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90" r:id="rId3"/>
    <p:sldId id="284" r:id="rId4"/>
    <p:sldId id="285" r:id="rId5"/>
    <p:sldId id="276" r:id="rId6"/>
    <p:sldId id="310" r:id="rId7"/>
    <p:sldId id="264" r:id="rId8"/>
    <p:sldId id="273" r:id="rId9"/>
    <p:sldId id="274" r:id="rId10"/>
    <p:sldId id="286" r:id="rId11"/>
    <p:sldId id="303" r:id="rId12"/>
    <p:sldId id="296" r:id="rId13"/>
    <p:sldId id="281" r:id="rId14"/>
    <p:sldId id="297" r:id="rId15"/>
    <p:sldId id="298" r:id="rId16"/>
    <p:sldId id="299" r:id="rId17"/>
    <p:sldId id="300" r:id="rId18"/>
    <p:sldId id="301" r:id="rId19"/>
    <p:sldId id="302" r:id="rId20"/>
    <p:sldId id="306" r:id="rId21"/>
    <p:sldId id="307" r:id="rId22"/>
    <p:sldId id="304" r:id="rId23"/>
    <p:sldId id="305" r:id="rId24"/>
    <p:sldId id="313" r:id="rId25"/>
    <p:sldId id="270" r:id="rId26"/>
    <p:sldId id="271" r:id="rId27"/>
    <p:sldId id="308" r:id="rId28"/>
    <p:sldId id="311" r:id="rId29"/>
    <p:sldId id="312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33FF"/>
    <a:srgbClr val="99FF66"/>
    <a:srgbClr val="66FFFF"/>
    <a:srgbClr val="9900CC"/>
    <a:srgbClr val="CC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8" autoAdjust="0"/>
    <p:restoredTop sz="94660"/>
  </p:normalViewPr>
  <p:slideViewPr>
    <p:cSldViewPr>
      <p:cViewPr>
        <p:scale>
          <a:sx n="100" d="100"/>
          <a:sy n="100" d="100"/>
        </p:scale>
        <p:origin x="-13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B540-BE21-4F4A-AFF1-9CB7AE8BC25E}" type="datetimeFigureOut">
              <a:rPr lang="fr-FR" smtClean="0"/>
              <a:pPr/>
              <a:t>05/02/2014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24768-425E-4723-BF1B-DD161743A1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601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4768-425E-4723-BF1B-DD161743A1A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07635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4768-425E-4723-BF1B-DD161743A1AB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3AB2-CD0C-4E4F-9386-508276DF3F45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7543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DC7D-D81A-477F-A2DD-9E58C80D6B6B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75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31D0-0982-400A-82B7-52430BDB4A6B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2504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61B-3DA0-4C22-A72F-98FFFD44D7A2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668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E2C8-3A27-4077-8547-4A18BE1A3619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1205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6613-BA3D-49D6-ACC8-BE535FC7A819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6056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937-FD70-4CE6-BC4C-E12C7F024D6D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131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6021-4138-41F3-98E3-23D3CB00655A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623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006B-4B6C-47CC-9D1A-A74E5715DFC4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5363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1FA0-4141-41F4-AC84-B4AF4095C9ED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7815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B576-5992-4C38-94A0-4624BBDCA1AC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110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4531F-C710-426F-BB7A-4555217B31AD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7531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470025"/>
          </a:xfrm>
          <a:solidFill>
            <a:srgbClr val="92D050"/>
          </a:solidFill>
          <a:ln w="76200">
            <a:solidFill>
              <a:srgbClr val="7030A0"/>
            </a:solidFill>
          </a:ln>
        </p:spPr>
        <p:txBody>
          <a:bodyPr/>
          <a:lstStyle/>
          <a:p>
            <a:r>
              <a:rPr lang="fr-FR" dirty="0" smtClean="0"/>
              <a:t>The HADES </a:t>
            </a:r>
            <a:r>
              <a:rPr lang="fr-FR" dirty="0" smtClean="0">
                <a:latin typeface="Symbol" pitchFamily="18" charset="2"/>
              </a:rPr>
              <a:t>P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line: </a:t>
            </a:r>
            <a:br>
              <a:rPr lang="fr-FR" dirty="0" smtClean="0"/>
            </a:br>
            <a:r>
              <a:rPr lang="fr-FR" dirty="0" smtClean="0"/>
              <a:t>an update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19672" y="4174232"/>
            <a:ext cx="5288632" cy="1198984"/>
          </a:xfrm>
          <a:ln w="28575">
            <a:solidFill>
              <a:srgbClr val="7030A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T. </a:t>
            </a:r>
            <a:r>
              <a:rPr lang="fr-FR" dirty="0" err="1" smtClean="0"/>
              <a:t>Hennino</a:t>
            </a:r>
            <a:r>
              <a:rPr lang="fr-FR" dirty="0" smtClean="0"/>
              <a:t> (IPN Orsay)</a:t>
            </a:r>
          </a:p>
          <a:p>
            <a:r>
              <a:rPr lang="fr-FR" dirty="0" smtClean="0"/>
              <a:t>XXVII HADES Collaboration Meeting</a:t>
            </a:r>
          </a:p>
          <a:p>
            <a:r>
              <a:rPr lang="fr-FR" dirty="0" err="1" smtClean="0"/>
              <a:t>München</a:t>
            </a:r>
            <a:r>
              <a:rPr lang="fr-FR" dirty="0" smtClean="0"/>
              <a:t>,  5-7/2/2014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0568" y="5902809"/>
            <a:ext cx="1473432" cy="9551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949280"/>
            <a:ext cx="1418390" cy="7920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83768" y="5445224"/>
            <a:ext cx="445053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With</a:t>
            </a:r>
            <a:r>
              <a:rPr lang="fr-FR" dirty="0" smtClean="0">
                <a:solidFill>
                  <a:schemeClr val="tx1"/>
                </a:solidFill>
              </a:rPr>
              <a:t> E. </a:t>
            </a:r>
            <a:r>
              <a:rPr lang="fr-FR" dirty="0" err="1" smtClean="0">
                <a:solidFill>
                  <a:schemeClr val="tx1"/>
                </a:solidFill>
              </a:rPr>
              <a:t>Atomssa</a:t>
            </a:r>
            <a:r>
              <a:rPr lang="fr-FR" dirty="0" smtClean="0">
                <a:solidFill>
                  <a:schemeClr val="tx1"/>
                </a:solidFill>
              </a:rPr>
              <a:t>, W. </a:t>
            </a:r>
            <a:r>
              <a:rPr lang="fr-FR" dirty="0" err="1" smtClean="0">
                <a:solidFill>
                  <a:schemeClr val="tx1"/>
                </a:solidFill>
              </a:rPr>
              <a:t>König</a:t>
            </a:r>
            <a:r>
              <a:rPr lang="fr-FR" dirty="0" smtClean="0">
                <a:solidFill>
                  <a:schemeClr val="tx1"/>
                </a:solidFill>
              </a:rPr>
              <a:t>, B. </a:t>
            </a:r>
            <a:r>
              <a:rPr lang="fr-FR" dirty="0" err="1" smtClean="0">
                <a:solidFill>
                  <a:schemeClr val="tx1"/>
                </a:solidFill>
              </a:rPr>
              <a:t>Ramstein</a:t>
            </a:r>
            <a:r>
              <a:rPr lang="fr-FR" dirty="0" smtClean="0">
                <a:solidFill>
                  <a:schemeClr val="tx1"/>
                </a:solidFill>
              </a:rPr>
              <a:t>, P. </a:t>
            </a:r>
            <a:r>
              <a:rPr lang="fr-FR" dirty="0" err="1" smtClean="0">
                <a:solidFill>
                  <a:schemeClr val="tx1"/>
                </a:solidFill>
              </a:rPr>
              <a:t>Salabura</a:t>
            </a:r>
            <a:r>
              <a:rPr lang="fr-FR" dirty="0" smtClean="0">
                <a:solidFill>
                  <a:schemeClr val="tx1"/>
                </a:solidFill>
              </a:rPr>
              <a:t>, J. </a:t>
            </a:r>
            <a:r>
              <a:rPr lang="fr-FR" dirty="0" err="1" smtClean="0">
                <a:solidFill>
                  <a:schemeClr val="tx1"/>
                </a:solidFill>
              </a:rPr>
              <a:t>Biernat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 descr="index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42011" y="1190"/>
            <a:ext cx="3782517" cy="2609295"/>
          </a:xfrm>
          <a:prstGeom prst="rect">
            <a:avLst/>
          </a:prstGeom>
        </p:spPr>
      </p:pic>
      <p:pic>
        <p:nvPicPr>
          <p:cNvPr id="9" name="Image 8" descr="pho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222447" y="4366618"/>
            <a:ext cx="1825737" cy="13693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5940151" cy="259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71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6160"/>
            <a:ext cx="6840760" cy="56207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‘</a:t>
            </a:r>
            <a:r>
              <a:rPr lang="fr-FR" dirty="0" err="1" smtClean="0"/>
              <a:t>Measuring</a:t>
            </a:r>
            <a:r>
              <a:rPr lang="fr-FR" dirty="0" smtClean="0"/>
              <a:t>’ the 15 coefficients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40160"/>
            <a:ext cx="9144000" cy="3956992"/>
          </a:xfrm>
          <a:ln w="57150"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r>
              <a:rPr lang="fr-FR" sz="2600" b="1" dirty="0" smtClean="0"/>
              <a:t>Incident </a:t>
            </a:r>
            <a:r>
              <a:rPr lang="fr-FR" sz="2600" b="1" dirty="0" smtClean="0"/>
              <a:t>proton </a:t>
            </a:r>
            <a:r>
              <a:rPr lang="fr-FR" sz="2600" b="1" dirty="0" err="1" smtClean="0"/>
              <a:t>beam</a:t>
            </a:r>
            <a:r>
              <a:rPr lang="fr-FR" sz="2600" b="1" dirty="0" smtClean="0"/>
              <a:t> </a:t>
            </a:r>
            <a:r>
              <a:rPr lang="fr-FR" sz="2600" b="1" dirty="0" smtClean="0"/>
              <a:t>4.3 </a:t>
            </a:r>
            <a:r>
              <a:rPr lang="fr-FR" sz="2600" b="1" dirty="0" err="1" smtClean="0"/>
              <a:t>GeV</a:t>
            </a:r>
            <a:r>
              <a:rPr lang="fr-FR" sz="2600" b="1" dirty="0" smtClean="0"/>
              <a:t>/c, </a:t>
            </a:r>
            <a:r>
              <a:rPr lang="fr-FR" sz="2600" b="1" dirty="0" smtClean="0"/>
              <a:t>pion production </a:t>
            </a:r>
            <a:r>
              <a:rPr lang="fr-FR" sz="2600" b="1" dirty="0" err="1" smtClean="0"/>
              <a:t>target</a:t>
            </a:r>
            <a:r>
              <a:rPr lang="fr-FR" sz="2600" b="1" dirty="0" smtClean="0"/>
              <a:t> off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600" b="1" dirty="0" err="1" smtClean="0"/>
              <a:t>Measuring</a:t>
            </a:r>
            <a:r>
              <a:rPr lang="fr-FR" sz="2600" b="1" dirty="0" smtClean="0"/>
              <a:t> the dispersive </a:t>
            </a:r>
            <a:r>
              <a:rPr lang="fr-FR" sz="2600" b="1" dirty="0" err="1" smtClean="0"/>
              <a:t>terms</a:t>
            </a:r>
            <a:r>
              <a:rPr lang="fr-FR" sz="2600" b="1" dirty="0" smtClean="0"/>
              <a:t>: T</a:t>
            </a:r>
            <a:r>
              <a:rPr lang="fr-FR" sz="2600" b="1" baseline="-25000" dirty="0" smtClean="0"/>
              <a:t>16</a:t>
            </a:r>
            <a:r>
              <a:rPr lang="fr-FR" sz="2600" b="1" dirty="0" smtClean="0"/>
              <a:t>, T</a:t>
            </a:r>
            <a:r>
              <a:rPr lang="fr-FR" sz="2600" b="1" baseline="-25000" dirty="0" smtClean="0"/>
              <a:t>36</a:t>
            </a:r>
            <a:r>
              <a:rPr lang="fr-FR" sz="2600" b="1" dirty="0" smtClean="0"/>
              <a:t>, T</a:t>
            </a:r>
            <a:r>
              <a:rPr lang="fr-FR" sz="2600" b="1" baseline="-25000" dirty="0" smtClean="0"/>
              <a:t>166</a:t>
            </a:r>
            <a:r>
              <a:rPr lang="fr-FR" sz="2600" b="1" dirty="0" smtClean="0"/>
              <a:t>, T</a:t>
            </a:r>
            <a:r>
              <a:rPr lang="fr-FR" sz="2600" b="1" baseline="-25000" dirty="0" smtClean="0"/>
              <a:t>366</a:t>
            </a:r>
            <a:endParaRPr lang="fr-FR" sz="2600" b="1" dirty="0"/>
          </a:p>
          <a:p>
            <a:pPr marL="857250" lvl="1" indent="-457200"/>
            <a:r>
              <a:rPr lang="fr-FR" sz="2200" b="1" dirty="0" smtClean="0"/>
              <a:t>tune second part at </a:t>
            </a:r>
            <a:r>
              <a:rPr lang="fr-FR" sz="2200" b="1" dirty="0" smtClean="0">
                <a:latin typeface="Symbol" pitchFamily="18" charset="2"/>
              </a:rPr>
              <a:t>d</a:t>
            </a:r>
            <a:r>
              <a:rPr lang="fr-FR" sz="2200" b="1" dirty="0" smtClean="0"/>
              <a:t> = -4%, -2%, 0%, 2%  and +4%  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600" b="1" dirty="0" err="1" smtClean="0"/>
              <a:t>Measuring</a:t>
            </a:r>
            <a:r>
              <a:rPr lang="fr-FR" sz="2600" b="1" dirty="0" smtClean="0"/>
              <a:t> the &lt;x/</a:t>
            </a:r>
            <a:r>
              <a:rPr lang="fr-FR" sz="2600" b="1" dirty="0" err="1" smtClean="0"/>
              <a:t>y|x</a:t>
            </a:r>
            <a:r>
              <a:rPr lang="fr-FR" sz="2600" b="1" dirty="0" smtClean="0"/>
              <a:t>/</a:t>
            </a:r>
            <a:r>
              <a:rPr lang="fr-FR" sz="2600" b="1" dirty="0" smtClean="0">
                <a:latin typeface="Symbol" pitchFamily="18" charset="2"/>
              </a:rPr>
              <a:t>q..&gt;</a:t>
            </a:r>
            <a:r>
              <a:rPr lang="fr-FR" sz="2600" b="1" dirty="0" smtClean="0"/>
              <a:t>  </a:t>
            </a:r>
            <a:r>
              <a:rPr lang="fr-FR" sz="2600" b="1" dirty="0" err="1" smtClean="0"/>
              <a:t>terms</a:t>
            </a:r>
            <a:r>
              <a:rPr lang="fr-FR" sz="2600" b="1" dirty="0" smtClean="0"/>
              <a:t>: T</a:t>
            </a:r>
            <a:r>
              <a:rPr lang="fr-FR" sz="2600" b="1" baseline="-25000" dirty="0" smtClean="0"/>
              <a:t>11</a:t>
            </a:r>
            <a:r>
              <a:rPr lang="fr-FR" sz="2600" b="1" dirty="0" smtClean="0"/>
              <a:t>, T</a:t>
            </a:r>
            <a:r>
              <a:rPr lang="fr-FR" sz="2600" b="1" baseline="-25000" dirty="0" smtClean="0"/>
              <a:t>12</a:t>
            </a:r>
            <a:r>
              <a:rPr lang="fr-FR" sz="2600" b="1" dirty="0" smtClean="0"/>
              <a:t>, T</a:t>
            </a:r>
            <a:r>
              <a:rPr lang="fr-FR" sz="2600" b="1" baseline="-25000" dirty="0" smtClean="0"/>
              <a:t>32</a:t>
            </a:r>
            <a:r>
              <a:rPr lang="fr-FR" sz="2600" b="1" dirty="0" smtClean="0"/>
              <a:t>, T</a:t>
            </a:r>
            <a:r>
              <a:rPr lang="fr-FR" sz="2600" b="1" baseline="-25000" dirty="0" smtClean="0"/>
              <a:t>116</a:t>
            </a:r>
            <a:r>
              <a:rPr lang="fr-FR" sz="2600" b="1" dirty="0" smtClean="0"/>
              <a:t>, T</a:t>
            </a:r>
            <a:r>
              <a:rPr lang="fr-FR" sz="2600" b="1" baseline="-25000" dirty="0" smtClean="0"/>
              <a:t>126</a:t>
            </a:r>
          </a:p>
          <a:p>
            <a:pPr lvl="1"/>
            <a:r>
              <a:rPr lang="fr-FR" sz="2200" b="1" dirty="0" smtClean="0">
                <a:latin typeface="Symbol" pitchFamily="18" charset="2"/>
              </a:rPr>
              <a:t> q</a:t>
            </a:r>
            <a:r>
              <a:rPr lang="fr-FR" sz="2200" b="1" baseline="-25000" dirty="0" smtClean="0"/>
              <a:t>i</a:t>
            </a:r>
            <a:r>
              <a:rPr lang="fr-FR" sz="2200" b="1" dirty="0" smtClean="0"/>
              <a:t> = [-8, 0, 8] </a:t>
            </a:r>
            <a:r>
              <a:rPr lang="fr-FR" sz="2200" b="1" dirty="0" err="1" smtClean="0"/>
              <a:t>mrad</a:t>
            </a:r>
            <a:r>
              <a:rPr lang="fr-FR" sz="2200" b="1" dirty="0" smtClean="0">
                <a:latin typeface="Symbol" pitchFamily="18" charset="2"/>
              </a:rPr>
              <a:t> , </a:t>
            </a:r>
            <a:r>
              <a:rPr lang="fr-FR" sz="2200" b="1" dirty="0" smtClean="0"/>
              <a:t>x</a:t>
            </a:r>
            <a:r>
              <a:rPr lang="fr-FR" sz="2200" b="1" baseline="-25000" dirty="0" smtClean="0"/>
              <a:t>i</a:t>
            </a:r>
            <a:r>
              <a:rPr lang="fr-FR" sz="2200" b="1" dirty="0" smtClean="0"/>
              <a:t> = [-2, 0, 2]</a:t>
            </a:r>
            <a:r>
              <a:rPr lang="fr-FR" sz="2200" b="1" dirty="0" smtClean="0">
                <a:latin typeface="Symbol" pitchFamily="18" charset="2"/>
              </a:rPr>
              <a:t> </a:t>
            </a:r>
            <a:r>
              <a:rPr lang="fr-FR" sz="2200" b="1" dirty="0" smtClean="0"/>
              <a:t>mm</a:t>
            </a:r>
          </a:p>
          <a:p>
            <a:pPr lvl="1"/>
            <a:r>
              <a:rPr lang="fr-FR" sz="2200" b="1" dirty="0" smtClean="0">
                <a:latin typeface="Symbol" pitchFamily="18" charset="2"/>
              </a:rPr>
              <a:t> d</a:t>
            </a:r>
            <a:r>
              <a:rPr lang="fr-FR" sz="2200" b="1" dirty="0" smtClean="0"/>
              <a:t> </a:t>
            </a:r>
            <a:r>
              <a:rPr lang="fr-FR" sz="2200" b="1" dirty="0"/>
              <a:t>= </a:t>
            </a:r>
            <a:r>
              <a:rPr lang="fr-FR" sz="2200" b="1" dirty="0" smtClean="0"/>
              <a:t>0 and 2%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dirty="0" err="1"/>
              <a:t>Measuring</a:t>
            </a:r>
            <a:r>
              <a:rPr lang="fr-FR" sz="2800" b="1" dirty="0"/>
              <a:t> the </a:t>
            </a:r>
            <a:r>
              <a:rPr lang="fr-FR" sz="2800" b="1" dirty="0" smtClean="0"/>
              <a:t>&lt;x/</a:t>
            </a:r>
            <a:r>
              <a:rPr lang="fr-FR" sz="2800" b="1" dirty="0" err="1" smtClean="0"/>
              <a:t>y|y</a:t>
            </a:r>
            <a:r>
              <a:rPr lang="fr-FR" sz="2800" b="1" dirty="0" smtClean="0"/>
              <a:t>/</a:t>
            </a:r>
            <a:r>
              <a:rPr lang="fr-FR" sz="2800" b="1" dirty="0" smtClean="0">
                <a:latin typeface="Symbol" pitchFamily="18" charset="2"/>
              </a:rPr>
              <a:t>j..&gt;</a:t>
            </a:r>
            <a:r>
              <a:rPr lang="fr-FR" sz="2800" b="1" dirty="0" smtClean="0"/>
              <a:t>  </a:t>
            </a:r>
            <a:r>
              <a:rPr lang="fr-FR" sz="2800" b="1" dirty="0" err="1" smtClean="0"/>
              <a:t>terms</a:t>
            </a:r>
            <a:r>
              <a:rPr lang="fr-FR" sz="2800" b="1" dirty="0" smtClean="0"/>
              <a:t>:  T</a:t>
            </a:r>
            <a:r>
              <a:rPr lang="fr-FR" sz="2800" b="1" baseline="-25000" dirty="0" smtClean="0"/>
              <a:t>14</a:t>
            </a:r>
            <a:r>
              <a:rPr lang="fr-FR" sz="2800" b="1" dirty="0" smtClean="0"/>
              <a:t>, T</a:t>
            </a:r>
            <a:r>
              <a:rPr lang="fr-FR" sz="2800" b="1" baseline="-25000" dirty="0" smtClean="0"/>
              <a:t>33</a:t>
            </a:r>
            <a:r>
              <a:rPr lang="fr-FR" sz="2800" b="1" dirty="0" smtClean="0"/>
              <a:t>, T</a:t>
            </a:r>
            <a:r>
              <a:rPr lang="fr-FR" sz="2800" b="1" baseline="-25000" dirty="0" smtClean="0"/>
              <a:t>34</a:t>
            </a:r>
            <a:r>
              <a:rPr lang="fr-FR" sz="2800" b="1" dirty="0" smtClean="0"/>
              <a:t>, T</a:t>
            </a:r>
            <a:r>
              <a:rPr lang="fr-FR" sz="2800" b="1" baseline="-25000" dirty="0" smtClean="0"/>
              <a:t>146</a:t>
            </a:r>
            <a:r>
              <a:rPr lang="fr-FR" sz="2800" b="1" dirty="0" smtClean="0"/>
              <a:t>, T</a:t>
            </a:r>
            <a:r>
              <a:rPr lang="fr-FR" sz="2800" b="1" baseline="-25000" dirty="0" smtClean="0"/>
              <a:t>336</a:t>
            </a:r>
            <a:r>
              <a:rPr lang="fr-FR" sz="2800" b="1" dirty="0" smtClean="0"/>
              <a:t>, T</a:t>
            </a:r>
            <a:r>
              <a:rPr lang="fr-FR" sz="2800" b="1" baseline="-25000" dirty="0" smtClean="0"/>
              <a:t>346</a:t>
            </a:r>
            <a:endParaRPr lang="fr-FR" sz="2800" b="1" dirty="0"/>
          </a:p>
          <a:p>
            <a:pPr lvl="1"/>
            <a:r>
              <a:rPr lang="fr-FR" sz="2200" b="1" dirty="0" smtClean="0">
                <a:latin typeface="Symbol" pitchFamily="18" charset="2"/>
              </a:rPr>
              <a:t> </a:t>
            </a:r>
            <a:r>
              <a:rPr lang="fr-FR" sz="2200" b="1" dirty="0" err="1" smtClean="0">
                <a:latin typeface="Symbol" pitchFamily="18" charset="2"/>
              </a:rPr>
              <a:t>j</a:t>
            </a:r>
            <a:r>
              <a:rPr lang="fr-FR" sz="2200" b="1" baseline="-25000" dirty="0" err="1" smtClean="0"/>
              <a:t>i</a:t>
            </a:r>
            <a:r>
              <a:rPr lang="fr-FR" sz="2200" b="1" dirty="0" smtClean="0"/>
              <a:t> </a:t>
            </a:r>
            <a:r>
              <a:rPr lang="fr-FR" sz="2200" b="1" dirty="0"/>
              <a:t>= </a:t>
            </a:r>
            <a:r>
              <a:rPr lang="fr-FR" sz="2200" b="1" dirty="0" smtClean="0"/>
              <a:t>[-7, 0, 7] </a:t>
            </a:r>
            <a:r>
              <a:rPr lang="fr-FR" sz="2200" b="1" dirty="0" err="1" smtClean="0"/>
              <a:t>mrad</a:t>
            </a:r>
            <a:r>
              <a:rPr lang="fr-FR" sz="2200" b="1" dirty="0" smtClean="0">
                <a:latin typeface="Symbol" pitchFamily="18" charset="2"/>
              </a:rPr>
              <a:t> , </a:t>
            </a:r>
            <a:r>
              <a:rPr lang="fr-FR" sz="2200" b="1" dirty="0" smtClean="0"/>
              <a:t>y</a:t>
            </a:r>
            <a:r>
              <a:rPr lang="fr-FR" sz="2200" b="1" baseline="-25000" dirty="0" smtClean="0"/>
              <a:t>i</a:t>
            </a:r>
            <a:r>
              <a:rPr lang="fr-FR" sz="2200" b="1" dirty="0" smtClean="0"/>
              <a:t> </a:t>
            </a:r>
            <a:r>
              <a:rPr lang="fr-FR" sz="2200" b="1" dirty="0"/>
              <a:t>= [-1, 0, 1]</a:t>
            </a:r>
            <a:r>
              <a:rPr lang="fr-FR" sz="2200" b="1" dirty="0">
                <a:latin typeface="Symbol" pitchFamily="18" charset="2"/>
              </a:rPr>
              <a:t> </a:t>
            </a:r>
            <a:r>
              <a:rPr lang="fr-FR" sz="2200" b="1" dirty="0" smtClean="0"/>
              <a:t>mm</a:t>
            </a:r>
            <a:endParaRPr lang="fr-FR" sz="2200" b="1" dirty="0">
              <a:latin typeface="Symbol" pitchFamily="18" charset="2"/>
            </a:endParaRPr>
          </a:p>
          <a:p>
            <a:pPr lvl="1"/>
            <a:r>
              <a:rPr lang="fr-FR" sz="2200" b="1" dirty="0" smtClean="0">
                <a:latin typeface="Symbol" pitchFamily="18" charset="2"/>
              </a:rPr>
              <a:t> d</a:t>
            </a:r>
            <a:r>
              <a:rPr lang="fr-FR" sz="2200" b="1" dirty="0" smtClean="0"/>
              <a:t> </a:t>
            </a:r>
            <a:r>
              <a:rPr lang="fr-FR" sz="2200" b="1" dirty="0"/>
              <a:t>= 0 and </a:t>
            </a:r>
            <a:r>
              <a:rPr lang="fr-FR" sz="2200" b="1" dirty="0" smtClean="0"/>
              <a:t>2%</a:t>
            </a:r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08E5-B5F4-435E-AF7D-693AC0501D46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956376" y="980728"/>
            <a:ext cx="1152128" cy="224676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Index </a:t>
            </a:r>
          </a:p>
          <a:p>
            <a:r>
              <a:rPr lang="fr-FR" sz="1400" b="1" dirty="0" err="1" smtClean="0"/>
              <a:t>numbering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scheme</a:t>
            </a:r>
            <a:endParaRPr lang="fr-FR" sz="1400" b="1" dirty="0" smtClean="0"/>
          </a:p>
          <a:p>
            <a:endParaRPr lang="fr-FR" sz="1400" b="1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1400" b="1" dirty="0" smtClean="0"/>
              <a:t> X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b="1" dirty="0" smtClean="0">
                <a:latin typeface="Symbol" pitchFamily="18" charset="2"/>
              </a:rPr>
              <a:t> q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b="1" dirty="0" smtClean="0"/>
              <a:t> Y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b="1" dirty="0" smtClean="0"/>
              <a:t> </a:t>
            </a:r>
            <a:r>
              <a:rPr lang="fr-FR" sz="1400" b="1" dirty="0" smtClean="0">
                <a:latin typeface="Symbol" pitchFamily="18" charset="2"/>
              </a:rPr>
              <a:t>j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b="1" dirty="0" smtClean="0">
                <a:latin typeface="Symbol" pitchFamily="18" charset="2"/>
              </a:rPr>
              <a:t> - </a:t>
            </a:r>
            <a:endParaRPr lang="fr-FR" sz="1400" b="1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1400" b="1" dirty="0" smtClean="0"/>
              <a:t> </a:t>
            </a:r>
            <a:r>
              <a:rPr lang="fr-FR" sz="1400" b="1" dirty="0" smtClean="0">
                <a:latin typeface="Symbol" pitchFamily="18" charset="2"/>
              </a:rPr>
              <a:t>d</a:t>
            </a:r>
            <a:endParaRPr lang="fr-FR" sz="1400" b="1" dirty="0">
              <a:latin typeface="Symbol" pitchFamily="18" charset="2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946129" y="2464321"/>
            <a:ext cx="2866231" cy="432048"/>
          </a:xfrm>
          <a:prstGeom prst="roundRect">
            <a:avLst/>
          </a:pr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436096" y="3547492"/>
            <a:ext cx="3600400" cy="432048"/>
          </a:xfrm>
          <a:prstGeom prst="roundRect">
            <a:avLst/>
          </a:pr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663058" y="1700808"/>
            <a:ext cx="2429222" cy="432048"/>
          </a:xfrm>
          <a:prstGeom prst="roundRect">
            <a:avLst/>
          </a:pr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300192" y="4869160"/>
            <a:ext cx="2843808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 few shifts (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daytime</a:t>
            </a:r>
            <a:r>
              <a:rPr lang="fr-FR" dirty="0" smtClean="0"/>
              <a:t>)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experts and pion </a:t>
            </a:r>
            <a:r>
              <a:rPr lang="fr-FR" dirty="0" err="1" smtClean="0"/>
              <a:t>tracker</a:t>
            </a:r>
            <a:r>
              <a:rPr lang="fr-FR" dirty="0" smtClean="0"/>
              <a:t> (HADES detectors </a:t>
            </a:r>
            <a:r>
              <a:rPr lang="fr-FR" dirty="0" err="1" smtClean="0"/>
              <a:t>turned</a:t>
            </a:r>
            <a:r>
              <a:rPr lang="fr-FR" dirty="0" smtClean="0"/>
              <a:t> off)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5292080" y="5301208"/>
            <a:ext cx="93610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834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39552" y="1052736"/>
            <a:ext cx="8136904" cy="3416320"/>
          </a:xfrm>
          <a:prstGeom prst="rect">
            <a:avLst/>
          </a:prstGeom>
          <a:noFill/>
          <a:ln w="57150"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Minimize</a:t>
            </a:r>
            <a:r>
              <a:rPr lang="fr-FR" b="1" dirty="0" smtClean="0"/>
              <a:t>: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And </a:t>
            </a:r>
            <a:r>
              <a:rPr lang="fr-FR" b="1" dirty="0" err="1" smtClean="0"/>
              <a:t>extract</a:t>
            </a:r>
            <a:r>
              <a:rPr lang="fr-FR" b="1" dirty="0" smtClean="0"/>
              <a:t> horizontal and vertical dispersive coefficients  </a:t>
            </a:r>
            <a:r>
              <a:rPr lang="fr-FR" b="1" dirty="0" smtClean="0">
                <a:solidFill>
                  <a:srgbClr val="FF0000"/>
                </a:solidFill>
              </a:rPr>
              <a:t>T</a:t>
            </a:r>
            <a:r>
              <a:rPr lang="fr-FR" b="1" baseline="-25000" dirty="0" smtClean="0">
                <a:solidFill>
                  <a:srgbClr val="FF0000"/>
                </a:solidFill>
              </a:rPr>
              <a:t>16</a:t>
            </a:r>
            <a:r>
              <a:rPr lang="fr-FR" b="1" dirty="0">
                <a:solidFill>
                  <a:srgbClr val="FF0000"/>
                </a:solidFill>
              </a:rPr>
              <a:t>, T</a:t>
            </a:r>
            <a:r>
              <a:rPr lang="fr-FR" b="1" baseline="-25000" dirty="0">
                <a:solidFill>
                  <a:srgbClr val="FF0000"/>
                </a:solidFill>
              </a:rPr>
              <a:t>166</a:t>
            </a:r>
            <a:r>
              <a:rPr lang="fr-FR" b="1" dirty="0">
                <a:solidFill>
                  <a:srgbClr val="FF0000"/>
                </a:solidFill>
              </a:rPr>
              <a:t>, </a:t>
            </a:r>
            <a:r>
              <a:rPr lang="fr-FR" b="1" dirty="0" smtClean="0">
                <a:solidFill>
                  <a:srgbClr val="FF0000"/>
                </a:solidFill>
              </a:rPr>
              <a:t>  </a:t>
            </a:r>
            <a:r>
              <a:rPr lang="fr-FR" b="1" dirty="0" smtClean="0">
                <a:solidFill>
                  <a:srgbClr val="3333FF"/>
                </a:solidFill>
              </a:rPr>
              <a:t>T</a:t>
            </a:r>
            <a:r>
              <a:rPr lang="fr-FR" b="1" baseline="-25000" dirty="0" smtClean="0">
                <a:solidFill>
                  <a:srgbClr val="3333FF"/>
                </a:solidFill>
              </a:rPr>
              <a:t>36</a:t>
            </a:r>
            <a:r>
              <a:rPr lang="fr-FR" b="1" dirty="0">
                <a:solidFill>
                  <a:srgbClr val="3333FF"/>
                </a:solidFill>
              </a:rPr>
              <a:t>, </a:t>
            </a:r>
            <a:r>
              <a:rPr lang="fr-FR" b="1" dirty="0" smtClean="0">
                <a:solidFill>
                  <a:srgbClr val="3333FF"/>
                </a:solidFill>
              </a:rPr>
              <a:t>T</a:t>
            </a:r>
            <a:r>
              <a:rPr lang="fr-FR" b="1" baseline="-25000" dirty="0" smtClean="0">
                <a:solidFill>
                  <a:srgbClr val="3333FF"/>
                </a:solidFill>
              </a:rPr>
              <a:t>366   </a:t>
            </a:r>
            <a:r>
              <a:rPr lang="fr-FR" b="1" dirty="0" smtClean="0"/>
              <a:t>and a possible offset X</a:t>
            </a:r>
            <a:r>
              <a:rPr lang="fr-FR" b="1" baseline="-25000" dirty="0" smtClean="0"/>
              <a:t>0 </a:t>
            </a:r>
            <a:r>
              <a:rPr lang="fr-FR" b="1" dirty="0" smtClean="0"/>
              <a:t>(</a:t>
            </a:r>
            <a:r>
              <a:rPr lang="fr-FR" b="1" dirty="0" err="1" smtClean="0"/>
              <a:t>misalignment</a:t>
            </a:r>
            <a:r>
              <a:rPr lang="fr-FR" b="1" dirty="0" smtClean="0"/>
              <a:t> of </a:t>
            </a:r>
            <a:r>
              <a:rPr lang="fr-FR" b="1" dirty="0" err="1" smtClean="0"/>
              <a:t>magnet</a:t>
            </a:r>
            <a:r>
              <a:rPr lang="fr-FR" b="1" dirty="0" smtClean="0"/>
              <a:t> and/or detectors)</a:t>
            </a:r>
          </a:p>
          <a:p>
            <a:endParaRPr lang="fr-FR" b="1" dirty="0"/>
          </a:p>
          <a:p>
            <a:pPr marL="285750" indent="-285750">
              <a:buFont typeface="Wingdings"/>
              <a:buChar char="à"/>
            </a:pPr>
            <a:r>
              <a:rPr lang="fr-FR" b="1" dirty="0" smtClean="0">
                <a:sym typeface="Wingdings" panose="05000000000000000000" pitchFamily="2" charset="2"/>
              </a:rPr>
              <a:t>In total 12 </a:t>
            </a:r>
            <a:r>
              <a:rPr lang="fr-FR" b="1" dirty="0" err="1" smtClean="0">
                <a:sym typeface="Wingdings" panose="05000000000000000000" pitchFamily="2" charset="2"/>
              </a:rPr>
              <a:t>parameters</a:t>
            </a:r>
            <a:r>
              <a:rPr lang="fr-FR" b="1" dirty="0" smtClean="0">
                <a:sym typeface="Wingdings" panose="05000000000000000000" pitchFamily="2" charset="2"/>
              </a:rPr>
              <a:t> = </a:t>
            </a:r>
            <a:r>
              <a:rPr lang="fr-FR" b="1" dirty="0" smtClean="0">
                <a:sym typeface="Wingdings" panose="05000000000000000000" pitchFamily="2" charset="2"/>
              </a:rPr>
              <a:t>3(X</a:t>
            </a:r>
            <a:r>
              <a:rPr lang="fr-FR" b="1" baseline="-25000" dirty="0" smtClean="0">
                <a:sym typeface="Wingdings" panose="05000000000000000000" pitchFamily="2" charset="2"/>
              </a:rPr>
              <a:t>O</a:t>
            </a:r>
            <a:r>
              <a:rPr lang="fr-FR" b="1" dirty="0" smtClean="0">
                <a:sym typeface="Wingdings" panose="05000000000000000000" pitchFamily="2" charset="2"/>
              </a:rPr>
              <a:t>, T</a:t>
            </a:r>
            <a:r>
              <a:rPr lang="fr-FR" b="1" baseline="-25000" dirty="0" smtClean="0">
                <a:sym typeface="Wingdings" panose="05000000000000000000" pitchFamily="2" charset="2"/>
              </a:rPr>
              <a:t>16</a:t>
            </a:r>
            <a:r>
              <a:rPr lang="fr-FR" b="1" dirty="0" smtClean="0">
                <a:sym typeface="Wingdings" panose="05000000000000000000" pitchFamily="2" charset="2"/>
              </a:rPr>
              <a:t>, T</a:t>
            </a:r>
            <a:r>
              <a:rPr lang="fr-FR" b="1" baseline="-25000" dirty="0" smtClean="0">
                <a:sym typeface="Wingdings" panose="05000000000000000000" pitchFamily="2" charset="2"/>
              </a:rPr>
              <a:t>166</a:t>
            </a:r>
            <a:r>
              <a:rPr lang="fr-FR" b="1" dirty="0" smtClean="0">
                <a:sym typeface="Wingdings" panose="05000000000000000000" pitchFamily="2" charset="2"/>
              </a:rPr>
              <a:t>) × </a:t>
            </a:r>
            <a:r>
              <a:rPr lang="fr-FR" b="1" dirty="0" smtClean="0">
                <a:sym typeface="Wingdings" panose="05000000000000000000" pitchFamily="2" charset="2"/>
              </a:rPr>
              <a:t>2(X and Y) × 2 (det1 and det2</a:t>
            </a:r>
            <a:r>
              <a:rPr lang="fr-FR" b="1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Wingdings"/>
              <a:buChar char="à"/>
            </a:pPr>
            <a:endParaRPr lang="fr-FR" b="1" dirty="0" smtClean="0">
              <a:sym typeface="Wingdings" panose="05000000000000000000" pitchFamily="2" charset="2"/>
            </a:endParaRPr>
          </a:p>
          <a:p>
            <a:pPr marL="285750" indent="-285750"/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with</a:t>
            </a:r>
            <a:r>
              <a:rPr lang="fr-FR" b="1" dirty="0" smtClean="0">
                <a:sym typeface="Wingdings" panose="05000000000000000000" pitchFamily="2" charset="2"/>
              </a:rPr>
              <a:t> 5 </a:t>
            </a:r>
            <a:r>
              <a:rPr lang="fr-FR" b="1" dirty="0" err="1" smtClean="0">
                <a:sym typeface="Wingdings" panose="05000000000000000000" pitchFamily="2" charset="2"/>
              </a:rPr>
              <a:t>different</a:t>
            </a:r>
            <a:r>
              <a:rPr lang="fr-FR" b="1" dirty="0" smtClean="0">
                <a:sym typeface="Wingdings" panose="05000000000000000000" pitchFamily="2" charset="2"/>
              </a:rPr>
              <a:t> settings of the HADES </a:t>
            </a:r>
            <a:r>
              <a:rPr lang="fr-FR" b="1" dirty="0" err="1" smtClean="0">
                <a:sym typeface="Wingdings" panose="05000000000000000000" pitchFamily="2" charset="2"/>
              </a:rPr>
              <a:t>beam</a:t>
            </a:r>
            <a:r>
              <a:rPr lang="fr-FR" b="1" dirty="0" smtClean="0">
                <a:sym typeface="Wingdings" panose="05000000000000000000" pitchFamily="2" charset="2"/>
              </a:rPr>
              <a:t> line</a:t>
            </a:r>
            <a:endParaRPr lang="fr-FR" b="1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fr-FR" b="1" dirty="0"/>
          </a:p>
          <a:p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Measuring</a:t>
            </a:r>
            <a:r>
              <a:rPr lang="fr-FR" dirty="0" smtClean="0"/>
              <a:t> the dispersive </a:t>
            </a:r>
            <a:r>
              <a:rPr lang="fr-FR" dirty="0" err="1" smtClean="0"/>
              <a:t>terms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B8B9-2BA5-42E4-95F5-11F9B3B56A51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7" name="Espace réservé du contenu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3639026"/>
              </p:ext>
            </p:extLst>
          </p:nvPr>
        </p:nvGraphicFramePr>
        <p:xfrm>
          <a:off x="755576" y="1401154"/>
          <a:ext cx="4680446" cy="756085"/>
        </p:xfrm>
        <a:graphic>
          <a:graphicData uri="http://schemas.openxmlformats.org/presentationml/2006/ole">
            <p:oleObj spid="_x0000_s6198" name="Équation" r:id="rId3" imgW="2184120" imgH="393480" progId="Equation.3">
              <p:embed/>
            </p:oleObj>
          </a:graphicData>
        </a:graphic>
      </p:graphicFrame>
      <p:sp>
        <p:nvSpPr>
          <p:cNvPr id="3" name="Accolade fermante 2"/>
          <p:cNvSpPr/>
          <p:nvPr/>
        </p:nvSpPr>
        <p:spPr>
          <a:xfrm rot="16200000">
            <a:off x="6442100" y="1698279"/>
            <a:ext cx="180020" cy="751867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156176" y="1696170"/>
            <a:ext cx="75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H plane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0" name="Accolade fermante 9"/>
          <p:cNvSpPr/>
          <p:nvPr/>
        </p:nvSpPr>
        <p:spPr>
          <a:xfrm rot="16200000">
            <a:off x="7378204" y="1698279"/>
            <a:ext cx="180020" cy="751867"/>
          </a:xfrm>
          <a:prstGeom prst="rightBrac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333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92280" y="1676425"/>
            <a:ext cx="75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3333FF"/>
                </a:solidFill>
              </a:rPr>
              <a:t>V</a:t>
            </a:r>
            <a:r>
              <a:rPr lang="fr-FR" sz="1400" dirty="0" smtClean="0">
                <a:solidFill>
                  <a:srgbClr val="3333FF"/>
                </a:solidFill>
              </a:rPr>
              <a:t> plane</a:t>
            </a:r>
            <a:endParaRPr lang="fr-FR" sz="1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7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fr-FR" sz="3600" dirty="0" smtClean="0"/>
              <a:t>How to </a:t>
            </a:r>
            <a:r>
              <a:rPr lang="fr-FR" sz="3600" dirty="0" err="1" smtClean="0"/>
              <a:t>extract</a:t>
            </a:r>
            <a:r>
              <a:rPr lang="fr-FR" sz="3600" dirty="0" smtClean="0"/>
              <a:t> the </a:t>
            </a:r>
            <a:r>
              <a:rPr lang="fr-FR" sz="3600" dirty="0" err="1" smtClean="0"/>
              <a:t>term</a:t>
            </a:r>
            <a:r>
              <a:rPr lang="fr-FR" sz="3600" dirty="0" smtClean="0"/>
              <a:t> </a:t>
            </a:r>
            <a:r>
              <a:rPr lang="fr-FR" sz="3600" dirty="0" err="1" smtClean="0"/>
              <a:t>involving</a:t>
            </a:r>
            <a:r>
              <a:rPr lang="fr-FR" sz="3600" dirty="0" smtClean="0"/>
              <a:t> </a:t>
            </a:r>
            <a:r>
              <a:rPr lang="fr-FR" sz="3600" dirty="0" smtClean="0">
                <a:latin typeface="Symbol" panose="05050102010706020507" pitchFamily="18" charset="2"/>
              </a:rPr>
              <a:t>q</a:t>
            </a:r>
            <a:r>
              <a:rPr lang="fr-FR" sz="3600" dirty="0" smtClean="0"/>
              <a:t> and </a:t>
            </a:r>
            <a:r>
              <a:rPr lang="fr-FR" sz="3600" dirty="0" smtClean="0">
                <a:latin typeface="Symbol" panose="05050102010706020507" pitchFamily="18" charset="2"/>
              </a:rPr>
              <a:t>j</a:t>
            </a:r>
            <a:endParaRPr lang="fr-FR" sz="3600" dirty="0">
              <a:latin typeface="Symbol" panose="05050102010706020507" pitchFamily="18" charset="2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968552"/>
          </a:xfrm>
          <a:ln w="57150">
            <a:solidFill>
              <a:srgbClr val="66FFFF"/>
            </a:solidFill>
          </a:ln>
        </p:spPr>
        <p:txBody>
          <a:bodyPr>
            <a:normAutofit fontScale="850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Use </a:t>
            </a:r>
            <a:r>
              <a:rPr lang="fr-FR" dirty="0" smtClean="0"/>
              <a:t>the </a:t>
            </a:r>
            <a:r>
              <a:rPr lang="fr-FR" dirty="0" err="1" smtClean="0"/>
              <a:t>same</a:t>
            </a:r>
            <a:r>
              <a:rPr lang="fr-FR" dirty="0" smtClean="0"/>
              <a:t> 4.3 </a:t>
            </a:r>
            <a:r>
              <a:rPr lang="fr-FR" dirty="0" err="1" smtClean="0"/>
              <a:t>GeV</a:t>
            </a:r>
            <a:r>
              <a:rPr lang="fr-FR" dirty="0" smtClean="0"/>
              <a:t>/c </a:t>
            </a:r>
            <a:r>
              <a:rPr lang="fr-FR" dirty="0" smtClean="0"/>
              <a:t>proton </a:t>
            </a:r>
            <a:r>
              <a:rPr lang="fr-FR" dirty="0" err="1" smtClean="0"/>
              <a:t>beam</a:t>
            </a:r>
            <a:r>
              <a:rPr lang="fr-FR" dirty="0" smtClean="0"/>
              <a:t> on the pion production </a:t>
            </a:r>
            <a:r>
              <a:rPr lang="fr-FR" dirty="0" err="1" smtClean="0"/>
              <a:t>target</a:t>
            </a:r>
            <a:endParaRPr lang="fr-FR" dirty="0" smtClean="0"/>
          </a:p>
          <a:p>
            <a:r>
              <a:rPr lang="fr-FR" dirty="0" smtClean="0"/>
              <a:t>Can </a:t>
            </a:r>
            <a:r>
              <a:rPr lang="fr-FR" dirty="0" err="1" smtClean="0"/>
              <a:t>we</a:t>
            </a:r>
            <a:r>
              <a:rPr lang="fr-FR" dirty="0" smtClean="0"/>
              <a:t> focus the </a:t>
            </a:r>
            <a:r>
              <a:rPr lang="fr-FR" dirty="0" err="1" smtClean="0"/>
              <a:t>beam</a:t>
            </a:r>
            <a:r>
              <a:rPr lang="fr-FR" dirty="0" smtClean="0"/>
              <a:t> at the production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x and </a:t>
            </a:r>
            <a:r>
              <a:rPr lang="fr-FR" dirty="0" smtClean="0">
                <a:latin typeface="Symbol" panose="05050102010706020507" pitchFamily="18" charset="2"/>
              </a:rPr>
              <a:t>q </a:t>
            </a:r>
            <a:r>
              <a:rPr lang="fr-FR" dirty="0" smtClean="0"/>
              <a:t>for T</a:t>
            </a:r>
            <a:r>
              <a:rPr lang="fr-FR" baseline="-25000" dirty="0" smtClean="0"/>
              <a:t>1j</a:t>
            </a:r>
            <a:r>
              <a:rPr lang="fr-FR" dirty="0" smtClean="0"/>
              <a:t> coefficients, </a:t>
            </a:r>
            <a:r>
              <a:rPr lang="fr-FR" dirty="0" err="1" smtClean="0"/>
              <a:t>resp</a:t>
            </a:r>
            <a:r>
              <a:rPr lang="fr-FR" dirty="0" smtClean="0"/>
              <a:t>. y and </a:t>
            </a:r>
            <a:r>
              <a:rPr lang="fr-FR" dirty="0" smtClean="0">
                <a:latin typeface="Symbol" panose="05050102010706020507" pitchFamily="18" charset="2"/>
              </a:rPr>
              <a:t>j </a:t>
            </a:r>
            <a:r>
              <a:rPr lang="fr-FR" dirty="0"/>
              <a:t>for </a:t>
            </a:r>
            <a:r>
              <a:rPr lang="fr-FR" dirty="0" smtClean="0"/>
              <a:t>T</a:t>
            </a:r>
            <a:r>
              <a:rPr lang="fr-FR" baseline="-25000" dirty="0" smtClean="0"/>
              <a:t>3j</a:t>
            </a:r>
            <a:r>
              <a:rPr lang="fr-FR" dirty="0" smtClean="0"/>
              <a:t> </a:t>
            </a:r>
            <a:r>
              <a:rPr lang="fr-FR" dirty="0"/>
              <a:t>coefficients</a:t>
            </a:r>
            <a:endParaRPr lang="fr-FR" dirty="0" smtClean="0">
              <a:latin typeface="Symbol" panose="05050102010706020507" pitchFamily="18" charset="2"/>
            </a:endParaRPr>
          </a:p>
          <a:p>
            <a:pPr lvl="1"/>
            <a:r>
              <a:rPr lang="fr-FR" dirty="0" smtClean="0"/>
              <a:t>Use the kickers (4 </a:t>
            </a:r>
            <a:r>
              <a:rPr lang="fr-FR" dirty="0" err="1" smtClean="0"/>
              <a:t>available</a:t>
            </a:r>
            <a:r>
              <a:rPr lang="fr-FR" dirty="0" smtClean="0"/>
              <a:t>) </a:t>
            </a:r>
            <a:r>
              <a:rPr lang="fr-FR" dirty="0" err="1" smtClean="0"/>
              <a:t>along</a:t>
            </a:r>
            <a:r>
              <a:rPr lang="fr-FR" dirty="0" smtClean="0"/>
              <a:t> the </a:t>
            </a:r>
            <a:r>
              <a:rPr lang="fr-FR" dirty="0" err="1" smtClean="0"/>
              <a:t>beam</a:t>
            </a:r>
            <a:r>
              <a:rPr lang="fr-FR" dirty="0" smtClean="0"/>
              <a:t> line</a:t>
            </a:r>
          </a:p>
          <a:p>
            <a:pPr lvl="1"/>
            <a:r>
              <a:rPr lang="fr-FR" dirty="0" smtClean="0"/>
              <a:t>Use position sensitive </a:t>
            </a:r>
            <a:r>
              <a:rPr lang="fr-FR" dirty="0" err="1" smtClean="0"/>
              <a:t>device</a:t>
            </a:r>
            <a:endParaRPr lang="fr-FR" dirty="0" smtClean="0"/>
          </a:p>
          <a:p>
            <a:pPr lvl="2"/>
            <a:r>
              <a:rPr lang="fr-FR" dirty="0" err="1" smtClean="0"/>
              <a:t>Grid</a:t>
            </a:r>
            <a:r>
              <a:rPr lang="fr-FR" dirty="0" smtClean="0"/>
              <a:t> in X and Y (good position </a:t>
            </a:r>
            <a:r>
              <a:rPr lang="fr-FR" dirty="0" err="1" smtClean="0"/>
              <a:t>resolution</a:t>
            </a:r>
            <a:r>
              <a:rPr lang="fr-FR" dirty="0" smtClean="0"/>
              <a:t> ~0.2 mm)</a:t>
            </a:r>
          </a:p>
          <a:p>
            <a:pPr lvl="2"/>
            <a:r>
              <a:rPr lang="fr-FR" dirty="0" err="1" smtClean="0"/>
              <a:t>Scintillating</a:t>
            </a:r>
            <a:r>
              <a:rPr lang="fr-FR" dirty="0" smtClean="0"/>
              <a:t> detector at the </a:t>
            </a:r>
            <a:r>
              <a:rPr lang="fr-FR" dirty="0" smtClean="0">
                <a:latin typeface="Symbol" panose="05050102010706020507" pitchFamily="18" charset="2"/>
              </a:rPr>
              <a:t>p</a:t>
            </a:r>
            <a:r>
              <a:rPr lang="fr-FR" dirty="0" smtClean="0"/>
              <a:t> production </a:t>
            </a:r>
            <a:r>
              <a:rPr lang="fr-FR" dirty="0" err="1" smtClean="0"/>
              <a:t>target</a:t>
            </a:r>
            <a:endParaRPr lang="fr-FR" dirty="0" smtClean="0"/>
          </a:p>
          <a:p>
            <a:pPr lvl="3"/>
            <a:r>
              <a:rPr lang="fr-FR" dirty="0" smtClean="0"/>
              <a:t>No calibration on x impact possible</a:t>
            </a:r>
          </a:p>
          <a:p>
            <a:pPr lvl="3"/>
            <a:r>
              <a:rPr lang="fr-FR" dirty="0" smtClean="0"/>
              <a:t>Calibration on y impact possible (</a:t>
            </a:r>
            <a:r>
              <a:rPr lang="fr-FR" dirty="0" err="1" smtClean="0"/>
              <a:t>step</a:t>
            </a:r>
            <a:r>
              <a:rPr lang="fr-FR" dirty="0" smtClean="0"/>
              <a:t> </a:t>
            </a:r>
            <a:r>
              <a:rPr lang="fr-FR" dirty="0" err="1" smtClean="0"/>
              <a:t>motor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achieved</a:t>
            </a:r>
            <a:endParaRPr lang="fr-FR" dirty="0" smtClean="0"/>
          </a:p>
          <a:p>
            <a:pPr>
              <a:buNone/>
            </a:pPr>
            <a:r>
              <a:rPr lang="fr-FR" dirty="0" smtClean="0">
                <a:sym typeface="Wingdings" panose="05000000000000000000" pitchFamily="2" charset="2"/>
              </a:rPr>
              <a:t>       </a:t>
            </a:r>
            <a:r>
              <a:rPr lang="fr-FR" dirty="0" smtClean="0">
                <a:sym typeface="Wingdings" panose="05000000000000000000" pitchFamily="2" charset="2"/>
              </a:rPr>
              <a:t>simulation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BE77-5779-4482-8FCD-F4B0ECF0C5E4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138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Tuning</a:t>
            </a:r>
            <a:r>
              <a:rPr lang="fr-FR" dirty="0" smtClean="0"/>
              <a:t> the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an </a:t>
            </a:r>
            <a:r>
              <a:rPr lang="fr-FR" dirty="0" smtClean="0">
                <a:latin typeface="Symbol" panose="05050102010706020507" pitchFamily="18" charset="2"/>
              </a:rPr>
              <a:t>q</a:t>
            </a:r>
            <a:r>
              <a:rPr lang="fr-FR" dirty="0" smtClean="0"/>
              <a:t> angle offset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9525096A-C910-41A6-A877-ADF09C40C394}" type="datetime1">
              <a:rPr lang="fr-FR" smtClean="0"/>
              <a:pPr/>
              <a:t>05/02/2014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</p:spPr>
        <p:txBody>
          <a:bodyPr/>
          <a:lstStyle/>
          <a:p>
            <a:r>
              <a:rPr lang="de-DE" smtClean="0"/>
              <a:t>HADES CM XXVII, München, february 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D7A06D29-7361-4B91-B684-496562DDD59B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757237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99593" y="1203226"/>
            <a:ext cx="2378930" cy="584775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Standard </a:t>
            </a:r>
            <a:r>
              <a:rPr lang="fr-FR" sz="1600" b="1" dirty="0" err="1" smtClean="0">
                <a:solidFill>
                  <a:schemeClr val="bg1"/>
                </a:solidFill>
              </a:rPr>
              <a:t>tuning</a:t>
            </a:r>
            <a:r>
              <a:rPr lang="fr-FR" sz="1600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fr-FR" sz="1600" b="1" dirty="0" err="1" smtClean="0">
                <a:solidFill>
                  <a:schemeClr val="bg1"/>
                </a:solidFill>
              </a:rPr>
              <a:t>Beam</a:t>
            </a:r>
            <a:r>
              <a:rPr lang="fr-FR" sz="1600" b="1" dirty="0" smtClean="0">
                <a:solidFill>
                  <a:schemeClr val="bg1"/>
                </a:solidFill>
              </a:rPr>
              <a:t>  on </a:t>
            </a:r>
            <a:r>
              <a:rPr lang="fr-FR" sz="1600" b="1" dirty="0" err="1" smtClean="0">
                <a:solidFill>
                  <a:schemeClr val="bg1"/>
                </a:solidFill>
              </a:rPr>
              <a:t>optical</a:t>
            </a:r>
            <a:r>
              <a:rPr lang="fr-FR" sz="1600" b="1" dirty="0" smtClean="0">
                <a:solidFill>
                  <a:schemeClr val="bg1"/>
                </a:solidFill>
              </a:rPr>
              <a:t> axis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99591" y="4017432"/>
            <a:ext cx="2736305" cy="584775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chemeClr val="bg1"/>
                </a:solidFill>
              </a:rPr>
              <a:t>Kicked</a:t>
            </a:r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</a:rPr>
              <a:t>beam</a:t>
            </a:r>
            <a:r>
              <a:rPr lang="fr-FR" sz="1600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TH2KX1  and HADKX1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052565" y="5523706"/>
            <a:ext cx="901055" cy="430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</a:rPr>
              <a:t>TH2KX1:</a:t>
            </a:r>
          </a:p>
          <a:p>
            <a:r>
              <a:rPr lang="fr-FR" sz="1100" b="1" dirty="0">
                <a:solidFill>
                  <a:srgbClr val="FF0000"/>
                </a:solidFill>
              </a:rPr>
              <a:t>2</a:t>
            </a:r>
            <a:r>
              <a:rPr lang="fr-FR" sz="1100" b="1" dirty="0" smtClean="0">
                <a:solidFill>
                  <a:srgbClr val="FF0000"/>
                </a:solidFill>
              </a:rPr>
              <a:t> </a:t>
            </a:r>
            <a:r>
              <a:rPr lang="fr-FR" sz="1100" b="1" dirty="0" err="1" smtClean="0">
                <a:solidFill>
                  <a:srgbClr val="FF0000"/>
                </a:solidFill>
              </a:rPr>
              <a:t>mrad</a:t>
            </a:r>
            <a:r>
              <a:rPr lang="fr-FR" sz="1100" b="1" dirty="0" smtClean="0">
                <a:solidFill>
                  <a:srgbClr val="FF0000"/>
                </a:solidFill>
              </a:rPr>
              <a:t> kick 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52565" y="3920480"/>
            <a:ext cx="1776339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Incident angle at the pion production </a:t>
            </a:r>
            <a:r>
              <a:rPr lang="fr-FR" sz="1000" b="1" dirty="0" err="1" smtClean="0"/>
              <a:t>target</a:t>
            </a:r>
            <a:r>
              <a:rPr lang="fr-FR" sz="1000" b="1" dirty="0" smtClean="0"/>
              <a:t> = - 8 </a:t>
            </a:r>
            <a:r>
              <a:rPr lang="fr-FR" sz="1000" b="1" dirty="0" err="1" smtClean="0"/>
              <a:t>mrad</a:t>
            </a:r>
            <a:endParaRPr lang="fr-FR" sz="1000" b="1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4109715" y="5235674"/>
            <a:ext cx="102245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148064" y="5524867"/>
            <a:ext cx="901055" cy="430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</a:rPr>
              <a:t>TH2KX1:</a:t>
            </a:r>
          </a:p>
          <a:p>
            <a:r>
              <a:rPr lang="fr-FR" sz="1100" b="1" dirty="0" smtClean="0">
                <a:solidFill>
                  <a:srgbClr val="FF0000"/>
                </a:solidFill>
              </a:rPr>
              <a:t>1 </a:t>
            </a:r>
            <a:r>
              <a:rPr lang="fr-FR" sz="1100" b="1" dirty="0" err="1" smtClean="0">
                <a:solidFill>
                  <a:srgbClr val="FF0000"/>
                </a:solidFill>
              </a:rPr>
              <a:t>mrad</a:t>
            </a:r>
            <a:r>
              <a:rPr lang="fr-FR" sz="1100" b="1" dirty="0" smtClean="0">
                <a:solidFill>
                  <a:srgbClr val="FF0000"/>
                </a:solidFill>
              </a:rPr>
              <a:t> kick </a:t>
            </a:r>
            <a:endParaRPr lang="fr-FR" sz="1100" b="1" dirty="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5546204" y="5235675"/>
            <a:ext cx="90487" cy="2880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175226" y="3526532"/>
            <a:ext cx="158417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HADES </a:t>
            </a:r>
            <a:r>
              <a:rPr lang="fr-FR" sz="1400" dirty="0" smtClean="0">
                <a:latin typeface="Symbol" panose="05050102010706020507" pitchFamily="18" charset="2"/>
              </a:rPr>
              <a:t>p</a:t>
            </a:r>
            <a:r>
              <a:rPr lang="fr-FR" sz="1400" dirty="0" smtClean="0"/>
              <a:t> </a:t>
            </a:r>
            <a:r>
              <a:rPr lang="fr-FR" sz="1400" dirty="0" err="1" smtClean="0"/>
              <a:t>beam</a:t>
            </a:r>
            <a:r>
              <a:rPr lang="fr-FR" sz="1400" dirty="0" smtClean="0"/>
              <a:t> line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6175226" y="3889235"/>
            <a:ext cx="1584176" cy="2258801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86011" y="3543672"/>
            <a:ext cx="5779689" cy="30777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Incident  </a:t>
            </a:r>
            <a:r>
              <a:rPr lang="fr-FR" sz="1400" dirty="0" err="1" smtClean="0"/>
              <a:t>beam</a:t>
            </a:r>
            <a:r>
              <a:rPr lang="fr-FR" sz="1400" dirty="0" smtClean="0"/>
              <a:t> line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91344" y="4644668"/>
            <a:ext cx="5774356" cy="692314"/>
          </a:xfrm>
          <a:prstGeom prst="rect">
            <a:avLst/>
          </a:prstGeom>
          <a:solidFill>
            <a:srgbClr val="66FFFF">
              <a:alpha val="23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6049119" y="4443586"/>
            <a:ext cx="116581" cy="575049"/>
          </a:xfrm>
          <a:prstGeom prst="ellipse">
            <a:avLst/>
          </a:prstGeom>
          <a:solidFill>
            <a:srgbClr val="FFFF00">
              <a:alpha val="22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5546204" y="4309819"/>
            <a:ext cx="502915" cy="2923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6948264" y="4077072"/>
            <a:ext cx="0" cy="187220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7452320" y="4005064"/>
            <a:ext cx="33908" cy="198567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135391" y="4183003"/>
            <a:ext cx="864096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HADES X-Y  detectors</a:t>
            </a:r>
            <a:endParaRPr lang="fr-FR" sz="1200" b="1" dirty="0"/>
          </a:p>
        </p:txBody>
      </p:sp>
      <p:cxnSp>
        <p:nvCxnSpPr>
          <p:cNvPr id="29" name="Connecteur droit avec flèche 28"/>
          <p:cNvCxnSpPr/>
          <p:nvPr/>
        </p:nvCxnSpPr>
        <p:spPr>
          <a:xfrm flipH="1">
            <a:off x="6967316" y="4309819"/>
            <a:ext cx="1168075" cy="5954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6" idx="1"/>
          </p:cNvCxnSpPr>
          <p:nvPr/>
        </p:nvCxnSpPr>
        <p:spPr>
          <a:xfrm flipH="1">
            <a:off x="7486228" y="4413836"/>
            <a:ext cx="649163" cy="57698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 flipV="1">
            <a:off x="7702252" y="4962401"/>
            <a:ext cx="136501" cy="11338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8135391" y="5069195"/>
            <a:ext cx="864096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HADES LH2 </a:t>
            </a:r>
            <a:r>
              <a:rPr lang="fr-FR" sz="1200" b="1" dirty="0" err="1" smtClean="0"/>
              <a:t>target</a:t>
            </a:r>
            <a:endParaRPr lang="fr-FR" sz="1200" b="1" dirty="0"/>
          </a:p>
        </p:txBody>
      </p:sp>
      <p:cxnSp>
        <p:nvCxnSpPr>
          <p:cNvPr id="38" name="Connecteur droit avec flèche 37"/>
          <p:cNvCxnSpPr/>
          <p:nvPr/>
        </p:nvCxnSpPr>
        <p:spPr>
          <a:xfrm flipH="1" flipV="1">
            <a:off x="7789553" y="5037685"/>
            <a:ext cx="345838" cy="380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4120902" y="4757082"/>
            <a:ext cx="0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5551537" y="4768577"/>
            <a:ext cx="0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052565" y="2596951"/>
            <a:ext cx="864096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X-Y  diagnostic box</a:t>
            </a:r>
            <a:endParaRPr lang="fr-FR" sz="1200" b="1" dirty="0"/>
          </a:p>
        </p:txBody>
      </p:sp>
      <p:cxnSp>
        <p:nvCxnSpPr>
          <p:cNvPr id="46" name="Connecteur droit 45"/>
          <p:cNvCxnSpPr/>
          <p:nvPr/>
        </p:nvCxnSpPr>
        <p:spPr>
          <a:xfrm>
            <a:off x="5436096" y="1711637"/>
            <a:ext cx="0" cy="106929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45" idx="3"/>
          </p:cNvCxnSpPr>
          <p:nvPr/>
        </p:nvCxnSpPr>
        <p:spPr>
          <a:xfrm flipV="1">
            <a:off x="4916661" y="2622401"/>
            <a:ext cx="519435" cy="29771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5334371" y="1221690"/>
            <a:ext cx="604639" cy="2769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/>
              <a:t>Scint</a:t>
            </a:r>
            <a:r>
              <a:rPr lang="fr-FR" sz="1200" b="1" dirty="0" smtClean="0"/>
              <a:t>.</a:t>
            </a:r>
            <a:endParaRPr lang="fr-FR" sz="1200" b="1" dirty="0"/>
          </a:p>
        </p:txBody>
      </p:sp>
      <p:cxnSp>
        <p:nvCxnSpPr>
          <p:cNvPr id="52" name="Connecteur droit 51"/>
          <p:cNvCxnSpPr/>
          <p:nvPr/>
        </p:nvCxnSpPr>
        <p:spPr>
          <a:xfrm>
            <a:off x="6153225" y="1978337"/>
            <a:ext cx="2951" cy="5346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51" idx="2"/>
          </p:cNvCxnSpPr>
          <p:nvPr/>
        </p:nvCxnSpPr>
        <p:spPr>
          <a:xfrm>
            <a:off x="5636691" y="1498689"/>
            <a:ext cx="516534" cy="47964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5436096" y="4447941"/>
            <a:ext cx="0" cy="106929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6172275" y="4766563"/>
            <a:ext cx="2951" cy="5346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93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20"/>
          <p:cNvSpPr/>
          <p:nvPr/>
        </p:nvSpPr>
        <p:spPr>
          <a:xfrm>
            <a:off x="6881589" y="787946"/>
            <a:ext cx="2195736" cy="22322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62074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fr-FR" sz="2800" dirty="0" err="1" smtClean="0"/>
              <a:t>Determining</a:t>
            </a:r>
            <a:r>
              <a:rPr lang="fr-FR" sz="2800" dirty="0" smtClean="0"/>
              <a:t> the non-dispersive 1</a:t>
            </a:r>
            <a:r>
              <a:rPr lang="fr-FR" sz="2800" baseline="30000" dirty="0" smtClean="0"/>
              <a:t>st</a:t>
            </a:r>
            <a:r>
              <a:rPr lang="fr-FR" sz="2800" dirty="0" smtClean="0"/>
              <a:t> </a:t>
            </a:r>
            <a:r>
              <a:rPr lang="fr-FR" sz="2800" dirty="0" err="1" smtClean="0"/>
              <a:t>order</a:t>
            </a:r>
            <a:r>
              <a:rPr lang="fr-FR" sz="2800" dirty="0" smtClean="0"/>
              <a:t> coefficients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764704"/>
            <a:ext cx="8928992" cy="5400600"/>
          </a:xfrm>
        </p:spPr>
        <p:txBody>
          <a:bodyPr>
            <a:normAutofit fontScale="62500" lnSpcReduction="20000"/>
          </a:bodyPr>
          <a:lstStyle/>
          <a:p>
            <a:r>
              <a:rPr lang="fr-FR" dirty="0" err="1" smtClean="0"/>
              <a:t>Specific</a:t>
            </a:r>
            <a:r>
              <a:rPr lang="fr-FR" dirty="0" smtClean="0"/>
              <a:t> Simulation software</a:t>
            </a:r>
          </a:p>
          <a:p>
            <a:r>
              <a:rPr lang="fr-FR" dirty="0"/>
              <a:t>Inputs:</a:t>
            </a:r>
          </a:p>
          <a:p>
            <a:pPr lvl="1"/>
            <a:r>
              <a:rPr lang="fr-FR" sz="2200" b="1" dirty="0"/>
              <a:t>Max Angle of </a:t>
            </a:r>
            <a:r>
              <a:rPr lang="fr-FR" sz="2200" b="1" dirty="0" smtClean="0"/>
              <a:t>incidence: </a:t>
            </a:r>
            <a:r>
              <a:rPr lang="fr-FR" sz="2200" b="1" dirty="0" err="1" smtClean="0">
                <a:latin typeface="Symbol" panose="05050102010706020507" pitchFamily="18" charset="2"/>
              </a:rPr>
              <a:t>Dq</a:t>
            </a:r>
            <a:r>
              <a:rPr lang="fr-FR" sz="2200" b="1" dirty="0" smtClean="0">
                <a:latin typeface="Symbol" panose="05050102010706020507" pitchFamily="18" charset="2"/>
              </a:rPr>
              <a:t> = </a:t>
            </a:r>
            <a:r>
              <a:rPr lang="fr-FR" sz="2200" b="1" dirty="0"/>
              <a:t>8 </a:t>
            </a:r>
            <a:r>
              <a:rPr lang="fr-FR" sz="2200" b="1" dirty="0" err="1" smtClean="0"/>
              <a:t>mrad</a:t>
            </a:r>
            <a:r>
              <a:rPr lang="fr-FR" sz="2200" b="1" dirty="0"/>
              <a:t> </a:t>
            </a:r>
            <a:r>
              <a:rPr lang="fr-FR" sz="2200" b="1" dirty="0" smtClean="0"/>
              <a:t>(or </a:t>
            </a:r>
            <a:r>
              <a:rPr lang="fr-FR" sz="2200" b="1" dirty="0" smtClean="0">
                <a:latin typeface="Symbol" panose="05050102010706020507" pitchFamily="18" charset="2"/>
              </a:rPr>
              <a:t>Dj = </a:t>
            </a:r>
            <a:r>
              <a:rPr lang="fr-FR" sz="2200" b="1" dirty="0" smtClean="0"/>
              <a:t>7 )</a:t>
            </a:r>
            <a:endParaRPr lang="fr-FR" sz="2200" b="1" dirty="0"/>
          </a:p>
          <a:p>
            <a:pPr lvl="1"/>
            <a:r>
              <a:rPr lang="fr-FR" sz="2200" b="1" dirty="0"/>
              <a:t>Max </a:t>
            </a:r>
            <a:r>
              <a:rPr lang="fr-FR" sz="2200" b="1" dirty="0" err="1"/>
              <a:t>Width</a:t>
            </a:r>
            <a:r>
              <a:rPr lang="fr-FR" sz="2200" b="1" dirty="0"/>
              <a:t> of </a:t>
            </a:r>
            <a:r>
              <a:rPr lang="fr-FR" sz="2200" b="1" dirty="0" err="1"/>
              <a:t>angular</a:t>
            </a:r>
            <a:r>
              <a:rPr lang="fr-FR" sz="2200" b="1" dirty="0"/>
              <a:t> </a:t>
            </a:r>
            <a:r>
              <a:rPr lang="fr-FR" sz="2200" b="1" dirty="0" smtClean="0"/>
              <a:t>divergence: </a:t>
            </a:r>
            <a:r>
              <a:rPr lang="fr-FR" sz="2200" b="1" dirty="0" err="1" smtClean="0">
                <a:latin typeface="Symbol" panose="05050102010706020507" pitchFamily="18" charset="2"/>
              </a:rPr>
              <a:t>dq</a:t>
            </a:r>
            <a:r>
              <a:rPr lang="fr-FR" sz="2200" b="1" dirty="0" smtClean="0">
                <a:latin typeface="Symbol" panose="05050102010706020507" pitchFamily="18" charset="2"/>
              </a:rPr>
              <a:t> = </a:t>
            </a:r>
            <a:r>
              <a:rPr lang="fr-FR" sz="2200" b="1" dirty="0"/>
              <a:t>1 </a:t>
            </a:r>
            <a:r>
              <a:rPr lang="fr-FR" sz="2200" b="1" dirty="0" err="1" smtClean="0"/>
              <a:t>mrad</a:t>
            </a:r>
            <a:r>
              <a:rPr lang="fr-FR" sz="2200" b="1" dirty="0" smtClean="0"/>
              <a:t>  (or </a:t>
            </a:r>
            <a:r>
              <a:rPr lang="fr-FR" sz="2200" b="1" dirty="0" smtClean="0">
                <a:latin typeface="Symbol" panose="05050102010706020507" pitchFamily="18" charset="2"/>
              </a:rPr>
              <a:t>dj = </a:t>
            </a:r>
            <a:r>
              <a:rPr lang="fr-FR" sz="2200" b="1" dirty="0" smtClean="0"/>
              <a:t>4 </a:t>
            </a:r>
            <a:r>
              <a:rPr lang="fr-FR" sz="2200" b="1" dirty="0" err="1"/>
              <a:t>mrad</a:t>
            </a:r>
            <a:r>
              <a:rPr lang="fr-FR" sz="2200" b="1" dirty="0"/>
              <a:t>)</a:t>
            </a:r>
          </a:p>
          <a:p>
            <a:pPr lvl="1"/>
            <a:r>
              <a:rPr lang="fr-FR" sz="2200" b="1" dirty="0"/>
              <a:t>Max Impact </a:t>
            </a:r>
            <a:r>
              <a:rPr lang="fr-FR" sz="2200" b="1" dirty="0" err="1" smtClean="0"/>
              <a:t>abscissa</a:t>
            </a:r>
            <a:r>
              <a:rPr lang="fr-FR" sz="2200" b="1" dirty="0" smtClean="0"/>
              <a:t> of </a:t>
            </a:r>
            <a:r>
              <a:rPr lang="fr-FR" sz="2200" b="1" dirty="0" err="1"/>
              <a:t>beam</a:t>
            </a:r>
            <a:r>
              <a:rPr lang="fr-FR" sz="2200" b="1" dirty="0"/>
              <a:t> at </a:t>
            </a:r>
            <a:r>
              <a:rPr lang="fr-FR" sz="2200" b="1" dirty="0">
                <a:latin typeface="Symbol" panose="05050102010706020507" pitchFamily="18" charset="2"/>
              </a:rPr>
              <a:t>p</a:t>
            </a:r>
            <a:r>
              <a:rPr lang="fr-FR" sz="2200" b="1" dirty="0"/>
              <a:t> production </a:t>
            </a:r>
            <a:r>
              <a:rPr lang="fr-FR" sz="2200" b="1" dirty="0" err="1" smtClean="0"/>
              <a:t>target</a:t>
            </a:r>
            <a:r>
              <a:rPr lang="fr-FR" sz="2200" b="1" dirty="0" smtClean="0"/>
              <a:t>: </a:t>
            </a:r>
            <a:r>
              <a:rPr lang="fr-FR" sz="2200" b="1" dirty="0" err="1" smtClean="0">
                <a:latin typeface="Symbol" panose="05050102010706020507" pitchFamily="18" charset="2"/>
              </a:rPr>
              <a:t>D</a:t>
            </a:r>
            <a:r>
              <a:rPr lang="fr-FR" sz="2200" b="1" dirty="0" err="1" smtClean="0"/>
              <a:t>x</a:t>
            </a:r>
            <a:r>
              <a:rPr lang="fr-FR" sz="2200" b="1" dirty="0" smtClean="0"/>
              <a:t> </a:t>
            </a:r>
            <a:r>
              <a:rPr lang="fr-FR" sz="2200" b="1" dirty="0"/>
              <a:t>= 0.2 </a:t>
            </a:r>
            <a:r>
              <a:rPr lang="fr-FR" sz="2200" b="1" dirty="0" smtClean="0"/>
              <a:t>cm (or </a:t>
            </a:r>
            <a:r>
              <a:rPr lang="fr-FR" sz="2200" b="1" dirty="0" smtClean="0">
                <a:latin typeface="Symbol" panose="05050102010706020507" pitchFamily="18" charset="2"/>
              </a:rPr>
              <a:t>D</a:t>
            </a:r>
            <a:r>
              <a:rPr lang="fr-FR" sz="2200" b="1" dirty="0" smtClean="0"/>
              <a:t>y </a:t>
            </a:r>
            <a:r>
              <a:rPr lang="fr-FR" sz="2200" b="1" dirty="0"/>
              <a:t>= 0.1 cm)</a:t>
            </a:r>
          </a:p>
          <a:p>
            <a:pPr lvl="1"/>
            <a:r>
              <a:rPr lang="fr-FR" sz="2200" b="1" dirty="0"/>
              <a:t>Max </a:t>
            </a:r>
            <a:r>
              <a:rPr lang="fr-FR" sz="2200" b="1" dirty="0" err="1"/>
              <a:t>Width</a:t>
            </a:r>
            <a:r>
              <a:rPr lang="fr-FR" sz="2200" b="1" dirty="0"/>
              <a:t> of </a:t>
            </a:r>
            <a:r>
              <a:rPr lang="fr-FR" sz="2200" b="1" dirty="0" err="1"/>
              <a:t>beam</a:t>
            </a:r>
            <a:r>
              <a:rPr lang="fr-FR" sz="2200" b="1" dirty="0"/>
              <a:t> at </a:t>
            </a:r>
            <a:r>
              <a:rPr lang="fr-FR" sz="2200" b="1" dirty="0">
                <a:latin typeface="Symbol" panose="05050102010706020507" pitchFamily="18" charset="2"/>
              </a:rPr>
              <a:t>p</a:t>
            </a:r>
            <a:r>
              <a:rPr lang="fr-FR" sz="2200" b="1" dirty="0"/>
              <a:t> production </a:t>
            </a:r>
            <a:r>
              <a:rPr lang="fr-FR" sz="2200" b="1" dirty="0" err="1" smtClean="0"/>
              <a:t>target</a:t>
            </a:r>
            <a:r>
              <a:rPr lang="fr-FR" sz="2200" b="1" dirty="0" smtClean="0"/>
              <a:t>: </a:t>
            </a:r>
            <a:r>
              <a:rPr lang="fr-FR" sz="2200" b="1" dirty="0" smtClean="0">
                <a:latin typeface="Symbol" panose="05050102010706020507" pitchFamily="18" charset="2"/>
              </a:rPr>
              <a:t>d</a:t>
            </a:r>
            <a:r>
              <a:rPr lang="fr-FR" sz="2200" b="1" dirty="0" smtClean="0"/>
              <a:t>x </a:t>
            </a:r>
            <a:r>
              <a:rPr lang="fr-FR" sz="2200" b="1" dirty="0"/>
              <a:t>= </a:t>
            </a:r>
            <a:r>
              <a:rPr lang="fr-FR" sz="2200" b="1" dirty="0" smtClean="0"/>
              <a:t>0.05 cm (or </a:t>
            </a:r>
            <a:r>
              <a:rPr lang="fr-FR" sz="2200" b="1" dirty="0" err="1" smtClean="0">
                <a:latin typeface="Symbol" panose="05050102010706020507" pitchFamily="18" charset="2"/>
              </a:rPr>
              <a:t>d</a:t>
            </a:r>
            <a:r>
              <a:rPr lang="fr-FR" sz="2200" b="1" dirty="0" err="1" smtClean="0"/>
              <a:t>y</a:t>
            </a:r>
            <a:r>
              <a:rPr lang="fr-FR" sz="2200" b="1" dirty="0" smtClean="0"/>
              <a:t> </a:t>
            </a:r>
            <a:r>
              <a:rPr lang="fr-FR" sz="2200" b="1" dirty="0"/>
              <a:t>= 0.05 cm)</a:t>
            </a:r>
          </a:p>
          <a:p>
            <a:pPr lvl="1"/>
            <a:r>
              <a:rPr lang="fr-FR" sz="2200" b="1" dirty="0" err="1"/>
              <a:t>Number</a:t>
            </a:r>
            <a:r>
              <a:rPr lang="fr-FR" sz="2200" b="1" dirty="0"/>
              <a:t> of </a:t>
            </a:r>
            <a:r>
              <a:rPr lang="fr-FR" sz="2200" b="1" dirty="0" err="1"/>
              <a:t>recorded</a:t>
            </a:r>
            <a:r>
              <a:rPr lang="fr-FR" sz="2200" b="1" dirty="0"/>
              <a:t> </a:t>
            </a:r>
            <a:r>
              <a:rPr lang="fr-FR" sz="2200" b="1" dirty="0" err="1"/>
              <a:t>events</a:t>
            </a:r>
            <a:r>
              <a:rPr lang="fr-FR" sz="2200" b="1" dirty="0"/>
              <a:t> (N=10</a:t>
            </a:r>
            <a:r>
              <a:rPr lang="fr-FR" sz="2200" b="1" baseline="30000" dirty="0"/>
              <a:t>6</a:t>
            </a:r>
            <a:r>
              <a:rPr lang="fr-FR" sz="2200" b="1" dirty="0"/>
              <a:t>) </a:t>
            </a:r>
          </a:p>
          <a:p>
            <a:pPr lvl="1"/>
            <a:r>
              <a:rPr lang="fr-FR" sz="2200" b="1" dirty="0" err="1"/>
              <a:t>Number</a:t>
            </a:r>
            <a:r>
              <a:rPr lang="fr-FR" sz="2200" b="1" dirty="0"/>
              <a:t> of points </a:t>
            </a:r>
            <a:r>
              <a:rPr lang="fr-FR" sz="2200" b="1" dirty="0">
                <a:solidFill>
                  <a:srgbClr val="00B050"/>
                </a:solidFill>
              </a:rPr>
              <a:t>(5 </a:t>
            </a:r>
            <a:r>
              <a:rPr lang="fr-FR" sz="2200" b="1" dirty="0" err="1">
                <a:solidFill>
                  <a:srgbClr val="00B050"/>
                </a:solidFill>
              </a:rPr>
              <a:t>assumed</a:t>
            </a:r>
            <a:r>
              <a:rPr lang="fr-FR" sz="2200" b="1" dirty="0" smtClean="0">
                <a:solidFill>
                  <a:srgbClr val="00B050"/>
                </a:solidFill>
              </a:rPr>
              <a:t>)</a:t>
            </a:r>
          </a:p>
          <a:p>
            <a:pPr lvl="1"/>
            <a:endParaRPr lang="fr-FR" b="1" dirty="0" smtClean="0">
              <a:solidFill>
                <a:srgbClr val="00B050"/>
              </a:solidFill>
            </a:endParaRPr>
          </a:p>
          <a:p>
            <a:r>
              <a:rPr lang="fr-FR" dirty="0" err="1" smtClean="0"/>
              <a:t>Minimizing</a:t>
            </a:r>
            <a:r>
              <a:rPr lang="fr-FR" dirty="0" smtClean="0"/>
              <a:t>                                                                          </a:t>
            </a:r>
            <a:r>
              <a:rPr lang="fr-FR" dirty="0" smtClean="0"/>
              <a:t>     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endParaRPr lang="fr-FR" dirty="0" smtClean="0"/>
          </a:p>
          <a:p>
            <a:pPr lvl="1"/>
            <a:r>
              <a:rPr lang="fr-FR" sz="2500" b="1" dirty="0" err="1" smtClean="0">
                <a:latin typeface="Symbol" panose="05050102010706020507" pitchFamily="18" charset="2"/>
              </a:rPr>
              <a:t>D</a:t>
            </a:r>
            <a:r>
              <a:rPr lang="fr-FR" sz="2500" b="1" dirty="0" err="1" smtClean="0"/>
              <a:t>x</a:t>
            </a:r>
            <a:r>
              <a:rPr lang="fr-FR" sz="2500" b="1" baseline="-25000" dirty="0" err="1" smtClean="0"/>
              <a:t>i</a:t>
            </a:r>
            <a:r>
              <a:rPr lang="fr-FR" sz="2500" b="1" dirty="0" smtClean="0"/>
              <a:t> and </a:t>
            </a:r>
            <a:r>
              <a:rPr lang="fr-FR" sz="2500" b="1" dirty="0" err="1" smtClean="0">
                <a:latin typeface="Symbol" panose="05050102010706020507" pitchFamily="18" charset="2"/>
              </a:rPr>
              <a:t>Dq</a:t>
            </a:r>
            <a:r>
              <a:rPr lang="fr-FR" sz="2500" b="1" baseline="-25000" dirty="0" err="1" smtClean="0"/>
              <a:t>i</a:t>
            </a:r>
            <a:r>
              <a:rPr lang="fr-FR" sz="2500" b="1" dirty="0" smtClean="0"/>
              <a:t> are central values of </a:t>
            </a:r>
            <a:r>
              <a:rPr lang="fr-FR" sz="2500" b="1" dirty="0" err="1" smtClean="0"/>
              <a:t>beam</a:t>
            </a:r>
            <a:r>
              <a:rPr lang="fr-FR" sz="2500" b="1" dirty="0" smtClean="0"/>
              <a:t> distributions at the </a:t>
            </a:r>
            <a:r>
              <a:rPr lang="fr-FR" sz="2500" b="1" dirty="0" smtClean="0">
                <a:latin typeface="Symbol" panose="05050102010706020507" pitchFamily="18" charset="2"/>
              </a:rPr>
              <a:t>p</a:t>
            </a:r>
            <a:r>
              <a:rPr lang="fr-FR" sz="2500" b="1" dirty="0" smtClean="0"/>
              <a:t> production </a:t>
            </a:r>
            <a:r>
              <a:rPr lang="fr-FR" sz="2500" b="1" dirty="0" err="1" smtClean="0"/>
              <a:t>target</a:t>
            </a:r>
            <a:endParaRPr lang="fr-FR" sz="2500" b="1" dirty="0" smtClean="0"/>
          </a:p>
          <a:p>
            <a:pPr lvl="1"/>
            <a:r>
              <a:rPr lang="fr-FR" sz="2500" b="1" dirty="0" err="1"/>
              <a:t>X</a:t>
            </a:r>
            <a:r>
              <a:rPr lang="fr-FR" sz="2500" b="1" baseline="30000" dirty="0" err="1"/>
              <a:t>det</a:t>
            </a:r>
            <a:r>
              <a:rPr lang="fr-FR" sz="2500" b="1" dirty="0"/>
              <a:t> are </a:t>
            </a:r>
            <a:r>
              <a:rPr lang="fr-FR" sz="2500" b="1" dirty="0" err="1"/>
              <a:t>measured</a:t>
            </a:r>
            <a:r>
              <a:rPr lang="fr-FR" sz="2500" b="1" dirty="0"/>
              <a:t> positions (</a:t>
            </a:r>
            <a:r>
              <a:rPr lang="fr-FR" sz="2500" b="1" dirty="0" err="1"/>
              <a:t>include</a:t>
            </a:r>
            <a:r>
              <a:rPr lang="fr-FR" sz="2500" b="1" dirty="0"/>
              <a:t> </a:t>
            </a:r>
            <a:r>
              <a:rPr lang="fr-FR" sz="2500" b="1" dirty="0" err="1">
                <a:latin typeface="Symbol" panose="05050102010706020507" pitchFamily="18" charset="2"/>
              </a:rPr>
              <a:t>dq</a:t>
            </a:r>
            <a:r>
              <a:rPr lang="fr-FR" sz="2500" b="1" dirty="0"/>
              <a:t> and </a:t>
            </a:r>
            <a:r>
              <a:rPr lang="fr-FR" sz="2500" b="1" dirty="0">
                <a:latin typeface="Symbol" panose="05050102010706020507" pitchFamily="18" charset="2"/>
              </a:rPr>
              <a:t>d</a:t>
            </a:r>
            <a:r>
              <a:rPr lang="fr-FR" sz="2500" b="1" dirty="0"/>
              <a:t>x </a:t>
            </a:r>
            <a:r>
              <a:rPr lang="fr-FR" sz="2500" b="1" dirty="0" err="1"/>
              <a:t>beam</a:t>
            </a:r>
            <a:r>
              <a:rPr lang="fr-FR" sz="2500" b="1" dirty="0"/>
              <a:t> distributions </a:t>
            </a:r>
            <a:r>
              <a:rPr lang="fr-FR" sz="2500" b="1" dirty="0" err="1"/>
              <a:t>around</a:t>
            </a:r>
            <a:r>
              <a:rPr lang="fr-FR" sz="2500" b="1" dirty="0"/>
              <a:t> the central values ) </a:t>
            </a:r>
            <a:endParaRPr lang="fr-FR" sz="2500" b="1" dirty="0" smtClean="0"/>
          </a:p>
          <a:p>
            <a:pPr lvl="1"/>
            <a:r>
              <a:rPr lang="fr-FR" sz="2500" b="1" dirty="0" smtClean="0"/>
              <a:t>No </a:t>
            </a:r>
            <a:r>
              <a:rPr lang="fr-FR" sz="2500" b="1" dirty="0" err="1" smtClean="0"/>
              <a:t>sizeable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geometrical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abberations</a:t>
            </a:r>
            <a:r>
              <a:rPr lang="fr-FR" sz="2500" b="1" dirty="0" smtClean="0"/>
              <a:t> (T</a:t>
            </a:r>
            <a:r>
              <a:rPr lang="fr-FR" sz="2500" b="1" baseline="-25000" dirty="0" smtClean="0"/>
              <a:t>122</a:t>
            </a:r>
            <a:r>
              <a:rPr lang="fr-FR" sz="2500" b="1" dirty="0" smtClean="0"/>
              <a:t>, T</a:t>
            </a:r>
            <a:r>
              <a:rPr lang="fr-FR" sz="2500" b="1" baseline="-25000" dirty="0" smtClean="0"/>
              <a:t>124</a:t>
            </a:r>
            <a:r>
              <a:rPr lang="fr-FR" sz="2500" b="1" dirty="0" smtClean="0"/>
              <a:t>, T</a:t>
            </a:r>
            <a:r>
              <a:rPr lang="fr-FR" sz="2500" b="1" baseline="-25000" dirty="0" smtClean="0"/>
              <a:t>344</a:t>
            </a:r>
            <a:r>
              <a:rPr lang="fr-FR" sz="2500" b="1" dirty="0" smtClean="0"/>
              <a:t> , etc. </a:t>
            </a:r>
            <a:r>
              <a:rPr lang="fr-FR" sz="2500" b="1" dirty="0" err="1" smtClean="0"/>
              <a:t>very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small</a:t>
            </a:r>
            <a:r>
              <a:rPr lang="fr-FR" sz="2500" b="1" dirty="0" smtClean="0"/>
              <a:t>)  </a:t>
            </a:r>
            <a:r>
              <a:rPr lang="fr-FR" sz="2500" b="1" dirty="0" smtClean="0">
                <a:sym typeface="Wingdings" panose="05000000000000000000" pitchFamily="2" charset="2"/>
              </a:rPr>
              <a:t> no </a:t>
            </a:r>
            <a:r>
              <a:rPr lang="fr-FR" sz="2500" b="1" dirty="0" err="1" smtClean="0">
                <a:sym typeface="Wingdings" panose="05000000000000000000" pitchFamily="2" charset="2"/>
              </a:rPr>
              <a:t>need</a:t>
            </a:r>
            <a:r>
              <a:rPr lang="fr-FR" sz="2500" b="1" dirty="0" smtClean="0">
                <a:sym typeface="Wingdings" panose="05000000000000000000" pitchFamily="2" charset="2"/>
              </a:rPr>
              <a:t> to </a:t>
            </a:r>
            <a:r>
              <a:rPr lang="fr-FR" sz="2500" b="1" dirty="0" err="1" smtClean="0">
                <a:sym typeface="Wingdings" panose="05000000000000000000" pitchFamily="2" charset="2"/>
              </a:rPr>
              <a:t>add</a:t>
            </a:r>
            <a:r>
              <a:rPr lang="fr-FR" sz="2500" b="1" dirty="0" smtClean="0">
                <a:sym typeface="Wingdings" panose="05000000000000000000" pitchFamily="2" charset="2"/>
              </a:rPr>
              <a:t> more </a:t>
            </a:r>
            <a:r>
              <a:rPr lang="fr-FR" sz="2500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q</a:t>
            </a:r>
            <a:r>
              <a:rPr lang="fr-FR" sz="2500" b="1" dirty="0" smtClean="0">
                <a:sym typeface="Wingdings" panose="05000000000000000000" pitchFamily="2" charset="2"/>
              </a:rPr>
              <a:t> values</a:t>
            </a:r>
            <a:endParaRPr lang="fr-FR" sz="2500" b="1" dirty="0" smtClean="0"/>
          </a:p>
          <a:p>
            <a:endParaRPr lang="fr-FR" sz="2500" dirty="0" smtClean="0"/>
          </a:p>
          <a:p>
            <a:r>
              <a:rPr lang="fr-FR" dirty="0" smtClean="0"/>
              <a:t>Outputs</a:t>
            </a:r>
          </a:p>
          <a:p>
            <a:pPr lvl="1"/>
            <a:r>
              <a:rPr lang="fr-FR" sz="2600" b="1" dirty="0" err="1" smtClean="0"/>
              <a:t>T</a:t>
            </a:r>
            <a:r>
              <a:rPr lang="fr-FR" sz="2600" b="1" baseline="-25000" dirty="0" err="1" smtClean="0"/>
              <a:t>ij</a:t>
            </a:r>
            <a:r>
              <a:rPr lang="fr-FR" sz="2600" b="1" dirty="0" smtClean="0"/>
              <a:t> distributions </a:t>
            </a:r>
          </a:p>
          <a:p>
            <a:pPr lvl="1"/>
            <a:r>
              <a:rPr lang="fr-FR" sz="2600" b="1" dirty="0"/>
              <a:t>1</a:t>
            </a:r>
            <a:r>
              <a:rPr lang="fr-FR" sz="2600" b="1" dirty="0" smtClean="0"/>
              <a:t>2 </a:t>
            </a:r>
            <a:r>
              <a:rPr lang="fr-FR" sz="2600" b="1" dirty="0" err="1" smtClean="0"/>
              <a:t>parameters</a:t>
            </a:r>
            <a:r>
              <a:rPr lang="fr-FR" sz="2600" b="1" dirty="0" smtClean="0"/>
              <a:t> (6 in horizontal plane and 6 in vertical plane)</a:t>
            </a:r>
            <a:endParaRPr lang="fr-FR" sz="26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54EB-93D3-4ABA-AD5E-846936AD3A86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14</a:t>
            </a:fld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24577472"/>
              </p:ext>
            </p:extLst>
          </p:nvPr>
        </p:nvGraphicFramePr>
        <p:xfrm>
          <a:off x="1691680" y="2780928"/>
          <a:ext cx="4320480" cy="747981"/>
        </p:xfrm>
        <a:graphic>
          <a:graphicData uri="http://schemas.openxmlformats.org/presentationml/2006/ole">
            <p:oleObj spid="_x0000_s4166" name="Équation" r:id="rId3" imgW="2273040" imgH="393480" progId="Equation.3">
              <p:embed/>
            </p:oleObj>
          </a:graphicData>
        </a:graphic>
      </p:graphicFrame>
      <p:cxnSp>
        <p:nvCxnSpPr>
          <p:cNvPr id="8" name="Connecteur droit avec flèche 7"/>
          <p:cNvCxnSpPr/>
          <p:nvPr/>
        </p:nvCxnSpPr>
        <p:spPr>
          <a:xfrm>
            <a:off x="7020272" y="1916832"/>
            <a:ext cx="1944216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7956376" y="980728"/>
            <a:ext cx="0" cy="172819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7884368" y="1844824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8460432" y="1268760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7236296" y="1268760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236296" y="2420888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8460432" y="2420888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8801422" y="190311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9900CC"/>
                </a:solidFill>
              </a:rPr>
              <a:t>X</a:t>
            </a:r>
            <a:endParaRPr lang="fr-FR" b="1" dirty="0">
              <a:solidFill>
                <a:srgbClr val="9900CC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649294" y="7960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900CC"/>
                </a:solidFill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22" name="Flèche vers le bas 21"/>
          <p:cNvSpPr/>
          <p:nvPr/>
        </p:nvSpPr>
        <p:spPr>
          <a:xfrm rot="16200000">
            <a:off x="4941565" y="702221"/>
            <a:ext cx="160970" cy="37084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3524647" y="2858269"/>
            <a:ext cx="393948" cy="504056"/>
          </a:xfrm>
          <a:prstGeom prst="round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4086994" y="2852936"/>
            <a:ext cx="360040" cy="504056"/>
          </a:xfrm>
          <a:prstGeom prst="round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5023098" y="2852936"/>
            <a:ext cx="360040" cy="504056"/>
          </a:xfrm>
          <a:prstGeom prst="round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865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Precision</a:t>
            </a:r>
            <a:r>
              <a:rPr lang="fr-FR" dirty="0" smtClean="0"/>
              <a:t> on coefficients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856" y="1052736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Test case (</a:t>
            </a:r>
            <a:r>
              <a:rPr lang="fr-FR" dirty="0" err="1" smtClean="0"/>
              <a:t>keeping</a:t>
            </a:r>
            <a:r>
              <a:rPr lang="fr-FR" dirty="0" smtClean="0"/>
              <a:t> </a:t>
            </a:r>
            <a:r>
              <a:rPr lang="fr-FR" dirty="0" err="1" smtClean="0">
                <a:latin typeface="Symbol" panose="05050102010706020507" pitchFamily="18" charset="2"/>
              </a:rPr>
              <a:t>D</a:t>
            </a:r>
            <a:r>
              <a:rPr lang="fr-FR" dirty="0" err="1" smtClean="0"/>
              <a:t>x</a:t>
            </a:r>
            <a:r>
              <a:rPr lang="fr-FR" dirty="0" smtClean="0"/>
              <a:t> = 0</a:t>
            </a:r>
            <a:r>
              <a:rPr lang="fr-FR" dirty="0" smtClean="0"/>
              <a:t>.)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Font typeface="Symbol"/>
              <a:buChar char=" "/>
            </a:pPr>
            <a:r>
              <a:rPr lang="fr-FR" dirty="0" smtClean="0">
                <a:latin typeface="Symbol" panose="05050102010706020507" pitchFamily="18" charset="2"/>
              </a:rPr>
              <a:t>d</a:t>
            </a:r>
            <a:r>
              <a:rPr lang="fr-FR" dirty="0" smtClean="0"/>
              <a:t>T</a:t>
            </a:r>
            <a:r>
              <a:rPr lang="fr-FR" baseline="-25000" dirty="0" smtClean="0"/>
              <a:t>12 </a:t>
            </a:r>
            <a:r>
              <a:rPr lang="fr-FR" dirty="0" smtClean="0"/>
              <a:t>/</a:t>
            </a:r>
            <a:r>
              <a:rPr lang="fr-FR" baseline="-25000" dirty="0" smtClean="0"/>
              <a:t> </a:t>
            </a:r>
            <a:r>
              <a:rPr lang="fr-FR" dirty="0"/>
              <a:t>T</a:t>
            </a:r>
            <a:r>
              <a:rPr lang="fr-FR" baseline="-25000" dirty="0"/>
              <a:t>12</a:t>
            </a:r>
            <a:r>
              <a:rPr lang="fr-FR" dirty="0" smtClean="0"/>
              <a:t> </a:t>
            </a:r>
            <a:r>
              <a:rPr lang="fr-FR" dirty="0" smtClean="0"/>
              <a:t>≈   </a:t>
            </a:r>
            <a:r>
              <a:rPr lang="fr-FR" dirty="0" err="1">
                <a:latin typeface="Symbol" panose="05050102010706020507" pitchFamily="18" charset="2"/>
              </a:rPr>
              <a:t>d</a:t>
            </a:r>
            <a:r>
              <a:rPr lang="fr-FR" dirty="0" err="1" smtClean="0"/>
              <a:t>x</a:t>
            </a:r>
            <a:r>
              <a:rPr lang="fr-FR" dirty="0" smtClean="0"/>
              <a:t> </a:t>
            </a:r>
            <a:r>
              <a:rPr lang="fr-FR" dirty="0" smtClean="0"/>
              <a:t>  </a:t>
            </a:r>
            <a:r>
              <a:rPr lang="fr-FR" sz="4700" dirty="0" smtClean="0"/>
              <a:t>/</a:t>
            </a:r>
            <a:r>
              <a:rPr lang="fr-FR" dirty="0" smtClean="0"/>
              <a:t> </a:t>
            </a:r>
            <a:r>
              <a:rPr lang="fr-FR" sz="4700" dirty="0" smtClean="0"/>
              <a:t>( </a:t>
            </a:r>
            <a:r>
              <a:rPr lang="fr-FR" dirty="0" smtClean="0"/>
              <a:t>N</a:t>
            </a:r>
            <a:r>
              <a:rPr lang="fr-FR" baseline="30000" dirty="0" smtClean="0"/>
              <a:t>1/2</a:t>
            </a:r>
            <a:r>
              <a:rPr lang="fr-FR" dirty="0" smtClean="0"/>
              <a:t> T</a:t>
            </a:r>
            <a:r>
              <a:rPr lang="fr-FR" baseline="-25000" dirty="0" smtClean="0"/>
              <a:t>12</a:t>
            </a:r>
            <a:r>
              <a:rPr lang="fr-FR" dirty="0" smtClean="0"/>
              <a:t> </a:t>
            </a:r>
            <a:r>
              <a:rPr lang="fr-FR" dirty="0" err="1" smtClean="0">
                <a:latin typeface="Symbol" panose="05050102010706020507" pitchFamily="18" charset="2"/>
              </a:rPr>
              <a:t>Dq</a:t>
            </a:r>
            <a:r>
              <a:rPr lang="fr-FR" baseline="-25000" dirty="0" err="1" smtClean="0"/>
              <a:t>max</a:t>
            </a:r>
            <a:r>
              <a:rPr lang="fr-FR" dirty="0" smtClean="0"/>
              <a:t> </a:t>
            </a:r>
            <a:r>
              <a:rPr lang="fr-FR" sz="4700" dirty="0" smtClean="0"/>
              <a:t>)</a:t>
            </a:r>
            <a:r>
              <a:rPr lang="fr-FR" dirty="0" smtClean="0"/>
              <a:t>/T</a:t>
            </a:r>
            <a:r>
              <a:rPr lang="fr-FR" baseline="-25000" dirty="0" smtClean="0"/>
              <a:t>12  </a:t>
            </a:r>
            <a:r>
              <a:rPr lang="fr-FR" dirty="0" err="1" smtClean="0"/>
              <a:t>where</a:t>
            </a:r>
            <a:r>
              <a:rPr lang="fr-FR" dirty="0" smtClean="0"/>
              <a:t> N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counting</a:t>
            </a:r>
            <a:r>
              <a:rPr lang="fr-FR" dirty="0" smtClean="0"/>
              <a:t> rate</a:t>
            </a:r>
          </a:p>
          <a:p>
            <a:pPr>
              <a:buFont typeface="Symbol"/>
              <a:buChar char=" "/>
            </a:pP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                                                        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&lt;&lt; 1%</a:t>
            </a:r>
            <a:endParaRPr lang="fr-FR" b="1" dirty="0" smtClean="0">
              <a:solidFill>
                <a:srgbClr val="FF0000"/>
              </a:solidFill>
            </a:endParaRPr>
          </a:p>
          <a:p>
            <a:endParaRPr lang="fr-FR" dirty="0"/>
          </a:p>
          <a:p>
            <a:r>
              <a:rPr lang="fr-FR" dirty="0" err="1" smtClean="0"/>
              <a:t>Precision</a:t>
            </a:r>
            <a:r>
              <a:rPr lang="fr-FR" dirty="0" smtClean="0"/>
              <a:t> of </a:t>
            </a:r>
            <a:r>
              <a:rPr lang="fr-FR" dirty="0" err="1" smtClean="0"/>
              <a:t>determination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turned</a:t>
            </a:r>
            <a:r>
              <a:rPr lang="fr-FR" dirty="0" smtClean="0"/>
              <a:t> down as </a:t>
            </a:r>
            <a:r>
              <a:rPr lang="fr-FR" dirty="0" err="1" smtClean="0"/>
              <a:t>low</a:t>
            </a:r>
            <a:r>
              <a:rPr lang="fr-FR" dirty="0" smtClean="0"/>
              <a:t> as </a:t>
            </a:r>
            <a:r>
              <a:rPr lang="fr-FR" dirty="0" err="1" smtClean="0"/>
              <a:t>reasonably</a:t>
            </a:r>
            <a:r>
              <a:rPr lang="fr-FR" dirty="0" smtClean="0"/>
              <a:t> possible</a:t>
            </a:r>
          </a:p>
          <a:p>
            <a:endParaRPr lang="fr-FR" dirty="0" smtClean="0"/>
          </a:p>
          <a:p>
            <a:r>
              <a:rPr lang="fr-FR" dirty="0" err="1" smtClean="0"/>
              <a:t>Systematic</a:t>
            </a:r>
            <a:r>
              <a:rPr lang="fr-FR" dirty="0" smtClean="0"/>
              <a:t> </a:t>
            </a:r>
            <a:r>
              <a:rPr lang="fr-FR" dirty="0" err="1" smtClean="0"/>
              <a:t>biases</a:t>
            </a:r>
            <a:r>
              <a:rPr lang="fr-FR" dirty="0" smtClean="0"/>
              <a:t>: </a:t>
            </a:r>
            <a:r>
              <a:rPr lang="fr-FR" dirty="0" err="1" smtClean="0"/>
              <a:t>taken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</a:t>
            </a:r>
            <a:r>
              <a:rPr lang="fr-FR" dirty="0" err="1" smtClean="0"/>
              <a:t>later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a simulation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831C-E68B-4ABB-AFF3-11D76C006E5E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472870">
            <a:off x="1204456" y="2028330"/>
            <a:ext cx="1331898" cy="375022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rgbClr val="FF0000"/>
                </a:solidFill>
              </a:rPr>
              <a:t>Beam</a:t>
            </a:r>
            <a:r>
              <a:rPr lang="fr-FR" sz="1400" dirty="0" smtClean="0">
                <a:solidFill>
                  <a:srgbClr val="FF0000"/>
                </a:solidFill>
              </a:rPr>
              <a:t> H size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 rot="20504089">
            <a:off x="3078478" y="3062100"/>
            <a:ext cx="1884788" cy="563232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rgbClr val="FF0000"/>
                </a:solidFill>
              </a:rPr>
              <a:t>Beam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angular</a:t>
            </a:r>
            <a:r>
              <a:rPr lang="fr-FR" sz="1400" dirty="0" smtClean="0">
                <a:solidFill>
                  <a:srgbClr val="FF0000"/>
                </a:solidFill>
              </a:rPr>
              <a:t> offset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444527" y="2367930"/>
            <a:ext cx="504056" cy="504056"/>
          </a:xfrm>
          <a:prstGeom prst="ellipse">
            <a:avLst/>
          </a:prstGeom>
          <a:noFill/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661917" y="2311921"/>
            <a:ext cx="1008112" cy="6564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621038" y="2297063"/>
            <a:ext cx="589781" cy="65645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865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Results</a:t>
            </a:r>
            <a:r>
              <a:rPr lang="fr-FR" dirty="0" smtClean="0"/>
              <a:t> for detector 1 (</a:t>
            </a:r>
            <a:r>
              <a:rPr lang="fr-FR" dirty="0" smtClean="0">
                <a:latin typeface="Symbol" panose="05050102010706020507" pitchFamily="18" charset="2"/>
              </a:rPr>
              <a:t>d</a:t>
            </a:r>
            <a:r>
              <a:rPr lang="fr-FR" dirty="0" smtClean="0"/>
              <a:t>=0)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980728"/>
            <a:ext cx="5174035" cy="5174035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54CF-6D36-460A-94D4-B35654B5FCBF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16</a:t>
            </a:fld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7781161"/>
              </p:ext>
            </p:extLst>
          </p:nvPr>
        </p:nvGraphicFramePr>
        <p:xfrm>
          <a:off x="4802140" y="1916832"/>
          <a:ext cx="4341860" cy="2315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372"/>
                <a:gridCol w="868372"/>
                <a:gridCol w="868372"/>
                <a:gridCol w="868372"/>
                <a:gridCol w="868372"/>
              </a:tblGrid>
              <a:tr h="686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T</a:t>
                      </a:r>
                      <a:r>
                        <a:rPr lang="fr-FR" baseline="-25000" dirty="0" err="1" smtClean="0"/>
                        <a:t>ij</a:t>
                      </a:r>
                      <a:endParaRPr lang="fr-FR" baseline="-25000" dirty="0" smtClean="0"/>
                    </a:p>
                    <a:p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Theor</a:t>
                      </a:r>
                      <a:r>
                        <a:rPr lang="fr-FR" sz="1400" dirty="0" smtClean="0"/>
                        <a:t>.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value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Fitted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fr-FR" sz="1400" dirty="0" smtClean="0"/>
                        <a:t> value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Fitted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fr-FR" sz="1400" dirty="0" smtClean="0"/>
                        <a:t> value</a:t>
                      </a: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Relative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p</a:t>
                      </a:r>
                      <a:r>
                        <a:rPr lang="fr-FR" sz="1400" dirty="0" err="1" smtClean="0"/>
                        <a:t>recision</a:t>
                      </a:r>
                      <a:endParaRPr lang="fr-FR" sz="1400" dirty="0" smtClean="0"/>
                    </a:p>
                    <a:p>
                      <a:r>
                        <a:rPr lang="fr-FR" sz="1400" dirty="0" smtClean="0"/>
                        <a:t>on </a:t>
                      </a:r>
                      <a:r>
                        <a:rPr lang="fr-FR" sz="1400" dirty="0" smtClean="0">
                          <a:latin typeface="Symbol" panose="05050102010706020507" pitchFamily="18" charset="2"/>
                        </a:rPr>
                        <a:t>m</a:t>
                      </a:r>
                      <a:endParaRPr lang="fr-FR" sz="14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</a:tr>
              <a:tr h="420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</a:t>
                      </a:r>
                      <a:r>
                        <a:rPr lang="fr-FR" baseline="-25000" dirty="0" smtClean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-1.782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-1.777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2.533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0.15 %</a:t>
                      </a:r>
                      <a:endParaRPr lang="fr-FR" sz="1200" b="1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</a:t>
                      </a:r>
                      <a:r>
                        <a:rPr lang="fr-FR" baseline="-25000" dirty="0" smtClean="0"/>
                        <a:t>12</a:t>
                      </a:r>
                      <a:r>
                        <a:rPr lang="fr-FR" baseline="0" dirty="0" smtClean="0"/>
                        <a:t> </a:t>
                      </a:r>
                      <a:endParaRPr lang="fr-FR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-4.835 </a:t>
                      </a:r>
                      <a:r>
                        <a:rPr lang="fr-FR" sz="1200" b="1" baseline="0" dirty="0" smtClean="0"/>
                        <a:t>10</a:t>
                      </a:r>
                      <a:r>
                        <a:rPr lang="fr-FR" sz="1200" b="1" baseline="30000" dirty="0" smtClean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-4.835 </a:t>
                      </a:r>
                      <a:r>
                        <a:rPr lang="fr-FR" sz="1200" b="1" baseline="0" dirty="0" smtClean="0"/>
                        <a:t>10</a:t>
                      </a:r>
                      <a:r>
                        <a:rPr lang="fr-FR" sz="1200" b="1" baseline="30000" dirty="0" smtClean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6.32 </a:t>
                      </a:r>
                      <a:r>
                        <a:rPr lang="fr-FR" sz="1200" b="1" baseline="0" dirty="0" smtClean="0"/>
                        <a:t>10</a:t>
                      </a:r>
                      <a:r>
                        <a:rPr lang="fr-FR" sz="1200" b="1" baseline="30000" dirty="0" smtClean="0"/>
                        <a:t>-3</a:t>
                      </a:r>
                      <a:endParaRPr lang="fr-FR" sz="12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baseline="0" dirty="0" smtClean="0"/>
                        <a:t>0.01 %</a:t>
                      </a:r>
                      <a:endParaRPr lang="fr-FR" sz="1200" b="1" baseline="30000" dirty="0"/>
                    </a:p>
                  </a:txBody>
                  <a:tcPr/>
                </a:tc>
              </a:tr>
              <a:tr h="343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</a:t>
                      </a:r>
                      <a:r>
                        <a:rPr lang="fr-FR" baseline="-25000" dirty="0" smtClean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-18.6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-18.58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46.4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0.25</a:t>
                      </a:r>
                      <a:r>
                        <a:rPr lang="fr-FR" sz="1200" b="1" baseline="0" dirty="0" smtClean="0"/>
                        <a:t> %</a:t>
                      </a:r>
                      <a:endParaRPr lang="fr-FR" sz="1200" b="1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</a:t>
                      </a:r>
                      <a:r>
                        <a:rPr lang="fr-FR" baseline="-25000" dirty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/>
                        <a:t>-</a:t>
                      </a:r>
                      <a:r>
                        <a:rPr lang="fr-FR" sz="1200" b="1" dirty="0" smtClean="0"/>
                        <a:t>3.84 </a:t>
                      </a:r>
                      <a:r>
                        <a:rPr lang="fr-FR" sz="1200" b="1" baseline="0" dirty="0" smtClean="0"/>
                        <a:t>10</a:t>
                      </a:r>
                      <a:r>
                        <a:rPr lang="fr-FR" sz="1200" b="1" baseline="30000" dirty="0" smtClean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-3.77 </a:t>
                      </a:r>
                      <a:r>
                        <a:rPr lang="fr-FR" sz="1200" b="1" baseline="0" dirty="0" smtClean="0"/>
                        <a:t>10</a:t>
                      </a:r>
                      <a:r>
                        <a:rPr lang="fr-FR" sz="1200" b="1" baseline="30000" dirty="0" smtClean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6.6 </a:t>
                      </a:r>
                      <a:r>
                        <a:rPr lang="fr-FR" sz="1200" b="1" baseline="0" dirty="0" smtClean="0"/>
                        <a:t>10</a:t>
                      </a:r>
                      <a:r>
                        <a:rPr lang="fr-FR" sz="1200" b="1" baseline="30000" dirty="0" smtClean="0"/>
                        <a:t>-2</a:t>
                      </a:r>
                      <a:endParaRPr lang="fr-FR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 smtClean="0"/>
                        <a:t>1.7 %</a:t>
                      </a:r>
                      <a:endParaRPr lang="fr-FR" sz="1200" b="1" baseline="30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630563" y="990253"/>
            <a:ext cx="15841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N= 10</a:t>
            </a:r>
            <a:r>
              <a:rPr lang="fr-FR" baseline="30000" dirty="0" smtClean="0"/>
              <a:t>6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020272" y="45902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Symbol" panose="05050102010706020507" pitchFamily="18" charset="2"/>
              </a:rPr>
              <a:t>d</a:t>
            </a:r>
            <a:r>
              <a:rPr lang="fr-FR" b="1" baseline="-25000" dirty="0" smtClean="0">
                <a:latin typeface="Symbol" panose="05050102010706020507" pitchFamily="18" charset="2"/>
              </a:rPr>
              <a:t>m</a:t>
            </a:r>
            <a:r>
              <a:rPr lang="fr-FR" b="1" dirty="0" smtClean="0"/>
              <a:t> = </a:t>
            </a:r>
            <a:r>
              <a:rPr lang="fr-FR" b="1" dirty="0" smtClean="0">
                <a:latin typeface="Symbol" panose="05050102010706020507" pitchFamily="18" charset="2"/>
              </a:rPr>
              <a:t>s</a:t>
            </a:r>
            <a:r>
              <a:rPr lang="fr-FR" b="1" dirty="0" smtClean="0"/>
              <a:t> / (N)</a:t>
            </a:r>
            <a:r>
              <a:rPr lang="fr-FR" b="1" baseline="30000" dirty="0" smtClean="0"/>
              <a:t>1/2</a:t>
            </a:r>
            <a:endParaRPr lang="fr-FR" b="1" baseline="30000" dirty="0"/>
          </a:p>
        </p:txBody>
      </p:sp>
      <p:sp>
        <p:nvSpPr>
          <p:cNvPr id="10" name="ZoneTexte 9"/>
          <p:cNvSpPr txBox="1"/>
          <p:nvPr/>
        </p:nvSpPr>
        <p:spPr>
          <a:xfrm>
            <a:off x="683568" y="164619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T</a:t>
            </a:r>
            <a:r>
              <a:rPr lang="fr-FR" sz="2400" b="1" baseline="-25000" dirty="0" smtClean="0">
                <a:solidFill>
                  <a:srgbClr val="0070C0"/>
                </a:solidFill>
              </a:rPr>
              <a:t>11</a:t>
            </a:r>
            <a:endParaRPr lang="fr-FR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87824" y="162880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T</a:t>
            </a:r>
            <a:r>
              <a:rPr lang="fr-FR" sz="2400" b="1" baseline="-25000" dirty="0" smtClean="0">
                <a:solidFill>
                  <a:srgbClr val="0070C0"/>
                </a:solidFill>
              </a:rPr>
              <a:t>12</a:t>
            </a:r>
            <a:endParaRPr lang="fr-FR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3568" y="406778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T</a:t>
            </a:r>
            <a:r>
              <a:rPr lang="fr-FR" sz="2400" b="1" baseline="-25000" dirty="0" smtClean="0">
                <a:solidFill>
                  <a:srgbClr val="0070C0"/>
                </a:solidFill>
              </a:rPr>
              <a:t>33</a:t>
            </a:r>
            <a:endParaRPr lang="fr-FR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87823" y="4067780"/>
            <a:ext cx="642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T</a:t>
            </a:r>
            <a:r>
              <a:rPr lang="fr-FR" sz="2400" b="1" baseline="-25000" dirty="0" smtClean="0">
                <a:solidFill>
                  <a:srgbClr val="0070C0"/>
                </a:solidFill>
              </a:rPr>
              <a:t>34</a:t>
            </a:r>
            <a:endParaRPr lang="fr-FR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8100392" y="2617862"/>
            <a:ext cx="864096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871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9006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Results</a:t>
            </a:r>
            <a:r>
              <a:rPr lang="fr-FR" dirty="0" smtClean="0"/>
              <a:t> for detector 2 (</a:t>
            </a:r>
            <a:r>
              <a:rPr lang="fr-FR" dirty="0" smtClean="0">
                <a:latin typeface="Symbol" panose="05050102010706020507" pitchFamily="18" charset="2"/>
              </a:rPr>
              <a:t>d</a:t>
            </a:r>
            <a:r>
              <a:rPr lang="fr-FR" dirty="0" smtClean="0"/>
              <a:t>=0)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990253"/>
            <a:ext cx="4896544" cy="4896544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CD16-A25B-42D3-ABC8-BCFCAD1DD88B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17</a:t>
            </a:fld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8905990"/>
              </p:ext>
            </p:extLst>
          </p:nvPr>
        </p:nvGraphicFramePr>
        <p:xfrm>
          <a:off x="4694636" y="1988840"/>
          <a:ext cx="4341860" cy="2315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372"/>
                <a:gridCol w="868372"/>
                <a:gridCol w="868372"/>
                <a:gridCol w="868372"/>
                <a:gridCol w="868372"/>
              </a:tblGrid>
              <a:tr h="686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T</a:t>
                      </a:r>
                      <a:r>
                        <a:rPr lang="fr-FR" baseline="-25000" dirty="0" err="1" smtClean="0"/>
                        <a:t>ij</a:t>
                      </a:r>
                      <a:endParaRPr lang="fr-FR" baseline="-25000" dirty="0" smtClean="0"/>
                    </a:p>
                    <a:p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Theor</a:t>
                      </a:r>
                      <a:r>
                        <a:rPr lang="fr-FR" sz="1400" dirty="0" smtClean="0"/>
                        <a:t>.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value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Fitted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fr-FR" sz="1400" dirty="0" smtClean="0"/>
                        <a:t> value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Fitted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fr-FR" sz="1400" dirty="0" smtClean="0"/>
                        <a:t> value</a:t>
                      </a: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Relative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p</a:t>
                      </a:r>
                      <a:r>
                        <a:rPr lang="fr-FR" sz="1400" dirty="0" err="1" smtClean="0"/>
                        <a:t>recision</a:t>
                      </a:r>
                      <a:r>
                        <a:rPr lang="fr-FR" sz="1400" dirty="0" smtClean="0"/>
                        <a:t> </a:t>
                      </a:r>
                    </a:p>
                    <a:p>
                      <a:r>
                        <a:rPr lang="fr-FR" sz="1400" dirty="0" smtClean="0"/>
                        <a:t>on </a:t>
                      </a:r>
                      <a:r>
                        <a:rPr lang="fr-FR" sz="1400" dirty="0" smtClean="0">
                          <a:latin typeface="Symbol" panose="05050102010706020507" pitchFamily="18" charset="2"/>
                        </a:rPr>
                        <a:t>m</a:t>
                      </a:r>
                      <a:endParaRPr lang="fr-FR" sz="14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</a:tr>
              <a:tr h="420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</a:t>
                      </a:r>
                      <a:r>
                        <a:rPr lang="fr-FR" baseline="-25000" dirty="0" smtClean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-0.924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-0.909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12.0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1.3</a:t>
                      </a:r>
                      <a:r>
                        <a:rPr lang="fr-FR" sz="1200" b="1" baseline="0" dirty="0" smtClean="0"/>
                        <a:t> %</a:t>
                      </a:r>
                      <a:endParaRPr lang="fr-FR" sz="1200" b="1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</a:t>
                      </a:r>
                      <a:r>
                        <a:rPr lang="fr-FR" baseline="-25000" dirty="0" smtClean="0"/>
                        <a:t>12</a:t>
                      </a:r>
                      <a:r>
                        <a:rPr lang="fr-FR" baseline="0" dirty="0" smtClean="0"/>
                        <a:t> </a:t>
                      </a:r>
                      <a:endParaRPr lang="fr-FR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-0.477</a:t>
                      </a:r>
                      <a:endParaRPr lang="fr-FR" sz="1200" b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-0.477</a:t>
                      </a:r>
                      <a:endParaRPr lang="fr-FR" sz="1200" b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baseline="0" dirty="0" smtClean="0"/>
                        <a:t>0.03</a:t>
                      </a:r>
                      <a:endParaRPr lang="fr-FR" sz="12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baseline="0" dirty="0" smtClean="0"/>
                        <a:t>&lt; 0.01 %</a:t>
                      </a:r>
                      <a:endParaRPr lang="fr-FR" sz="1200" b="1" baseline="30000" dirty="0"/>
                    </a:p>
                  </a:txBody>
                  <a:tcPr/>
                </a:tc>
              </a:tr>
              <a:tr h="343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</a:t>
                      </a:r>
                      <a:r>
                        <a:rPr lang="fr-FR" baseline="-25000" dirty="0" smtClean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-69.9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-70.0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245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0.35</a:t>
                      </a:r>
                      <a:r>
                        <a:rPr lang="fr-FR" sz="1200" b="1" baseline="0" dirty="0" smtClean="0"/>
                        <a:t> %</a:t>
                      </a:r>
                      <a:endParaRPr lang="fr-FR" sz="1200" b="1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</a:t>
                      </a:r>
                      <a:r>
                        <a:rPr lang="fr-FR" baseline="-25000" dirty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/>
                        <a:t>-</a:t>
                      </a:r>
                      <a:r>
                        <a:rPr lang="fr-FR" sz="1200" b="1" dirty="0" smtClean="0"/>
                        <a:t>0.8523</a:t>
                      </a:r>
                      <a:endParaRPr lang="fr-FR" sz="1200" b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-0.8519</a:t>
                      </a:r>
                      <a:endParaRPr lang="fr-FR" sz="1200" b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 smtClean="0"/>
                        <a:t>0.04 %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414539" y="1009303"/>
            <a:ext cx="15841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N= 10</a:t>
            </a:r>
            <a:r>
              <a:rPr lang="fr-FR" baseline="30000" dirty="0" smtClean="0"/>
              <a:t>6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7933134" y="2669679"/>
            <a:ext cx="1080120" cy="1695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415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58" y="44624"/>
            <a:ext cx="9036496" cy="576064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fr-FR" sz="2800" dirty="0" err="1" smtClean="0"/>
              <a:t>Comments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requested</a:t>
            </a:r>
            <a:r>
              <a:rPr lang="fr-FR" sz="2800" dirty="0" smtClean="0"/>
              <a:t> </a:t>
            </a:r>
            <a:r>
              <a:rPr lang="fr-FR" sz="2800" dirty="0" err="1" smtClean="0"/>
              <a:t>beam</a:t>
            </a:r>
            <a:r>
              <a:rPr lang="fr-FR" sz="2800" dirty="0" smtClean="0"/>
              <a:t> initial conditions</a:t>
            </a: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777E-F2E8-48A9-88C1-4A4435F7AC07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HADES CM XXVII, München, </a:t>
            </a:r>
            <a:r>
              <a:rPr lang="de-DE" dirty="0" err="1" smtClean="0"/>
              <a:t>february</a:t>
            </a:r>
            <a:r>
              <a:rPr lang="de-DE" dirty="0" smtClean="0"/>
              <a:t> 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3103"/>
            <a:ext cx="9036496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324035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fr-FR" sz="2000" dirty="0" err="1" smtClean="0">
                <a:latin typeface="Symbol" panose="05050102010706020507" pitchFamily="18" charset="2"/>
              </a:rPr>
              <a:t>D</a:t>
            </a:r>
            <a:r>
              <a:rPr lang="fr-FR" sz="2000" dirty="0" err="1" smtClean="0"/>
              <a:t>x</a:t>
            </a:r>
            <a:r>
              <a:rPr lang="fr-FR" sz="2000" dirty="0" smtClean="0"/>
              <a:t>, </a:t>
            </a:r>
            <a:r>
              <a:rPr lang="fr-FR" sz="2000" dirty="0" err="1" smtClean="0">
                <a:latin typeface="Symbol" panose="05050102010706020507" pitchFamily="18" charset="2"/>
              </a:rPr>
              <a:t>Dq</a:t>
            </a:r>
            <a:endParaRPr lang="fr-FR" sz="2000" dirty="0" smtClean="0">
              <a:latin typeface="Symbol" panose="05050102010706020507" pitchFamily="18" charset="2"/>
            </a:endParaRPr>
          </a:p>
          <a:p>
            <a:pPr lvl="1"/>
            <a:r>
              <a:rPr lang="fr-FR" sz="2000" dirty="0" smtClean="0"/>
              <a:t>No real </a:t>
            </a:r>
            <a:r>
              <a:rPr lang="fr-FR" sz="2000" dirty="0" err="1" smtClean="0"/>
              <a:t>measuring</a:t>
            </a:r>
            <a:r>
              <a:rPr lang="fr-FR" sz="2000" dirty="0" smtClean="0"/>
              <a:t> </a:t>
            </a:r>
            <a:r>
              <a:rPr lang="fr-FR" sz="2000" dirty="0" err="1" smtClean="0"/>
              <a:t>device</a:t>
            </a:r>
            <a:r>
              <a:rPr lang="fr-FR" sz="2000" dirty="0" smtClean="0"/>
              <a:t> at the </a:t>
            </a:r>
            <a:r>
              <a:rPr lang="fr-FR" sz="2000" dirty="0" smtClean="0">
                <a:latin typeface="Symbol" panose="05050102010706020507" pitchFamily="18" charset="2"/>
              </a:rPr>
              <a:t>p</a:t>
            </a:r>
            <a:r>
              <a:rPr lang="fr-FR" sz="2000" dirty="0" smtClean="0"/>
              <a:t> production </a:t>
            </a:r>
            <a:r>
              <a:rPr lang="fr-FR" sz="2000" dirty="0" err="1" smtClean="0"/>
              <a:t>target</a:t>
            </a:r>
            <a:r>
              <a:rPr lang="fr-FR" sz="2000" dirty="0" smtClean="0"/>
              <a:t>  </a:t>
            </a:r>
            <a:r>
              <a:rPr lang="fr-FR" sz="2000" dirty="0" smtClean="0">
                <a:sym typeface="Wingdings" panose="05000000000000000000" pitchFamily="2" charset="2"/>
              </a:rPr>
              <a:t> 2 options</a:t>
            </a:r>
            <a:endParaRPr lang="fr-FR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fr-FR" sz="2000" dirty="0" err="1" smtClean="0">
                <a:sym typeface="Wingdings" panose="05000000000000000000" pitchFamily="2" charset="2"/>
              </a:rPr>
              <a:t>Only</a:t>
            </a:r>
            <a:r>
              <a:rPr lang="fr-FR" sz="2000" dirty="0" smtClean="0">
                <a:sym typeface="Wingdings" panose="05000000000000000000" pitchFamily="2" charset="2"/>
              </a:rPr>
              <a:t> MIRKO-</a:t>
            </a:r>
            <a:r>
              <a:rPr lang="fr-FR" sz="2000" dirty="0" err="1" smtClean="0">
                <a:sym typeface="Wingdings" panose="05000000000000000000" pitchFamily="2" charset="2"/>
              </a:rPr>
              <a:t>based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estimates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from</a:t>
            </a:r>
            <a:r>
              <a:rPr lang="fr-FR" sz="2000" dirty="0" smtClean="0">
                <a:sym typeface="Wingdings" panose="05000000000000000000" pitchFamily="2" charset="2"/>
              </a:rPr>
              <a:t> kicker </a:t>
            </a:r>
            <a:r>
              <a:rPr lang="fr-FR" sz="2000" dirty="0" err="1" smtClean="0">
                <a:sym typeface="Wingdings" panose="05000000000000000000" pitchFamily="2" charset="2"/>
              </a:rPr>
              <a:t>currents</a:t>
            </a:r>
            <a:r>
              <a:rPr lang="fr-FR" sz="2000" dirty="0" smtClean="0">
                <a:sym typeface="Wingdings" panose="05000000000000000000" pitchFamily="2" charset="2"/>
              </a:rPr>
              <a:t> in </a:t>
            </a:r>
            <a:r>
              <a:rPr lang="fr-F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TH2KX1 and HADKX1 </a:t>
            </a:r>
            <a:r>
              <a:rPr lang="fr-FR" sz="2000" dirty="0" smtClean="0">
                <a:sym typeface="Wingdings" panose="05000000000000000000" pitchFamily="2" charset="2"/>
              </a:rPr>
              <a:t>and </a:t>
            </a:r>
            <a:r>
              <a:rPr lang="fr-FR" sz="2000" dirty="0" err="1" smtClean="0">
                <a:sym typeface="Wingdings" panose="05000000000000000000" pitchFamily="2" charset="2"/>
              </a:rPr>
              <a:t>measured</a:t>
            </a:r>
            <a:r>
              <a:rPr lang="fr-FR" sz="2000" dirty="0" smtClean="0">
                <a:sym typeface="Wingdings" panose="05000000000000000000" pitchFamily="2" charset="2"/>
              </a:rPr>
              <a:t> position on </a:t>
            </a:r>
            <a:r>
              <a:rPr lang="fr-FR" sz="2000" b="1" dirty="0" smtClean="0">
                <a:solidFill>
                  <a:srgbClr val="008000"/>
                </a:solidFill>
                <a:sym typeface="Wingdings" panose="05000000000000000000" pitchFamily="2" charset="2"/>
              </a:rPr>
              <a:t>2 ‘detectors’ (</a:t>
            </a:r>
            <a:r>
              <a:rPr lang="fr-FR" sz="2000" b="1" dirty="0" err="1" smtClean="0">
                <a:solidFill>
                  <a:srgbClr val="008000"/>
                </a:solidFill>
                <a:sym typeface="Wingdings" panose="05000000000000000000" pitchFamily="2" charset="2"/>
              </a:rPr>
              <a:t>grid</a:t>
            </a:r>
            <a:r>
              <a:rPr lang="fr-FR" sz="2000" b="1" dirty="0" smtClean="0">
                <a:solidFill>
                  <a:srgbClr val="008000"/>
                </a:solidFill>
                <a:sym typeface="Wingdings" panose="05000000000000000000" pitchFamily="2" charset="2"/>
              </a:rPr>
              <a:t> and </a:t>
            </a:r>
            <a:r>
              <a:rPr lang="fr-FR" sz="2000" b="1" dirty="0" err="1" smtClean="0">
                <a:solidFill>
                  <a:srgbClr val="008000"/>
                </a:solidFill>
                <a:sym typeface="Wingdings" panose="05000000000000000000" pitchFamily="2" charset="2"/>
              </a:rPr>
              <a:t>scintillator</a:t>
            </a:r>
            <a:r>
              <a:rPr lang="fr-FR" sz="2000" b="1" dirty="0" smtClean="0">
                <a:solidFill>
                  <a:srgbClr val="008000"/>
                </a:solidFill>
                <a:sym typeface="Wingdings" panose="05000000000000000000" pitchFamily="2" charset="2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000" dirty="0" err="1" smtClean="0">
                <a:sym typeface="Wingdings" panose="05000000000000000000" pitchFamily="2" charset="2"/>
              </a:rPr>
              <a:t>Beam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always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centered</a:t>
            </a:r>
            <a:r>
              <a:rPr lang="fr-FR" sz="2000" dirty="0" smtClean="0">
                <a:sym typeface="Wingdings" panose="05000000000000000000" pitchFamily="2" charset="2"/>
              </a:rPr>
              <a:t> on the </a:t>
            </a:r>
            <a:r>
              <a:rPr lang="fr-FR" sz="2000" dirty="0" err="1" smtClean="0">
                <a:sym typeface="Wingdings" panose="05000000000000000000" pitchFamily="2" charset="2"/>
              </a:rPr>
              <a:t>scintillator</a:t>
            </a:r>
            <a:r>
              <a:rPr lang="fr-FR" sz="2000" dirty="0" smtClean="0">
                <a:sym typeface="Wingdings" panose="05000000000000000000" pitchFamily="2" charset="2"/>
              </a:rPr>
              <a:t> (</a:t>
            </a:r>
            <a:r>
              <a:rPr lang="fr-FR" sz="2000" dirty="0" err="1" smtClean="0">
                <a:sym typeface="Wingdings" panose="05000000000000000000" pitchFamily="2" charset="2"/>
              </a:rPr>
              <a:t>access</a:t>
            </a:r>
            <a:r>
              <a:rPr lang="fr-FR" sz="2000" dirty="0" smtClean="0">
                <a:sym typeface="Wingdings" panose="05000000000000000000" pitchFamily="2" charset="2"/>
              </a:rPr>
              <a:t> to T</a:t>
            </a:r>
            <a:r>
              <a:rPr lang="fr-FR" sz="2000" baseline="-25000" dirty="0" smtClean="0">
                <a:sym typeface="Wingdings" panose="05000000000000000000" pitchFamily="2" charset="2"/>
              </a:rPr>
              <a:t>12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only</a:t>
            </a:r>
            <a:r>
              <a:rPr lang="fr-FR" sz="2000" dirty="0" smtClean="0">
                <a:sym typeface="Wingdings" panose="05000000000000000000" pitchFamily="2" charset="2"/>
              </a:rPr>
              <a:t> )</a:t>
            </a:r>
          </a:p>
          <a:p>
            <a:pPr lvl="1">
              <a:buFont typeface="Wingdings"/>
              <a:buChar char="à"/>
            </a:pPr>
            <a:endParaRPr lang="fr-FR" sz="2000" dirty="0">
              <a:sym typeface="Wingdings" panose="05000000000000000000" pitchFamily="2" charset="2"/>
            </a:endParaRPr>
          </a:p>
          <a:p>
            <a:r>
              <a:rPr lang="fr-FR" sz="2000" dirty="0" smtClean="0">
                <a:latin typeface="Symbol" panose="05050102010706020507" pitchFamily="18" charset="2"/>
              </a:rPr>
              <a:t>D</a:t>
            </a:r>
            <a:r>
              <a:rPr lang="fr-FR" sz="2000" dirty="0" smtClean="0"/>
              <a:t>y, </a:t>
            </a:r>
            <a:r>
              <a:rPr lang="fr-FR" sz="2000" dirty="0" smtClean="0">
                <a:latin typeface="Symbol" panose="05050102010706020507" pitchFamily="18" charset="2"/>
              </a:rPr>
              <a:t>Dj</a:t>
            </a:r>
            <a:endParaRPr lang="fr-FR" sz="2000" dirty="0"/>
          </a:p>
          <a:p>
            <a:pPr lvl="1"/>
            <a:r>
              <a:rPr lang="fr-FR" sz="2000" dirty="0" err="1" smtClean="0"/>
              <a:t>Scintillator</a:t>
            </a:r>
            <a:r>
              <a:rPr lang="fr-FR" sz="2000" dirty="0" smtClean="0"/>
              <a:t> </a:t>
            </a:r>
            <a:r>
              <a:rPr lang="fr-FR" sz="2000" dirty="0" err="1" smtClean="0"/>
              <a:t>step</a:t>
            </a:r>
            <a:r>
              <a:rPr lang="fr-FR" sz="2000" dirty="0" smtClean="0"/>
              <a:t> </a:t>
            </a:r>
            <a:r>
              <a:rPr lang="fr-FR" sz="2000" dirty="0" err="1" smtClean="0"/>
              <a:t>motor</a:t>
            </a:r>
            <a:r>
              <a:rPr lang="fr-FR" sz="2000" dirty="0" smtClean="0"/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gives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access</a:t>
            </a:r>
            <a:r>
              <a:rPr lang="fr-FR" sz="2000" dirty="0" smtClean="0">
                <a:sym typeface="Wingdings" panose="05000000000000000000" pitchFamily="2" charset="2"/>
              </a:rPr>
              <a:t> to y position; </a:t>
            </a:r>
            <a:r>
              <a:rPr lang="fr-FR" sz="2000" dirty="0" err="1" smtClean="0">
                <a:sym typeface="Wingdings" panose="05000000000000000000" pitchFamily="2" charset="2"/>
              </a:rPr>
              <a:t>precision</a:t>
            </a:r>
            <a:r>
              <a:rPr lang="fr-FR" sz="2000" dirty="0" smtClean="0">
                <a:sym typeface="Wingdings" panose="05000000000000000000" pitchFamily="2" charset="2"/>
              </a:rPr>
              <a:t>?</a:t>
            </a:r>
            <a:endParaRPr lang="fr-FR" sz="2000" dirty="0"/>
          </a:p>
          <a:p>
            <a:pPr lvl="1">
              <a:buFont typeface="Wingdings"/>
              <a:buChar char="à"/>
            </a:pPr>
            <a:r>
              <a:rPr lang="fr-FR" sz="2000" dirty="0" err="1" smtClean="0">
                <a:sym typeface="Wingdings" panose="05000000000000000000" pitchFamily="2" charset="2"/>
              </a:rPr>
              <a:t>Comparison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with</a:t>
            </a:r>
            <a:r>
              <a:rPr lang="fr-FR" sz="2000" dirty="0" smtClean="0">
                <a:sym typeface="Wingdings" panose="05000000000000000000" pitchFamily="2" charset="2"/>
              </a:rPr>
              <a:t> MIRKO </a:t>
            </a:r>
            <a:r>
              <a:rPr lang="fr-FR" sz="2000" dirty="0" err="1" smtClean="0">
                <a:sym typeface="Wingdings" panose="05000000000000000000" pitchFamily="2" charset="2"/>
              </a:rPr>
              <a:t>calculations</a:t>
            </a: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will</a:t>
            </a:r>
            <a:r>
              <a:rPr lang="fr-FR" sz="2000" dirty="0" smtClean="0">
                <a:sym typeface="Wingdings" panose="05000000000000000000" pitchFamily="2" charset="2"/>
              </a:rPr>
              <a:t> help </a:t>
            </a:r>
            <a:r>
              <a:rPr lang="fr-FR" sz="2000" dirty="0" err="1" smtClean="0">
                <a:sym typeface="Wingdings" panose="05000000000000000000" pitchFamily="2" charset="2"/>
              </a:rPr>
              <a:t>controlling</a:t>
            </a:r>
            <a:r>
              <a:rPr lang="fr-FR" sz="2000" dirty="0" smtClean="0">
                <a:sym typeface="Wingdings" panose="05000000000000000000" pitchFamily="2" charset="2"/>
              </a:rPr>
              <a:t> the H plane</a:t>
            </a:r>
            <a:endParaRPr lang="fr-FR" sz="2000" dirty="0">
              <a:sym typeface="Wingdings" panose="05000000000000000000" pitchFamily="2" charset="2"/>
            </a:endParaRPr>
          </a:p>
          <a:p>
            <a:pPr lvl="1">
              <a:buFont typeface="Wingdings"/>
              <a:buChar char="à"/>
            </a:pPr>
            <a:endParaRPr lang="fr-FR" sz="2000" dirty="0" smtClean="0">
              <a:sym typeface="Wingdings" panose="05000000000000000000" pitchFamily="2" charset="2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4538092" y="4861857"/>
            <a:ext cx="0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256759" y="4869160"/>
            <a:ext cx="0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131793" y="4149080"/>
            <a:ext cx="19050" cy="1976154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972647" y="4144888"/>
            <a:ext cx="19050" cy="1976154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499992" y="4509120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572000" y="4365104"/>
            <a:ext cx="1656184" cy="5844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635896" y="4124697"/>
            <a:ext cx="93610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KIckers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868144" y="3573016"/>
            <a:ext cx="1376536" cy="369332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Detectors</a:t>
            </a:r>
            <a:endParaRPr lang="fr-FR" b="1" dirty="0">
              <a:solidFill>
                <a:srgbClr val="00800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6156176" y="3861048"/>
            <a:ext cx="216024" cy="36004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6372200" y="3861048"/>
            <a:ext cx="576064" cy="36004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33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22413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Extracting</a:t>
            </a:r>
            <a:r>
              <a:rPr lang="fr-FR" dirty="0" smtClean="0"/>
              <a:t> 2</a:t>
            </a:r>
            <a:r>
              <a:rPr lang="fr-FR" baseline="30000" dirty="0" smtClean="0"/>
              <a:t>nd</a:t>
            </a:r>
            <a:r>
              <a:rPr lang="fr-FR" dirty="0" smtClean="0"/>
              <a:t> </a:t>
            </a:r>
            <a:r>
              <a:rPr lang="fr-FR" dirty="0" err="1" smtClean="0"/>
              <a:t>order</a:t>
            </a:r>
            <a:r>
              <a:rPr lang="fr-FR" dirty="0" smtClean="0"/>
              <a:t> coefficients:</a:t>
            </a:r>
            <a:br>
              <a:rPr lang="fr-FR" dirty="0" smtClean="0"/>
            </a:br>
            <a:r>
              <a:rPr lang="fr-FR" dirty="0" smtClean="0"/>
              <a:t>T</a:t>
            </a:r>
            <a:r>
              <a:rPr lang="fr-FR" baseline="-25000" dirty="0" smtClean="0"/>
              <a:t>116</a:t>
            </a:r>
            <a:r>
              <a:rPr lang="fr-FR" dirty="0" smtClean="0"/>
              <a:t>, T</a:t>
            </a:r>
            <a:r>
              <a:rPr lang="fr-FR" baseline="-25000" dirty="0" smtClean="0"/>
              <a:t>126</a:t>
            </a:r>
            <a:r>
              <a:rPr lang="fr-FR" dirty="0" smtClean="0"/>
              <a:t>, T</a:t>
            </a:r>
            <a:r>
              <a:rPr lang="fr-FR" baseline="-25000" dirty="0" smtClean="0"/>
              <a:t>146</a:t>
            </a:r>
            <a:r>
              <a:rPr lang="fr-FR" dirty="0" smtClean="0"/>
              <a:t>, T</a:t>
            </a:r>
            <a:r>
              <a:rPr lang="fr-FR" baseline="-25000" dirty="0" smtClean="0"/>
              <a:t>336</a:t>
            </a:r>
            <a:r>
              <a:rPr lang="fr-FR" dirty="0" smtClean="0"/>
              <a:t>, T</a:t>
            </a:r>
            <a:r>
              <a:rPr lang="fr-FR" baseline="-25000" dirty="0" smtClean="0"/>
              <a:t>346</a:t>
            </a:r>
            <a:endParaRPr lang="fr-FR" baseline="-25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40768"/>
            <a:ext cx="9108504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dirty="0" smtClean="0"/>
              <a:t>Tune the HADES </a:t>
            </a:r>
            <a:r>
              <a:rPr lang="fr-FR" sz="2800" dirty="0" err="1" smtClean="0"/>
              <a:t>beam</a:t>
            </a:r>
            <a:r>
              <a:rPr lang="fr-FR" sz="2800" dirty="0" smtClean="0"/>
              <a:t> line to </a:t>
            </a:r>
            <a:r>
              <a:rPr lang="fr-FR" sz="2800" dirty="0" smtClean="0">
                <a:latin typeface="Symbol" panose="05050102010706020507" pitchFamily="18" charset="2"/>
              </a:rPr>
              <a:t>d</a:t>
            </a:r>
            <a:r>
              <a:rPr lang="fr-FR" sz="2800" dirty="0" smtClean="0"/>
              <a:t>=-2% and </a:t>
            </a:r>
            <a:r>
              <a:rPr lang="fr-FR" sz="2800" dirty="0" err="1" smtClean="0"/>
              <a:t>minimize</a:t>
            </a:r>
            <a:r>
              <a:rPr lang="fr-FR" sz="2800" dirty="0" smtClean="0"/>
              <a:t> the </a:t>
            </a:r>
            <a:r>
              <a:rPr lang="fr-FR" sz="2800" dirty="0" err="1" smtClean="0"/>
              <a:t>quantity</a:t>
            </a: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 err="1" smtClean="0"/>
              <a:t>where</a:t>
            </a:r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>
                <a:sym typeface="Wingdings" panose="05000000000000000000" pitchFamily="2" charset="2"/>
              </a:rPr>
              <a:t> </a:t>
            </a:r>
            <a:r>
              <a:rPr lang="fr-FR" sz="2800" dirty="0" err="1" smtClean="0">
                <a:sym typeface="Wingdings" panose="05000000000000000000" pitchFamily="2" charset="2"/>
              </a:rPr>
              <a:t>determination</a:t>
            </a:r>
            <a:r>
              <a:rPr lang="fr-FR" sz="2800" dirty="0" smtClean="0">
                <a:sym typeface="Wingdings" panose="05000000000000000000" pitchFamily="2" charset="2"/>
              </a:rPr>
              <a:t> of T’</a:t>
            </a:r>
            <a:r>
              <a:rPr lang="fr-FR" sz="2800" baseline="-25000" dirty="0" smtClean="0">
                <a:sym typeface="Wingdings" panose="05000000000000000000" pitchFamily="2" charset="2"/>
              </a:rPr>
              <a:t>11 </a:t>
            </a:r>
            <a:r>
              <a:rPr lang="fr-FR" sz="2800" dirty="0" smtClean="0">
                <a:sym typeface="Wingdings" panose="05000000000000000000" pitchFamily="2" charset="2"/>
              </a:rPr>
              <a:t>and T’</a:t>
            </a:r>
            <a:r>
              <a:rPr lang="fr-FR" sz="2800" baseline="-25000" dirty="0" smtClean="0">
                <a:sym typeface="Wingdings" panose="05000000000000000000" pitchFamily="2" charset="2"/>
              </a:rPr>
              <a:t>12 </a:t>
            </a:r>
            <a:r>
              <a:rPr lang="fr-FR" sz="2800" dirty="0" smtClean="0">
                <a:sym typeface="Wingdings" panose="05000000000000000000" pitchFamily="2" charset="2"/>
              </a:rPr>
              <a:t>and </a:t>
            </a:r>
            <a:r>
              <a:rPr lang="fr-FR" sz="2800" dirty="0">
                <a:sym typeface="Wingdings" panose="05000000000000000000" pitchFamily="2" charset="2"/>
              </a:rPr>
              <a:t>e</a:t>
            </a:r>
            <a:r>
              <a:rPr lang="fr-FR" sz="2800" dirty="0" smtClean="0"/>
              <a:t>xtraction of T</a:t>
            </a:r>
            <a:r>
              <a:rPr lang="fr-FR" sz="2800" baseline="-25000" dirty="0" smtClean="0"/>
              <a:t>116</a:t>
            </a:r>
            <a:r>
              <a:rPr lang="fr-FR" sz="2800" dirty="0" smtClean="0"/>
              <a:t> and T</a:t>
            </a:r>
            <a:r>
              <a:rPr lang="fr-FR" sz="2800" baseline="-25000" dirty="0" smtClean="0"/>
              <a:t>126</a:t>
            </a:r>
            <a:r>
              <a:rPr lang="fr-FR" sz="2800" dirty="0" smtClean="0"/>
              <a:t> by</a:t>
            </a:r>
          </a:p>
          <a:p>
            <a:pPr>
              <a:buNone/>
            </a:pPr>
            <a:r>
              <a:rPr lang="fr-FR" sz="2800" dirty="0" smtClean="0"/>
              <a:t>                                                    </a:t>
            </a:r>
            <a:r>
              <a:rPr lang="fr-FR" sz="1900" dirty="0" err="1" smtClean="0"/>
              <a:t>effect</a:t>
            </a:r>
            <a:r>
              <a:rPr lang="fr-FR" sz="1900" dirty="0" smtClean="0"/>
              <a:t> of 2</a:t>
            </a:r>
            <a:r>
              <a:rPr lang="fr-FR" sz="1900" baseline="30000" dirty="0" smtClean="0"/>
              <a:t>nd</a:t>
            </a:r>
            <a:r>
              <a:rPr lang="fr-FR" sz="1900" dirty="0" smtClean="0"/>
              <a:t> </a:t>
            </a:r>
            <a:r>
              <a:rPr lang="fr-FR" sz="1900" dirty="0" err="1" smtClean="0"/>
              <a:t>order</a:t>
            </a:r>
            <a:r>
              <a:rPr lang="fr-FR" sz="1900" dirty="0" smtClean="0"/>
              <a:t> contribution; =0.5- 1.5 cm</a:t>
            </a:r>
            <a:endParaRPr lang="fr-FR" sz="1900" dirty="0" smtClean="0"/>
          </a:p>
          <a:p>
            <a:endParaRPr lang="fr-FR" sz="2800" dirty="0"/>
          </a:p>
          <a:p>
            <a:pPr marL="0" indent="0">
              <a:buNone/>
            </a:pPr>
            <a:r>
              <a:rPr lang="fr-FR" sz="2800" dirty="0" smtClean="0">
                <a:sym typeface="Wingdings" panose="05000000000000000000" pitchFamily="2" charset="2"/>
              </a:rPr>
              <a:t> extraction of 10 </a:t>
            </a:r>
            <a:r>
              <a:rPr lang="fr-FR" sz="2800" dirty="0" err="1" smtClean="0">
                <a:sym typeface="Wingdings" panose="05000000000000000000" pitchFamily="2" charset="2"/>
              </a:rPr>
              <a:t>parameters</a:t>
            </a:r>
            <a:r>
              <a:rPr lang="fr-FR" sz="2800" dirty="0" smtClean="0">
                <a:sym typeface="Wingdings" panose="05000000000000000000" pitchFamily="2" charset="2"/>
              </a:rPr>
              <a:t> (5 </a:t>
            </a:r>
            <a:r>
              <a:rPr lang="fr-FR" sz="2800" dirty="0" err="1" smtClean="0">
                <a:sym typeface="Wingdings" panose="05000000000000000000" pitchFamily="2" charset="2"/>
              </a:rPr>
              <a:t>coeff</a:t>
            </a:r>
            <a:r>
              <a:rPr lang="fr-FR" sz="2800" dirty="0" smtClean="0">
                <a:sym typeface="Wingdings" panose="05000000000000000000" pitchFamily="2" charset="2"/>
              </a:rPr>
              <a:t> × 2 detectors)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5BFC-CEE6-47F1-B1A5-8C2026AE7C2D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19</a:t>
            </a:fld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73386647"/>
              </p:ext>
            </p:extLst>
          </p:nvPr>
        </p:nvGraphicFramePr>
        <p:xfrm>
          <a:off x="1538139" y="1801391"/>
          <a:ext cx="3543300" cy="720725"/>
        </p:xfrm>
        <a:graphic>
          <a:graphicData uri="http://schemas.openxmlformats.org/presentationml/2006/ole">
            <p:oleObj spid="_x0000_s5382" name="Équation" r:id="rId3" imgW="2057400" imgH="419040" progId="Equation.3">
              <p:embed/>
            </p:oleObj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26461880"/>
              </p:ext>
            </p:extLst>
          </p:nvPr>
        </p:nvGraphicFramePr>
        <p:xfrm>
          <a:off x="1178099" y="2805311"/>
          <a:ext cx="4795837" cy="576263"/>
        </p:xfrm>
        <a:graphic>
          <a:graphicData uri="http://schemas.openxmlformats.org/presentationml/2006/ole">
            <p:oleObj spid="_x0000_s5383" name="Équation" r:id="rId4" imgW="2323800" imgH="279360" progId="Equation.3">
              <p:embed/>
            </p:oleObj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5783054"/>
              </p:ext>
            </p:extLst>
          </p:nvPr>
        </p:nvGraphicFramePr>
        <p:xfrm>
          <a:off x="981075" y="4516735"/>
          <a:ext cx="1373188" cy="352425"/>
        </p:xfrm>
        <a:graphic>
          <a:graphicData uri="http://schemas.openxmlformats.org/presentationml/2006/ole">
            <p:oleObj spid="_x0000_s5384" name="Équation" r:id="rId5" imgW="939600" imgH="241200" progId="Equation.3">
              <p:embed/>
            </p:oleObj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61588833"/>
              </p:ext>
            </p:extLst>
          </p:nvPr>
        </p:nvGraphicFramePr>
        <p:xfrm>
          <a:off x="2699792" y="4516735"/>
          <a:ext cx="1392238" cy="352425"/>
        </p:xfrm>
        <a:graphic>
          <a:graphicData uri="http://schemas.openxmlformats.org/presentationml/2006/ole">
            <p:oleObj spid="_x0000_s5385" name="Équation" r:id="rId6" imgW="952200" imgH="241200" progId="Equation.3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156176" y="2782669"/>
            <a:ext cx="2304256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</a:t>
            </a:r>
            <a:r>
              <a:rPr lang="fr-FR" baseline="-25000" dirty="0" smtClean="0"/>
              <a:t>16</a:t>
            </a:r>
            <a:r>
              <a:rPr lang="fr-FR" dirty="0" smtClean="0"/>
              <a:t> and T</a:t>
            </a:r>
            <a:r>
              <a:rPr lang="fr-FR" baseline="-25000" dirty="0" smtClean="0"/>
              <a:t>166</a:t>
            </a:r>
            <a:r>
              <a:rPr lang="fr-FR" dirty="0" smtClean="0"/>
              <a:t> are </a:t>
            </a:r>
            <a:r>
              <a:rPr lang="fr-FR" dirty="0" err="1" smtClean="0"/>
              <a:t>known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high </a:t>
            </a:r>
            <a:r>
              <a:rPr lang="fr-FR" dirty="0" err="1" smtClean="0"/>
              <a:t>precision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689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Brief</a:t>
            </a:r>
            <a:r>
              <a:rPr lang="fr-FR" dirty="0" smtClean="0"/>
              <a:t> </a:t>
            </a:r>
            <a:r>
              <a:rPr lang="fr-FR" dirty="0" err="1" smtClean="0"/>
              <a:t>reminder</a:t>
            </a:r>
            <a:r>
              <a:rPr lang="fr-FR" dirty="0" smtClean="0"/>
              <a:t> of the 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D8F6-5FA0-4CB8-8285-6F8393320297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888431"/>
          </a:xfrm>
          <a:ln w="57150"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fr-FR" b="1" dirty="0" err="1" smtClean="0"/>
              <a:t>Find</a:t>
            </a:r>
            <a:r>
              <a:rPr lang="fr-FR" b="1" dirty="0" smtClean="0"/>
              <a:t> the ‘best’ </a:t>
            </a:r>
            <a:r>
              <a:rPr lang="fr-FR" b="1" dirty="0" err="1" smtClean="0"/>
              <a:t>tuning</a:t>
            </a:r>
            <a:r>
              <a:rPr lang="fr-FR" b="1" dirty="0" smtClean="0"/>
              <a:t> of the ‘</a:t>
            </a:r>
            <a:r>
              <a:rPr lang="fr-FR" b="1" dirty="0" err="1" smtClean="0"/>
              <a:t>beam</a:t>
            </a:r>
            <a:r>
              <a:rPr lang="fr-FR" b="1" dirty="0" smtClean="0"/>
              <a:t> line’ </a:t>
            </a:r>
            <a:r>
              <a:rPr lang="fr-FR" b="1" dirty="0" err="1" smtClean="0"/>
              <a:t>that</a:t>
            </a:r>
            <a:r>
              <a:rPr lang="fr-FR" b="1" dirty="0" smtClean="0"/>
              <a:t> </a:t>
            </a:r>
            <a:r>
              <a:rPr lang="fr-FR" b="1" dirty="0" err="1" smtClean="0"/>
              <a:t>fulfills</a:t>
            </a:r>
            <a:endParaRPr lang="fr-FR" b="1" dirty="0" smtClean="0"/>
          </a:p>
          <a:p>
            <a:pPr lvl="1"/>
            <a:r>
              <a:rPr lang="fr-FR" b="1" dirty="0" err="1" smtClean="0"/>
              <a:t>Highest</a:t>
            </a:r>
            <a:r>
              <a:rPr lang="fr-FR" b="1" dirty="0" smtClean="0"/>
              <a:t> flux </a:t>
            </a:r>
            <a:r>
              <a:rPr lang="fr-FR" b="1" dirty="0" err="1" smtClean="0"/>
              <a:t>at</a:t>
            </a:r>
            <a:r>
              <a:rPr lang="fr-FR" b="1" dirty="0" smtClean="0"/>
              <a:t> the HADES </a:t>
            </a:r>
            <a:r>
              <a:rPr lang="fr-FR" b="1" dirty="0" err="1" smtClean="0"/>
              <a:t>target</a:t>
            </a:r>
            <a:r>
              <a:rPr lang="fr-FR" b="1" dirty="0" smtClean="0"/>
              <a:t> (33.465 m </a:t>
            </a:r>
            <a:r>
              <a:rPr lang="fr-FR" b="1" dirty="0" err="1" smtClean="0"/>
              <a:t>away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the production </a:t>
            </a:r>
            <a:r>
              <a:rPr lang="fr-FR" b="1" dirty="0" err="1" smtClean="0"/>
              <a:t>target</a:t>
            </a:r>
            <a:r>
              <a:rPr lang="fr-FR" b="1" dirty="0" smtClean="0"/>
              <a:t>)</a:t>
            </a:r>
          </a:p>
          <a:p>
            <a:pPr lvl="1"/>
            <a:r>
              <a:rPr lang="fr-FR" b="1" dirty="0" smtClean="0"/>
              <a:t>Best possible focus and </a:t>
            </a:r>
            <a:r>
              <a:rPr lang="fr-FR" b="1" dirty="0" err="1" smtClean="0"/>
              <a:t>achromaticity</a:t>
            </a:r>
            <a:r>
              <a:rPr lang="fr-FR" b="1" dirty="0" smtClean="0"/>
              <a:t> </a:t>
            </a:r>
            <a:r>
              <a:rPr lang="fr-FR" b="1" dirty="0" err="1" smtClean="0"/>
              <a:t>at</a:t>
            </a:r>
            <a:r>
              <a:rPr lang="fr-FR" b="1" dirty="0" smtClean="0"/>
              <a:t> the HADES </a:t>
            </a:r>
            <a:r>
              <a:rPr lang="fr-FR" b="1" dirty="0" err="1" smtClean="0"/>
              <a:t>target</a:t>
            </a:r>
            <a:r>
              <a:rPr lang="fr-FR" b="1" dirty="0" smtClean="0"/>
              <a:t> point</a:t>
            </a:r>
          </a:p>
          <a:p>
            <a:pPr lvl="1"/>
            <a:r>
              <a:rPr lang="fr-FR" b="1" dirty="0" smtClean="0"/>
              <a:t>Compact </a:t>
            </a:r>
            <a:r>
              <a:rPr lang="fr-FR" b="1" dirty="0" err="1" smtClean="0"/>
              <a:t>geometry</a:t>
            </a:r>
            <a:r>
              <a:rPr lang="fr-FR" b="1" dirty="0" smtClean="0"/>
              <a:t> to </a:t>
            </a:r>
            <a:r>
              <a:rPr lang="fr-FR" b="1" dirty="0" err="1" smtClean="0"/>
              <a:t>keep</a:t>
            </a:r>
            <a:r>
              <a:rPr lang="fr-FR" b="1" dirty="0" smtClean="0"/>
              <a:t> </a:t>
            </a:r>
            <a:r>
              <a:rPr lang="fr-FR" b="1" dirty="0" err="1" smtClean="0"/>
              <a:t>within</a:t>
            </a:r>
            <a:r>
              <a:rPr lang="fr-FR" b="1" dirty="0" smtClean="0"/>
              <a:t> detector and LH2 </a:t>
            </a:r>
            <a:r>
              <a:rPr lang="fr-FR" b="1" dirty="0" err="1" smtClean="0"/>
              <a:t>geometrical</a:t>
            </a:r>
            <a:r>
              <a:rPr lang="fr-FR" b="1" dirty="0" smtClean="0"/>
              <a:t> </a:t>
            </a:r>
            <a:r>
              <a:rPr lang="fr-FR" b="1" dirty="0" err="1" smtClean="0"/>
              <a:t>sizes</a:t>
            </a:r>
            <a:endParaRPr lang="fr-FR" b="1" dirty="0" smtClean="0"/>
          </a:p>
          <a:p>
            <a:pPr lvl="1"/>
            <a:r>
              <a:rPr lang="fr-FR" b="1" dirty="0" err="1" smtClean="0"/>
              <a:t>Resolution</a:t>
            </a:r>
            <a:r>
              <a:rPr lang="fr-FR" b="1" dirty="0" smtClean="0"/>
              <a:t> on the </a:t>
            </a:r>
            <a:r>
              <a:rPr lang="fr-FR" b="1" dirty="0" err="1" smtClean="0"/>
              <a:t>individual</a:t>
            </a:r>
            <a:r>
              <a:rPr lang="fr-FR" b="1" dirty="0" smtClean="0"/>
              <a:t> pion </a:t>
            </a:r>
            <a:r>
              <a:rPr lang="fr-FR" b="1" dirty="0" err="1" smtClean="0"/>
              <a:t>momentum</a:t>
            </a:r>
            <a:r>
              <a:rPr lang="fr-FR" b="1" dirty="0" smtClean="0"/>
              <a:t> </a:t>
            </a:r>
          </a:p>
          <a:p>
            <a:pPr lvl="2"/>
            <a:r>
              <a:rPr lang="fr-FR" b="1" dirty="0" smtClean="0"/>
              <a:t>Identification of </a:t>
            </a:r>
            <a:r>
              <a:rPr lang="fr-FR" b="1" dirty="0" err="1" smtClean="0"/>
              <a:t>reaction</a:t>
            </a:r>
            <a:r>
              <a:rPr lang="fr-FR" b="1" dirty="0" smtClean="0"/>
              <a:t> </a:t>
            </a:r>
            <a:r>
              <a:rPr lang="fr-FR" b="1" dirty="0" err="1" smtClean="0"/>
              <a:t>through</a:t>
            </a:r>
            <a:r>
              <a:rPr lang="fr-FR" b="1" dirty="0" smtClean="0"/>
              <a:t> MM or IM </a:t>
            </a:r>
            <a:r>
              <a:rPr lang="fr-FR" b="1" dirty="0" err="1" smtClean="0"/>
              <a:t>cuts</a:t>
            </a:r>
            <a:endParaRPr lang="fr-FR" b="1" dirty="0" smtClean="0"/>
          </a:p>
          <a:p>
            <a:pPr lvl="2"/>
            <a:r>
              <a:rPr lang="fr-FR" b="1" dirty="0" err="1" smtClean="0"/>
              <a:t>Energy</a:t>
            </a:r>
            <a:r>
              <a:rPr lang="fr-FR" b="1" dirty="0" smtClean="0"/>
              <a:t> scan</a:t>
            </a:r>
          </a:p>
          <a:p>
            <a:pPr lvl="1"/>
            <a:r>
              <a:rPr lang="fr-FR" b="1" dirty="0" smtClean="0"/>
              <a:t>Impact point </a:t>
            </a:r>
            <a:r>
              <a:rPr lang="fr-FR" b="1" dirty="0" err="1" smtClean="0"/>
              <a:t>resolution</a:t>
            </a:r>
            <a:r>
              <a:rPr lang="fr-FR" b="1" dirty="0" smtClean="0"/>
              <a:t> to </a:t>
            </a:r>
            <a:r>
              <a:rPr lang="fr-FR" b="1" dirty="0" err="1" smtClean="0"/>
              <a:t>eliminate</a:t>
            </a:r>
            <a:r>
              <a:rPr lang="fr-FR" b="1" dirty="0" smtClean="0"/>
              <a:t> background </a:t>
            </a:r>
            <a:r>
              <a:rPr lang="fr-FR" b="1" dirty="0" err="1" smtClean="0"/>
              <a:t>reactions</a:t>
            </a:r>
            <a:r>
              <a:rPr lang="fr-FR" b="1" dirty="0" smtClean="0"/>
              <a:t> </a:t>
            </a:r>
            <a:r>
              <a:rPr lang="fr-FR" b="1" dirty="0" err="1" smtClean="0"/>
              <a:t>induced</a:t>
            </a:r>
            <a:r>
              <a:rPr lang="fr-FR" b="1" dirty="0" smtClean="0"/>
              <a:t> in LH2 </a:t>
            </a:r>
            <a:r>
              <a:rPr lang="fr-FR" b="1" dirty="0" err="1" smtClean="0"/>
              <a:t>solid</a:t>
            </a:r>
            <a:r>
              <a:rPr lang="fr-FR" b="1" dirty="0" smtClean="0"/>
              <a:t> parts</a:t>
            </a:r>
          </a:p>
        </p:txBody>
      </p:sp>
    </p:spTree>
    <p:extLst>
      <p:ext uri="{BB962C8B-B14F-4D97-AF65-F5344CB8AC3E}">
        <p14:creationId xmlns:p14="http://schemas.microsoft.com/office/powerpoint/2010/main" xmlns="" val="13290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Systematic</a:t>
            </a:r>
            <a:r>
              <a:rPr lang="fr-FR" dirty="0" smtClean="0"/>
              <a:t> </a:t>
            </a:r>
            <a:r>
              <a:rPr lang="fr-FR" dirty="0" err="1" smtClean="0"/>
              <a:t>error</a:t>
            </a:r>
            <a:r>
              <a:rPr lang="fr-FR" dirty="0" smtClean="0"/>
              <a:t> propagation (I)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824536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Question: Can </a:t>
            </a:r>
            <a:r>
              <a:rPr lang="fr-FR" b="1" dirty="0" err="1" smtClean="0">
                <a:solidFill>
                  <a:srgbClr val="FF0000"/>
                </a:solidFill>
              </a:rPr>
              <a:t>uncontrolled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systematic</a:t>
            </a:r>
            <a:r>
              <a:rPr lang="fr-FR" b="1" dirty="0" smtClean="0">
                <a:solidFill>
                  <a:srgbClr val="FF0000"/>
                </a:solidFill>
              </a:rPr>
              <a:t> offsets lead to a </a:t>
            </a:r>
            <a:r>
              <a:rPr lang="fr-FR" b="1" dirty="0" err="1" smtClean="0">
                <a:solidFill>
                  <a:srgbClr val="FF0000"/>
                </a:solidFill>
              </a:rPr>
              <a:t>wrong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determination</a:t>
            </a:r>
            <a:r>
              <a:rPr lang="fr-FR" b="1" dirty="0" smtClean="0">
                <a:solidFill>
                  <a:srgbClr val="FF0000"/>
                </a:solidFill>
              </a:rPr>
              <a:t> of </a:t>
            </a:r>
            <a:r>
              <a:rPr lang="fr-FR" b="1" dirty="0" err="1" smtClean="0">
                <a:solidFill>
                  <a:srgbClr val="FF0000"/>
                </a:solidFill>
              </a:rPr>
              <a:t>coeeficients</a:t>
            </a:r>
            <a:r>
              <a:rPr lang="fr-FR" b="1" dirty="0" smtClean="0">
                <a:solidFill>
                  <a:srgbClr val="FF0000"/>
                </a:solidFill>
              </a:rPr>
              <a:t> and </a:t>
            </a:r>
            <a:r>
              <a:rPr lang="fr-FR" b="1" dirty="0" err="1" smtClean="0">
                <a:solidFill>
                  <a:srgbClr val="FF0000"/>
                </a:solidFill>
              </a:rPr>
              <a:t>then</a:t>
            </a:r>
            <a:r>
              <a:rPr lang="fr-FR" b="1" dirty="0" smtClean="0">
                <a:solidFill>
                  <a:srgbClr val="FF0000"/>
                </a:solidFill>
              </a:rPr>
              <a:t> to an </a:t>
            </a:r>
            <a:r>
              <a:rPr lang="fr-FR" b="1" dirty="0" err="1" smtClean="0">
                <a:solidFill>
                  <a:srgbClr val="FF0000"/>
                </a:solidFill>
              </a:rPr>
              <a:t>uncorrect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momentum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determination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extracting</a:t>
            </a:r>
            <a:r>
              <a:rPr lang="fr-FR" dirty="0" smtClean="0"/>
              <a:t> coefficients,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have </a:t>
            </a:r>
            <a:r>
              <a:rPr lang="fr-FR" dirty="0" err="1" smtClean="0"/>
              <a:t>systematic</a:t>
            </a:r>
            <a:r>
              <a:rPr lang="fr-FR" dirty="0" smtClean="0"/>
              <a:t> </a:t>
            </a:r>
            <a:r>
              <a:rPr lang="fr-FR" dirty="0" err="1" smtClean="0"/>
              <a:t>biases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tuning</a:t>
            </a:r>
            <a:r>
              <a:rPr lang="fr-FR" dirty="0" smtClean="0"/>
              <a:t> the </a:t>
            </a:r>
            <a:r>
              <a:rPr lang="fr-FR" dirty="0" err="1" smtClean="0"/>
              <a:t>beam</a:t>
            </a:r>
            <a:r>
              <a:rPr lang="fr-FR" dirty="0" smtClean="0"/>
              <a:t> for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smtClean="0"/>
              <a:t>incident angle and position</a:t>
            </a:r>
          </a:p>
          <a:p>
            <a:pPr marL="457200" lvl="1" indent="0">
              <a:buNone/>
            </a:pPr>
            <a:r>
              <a:rPr lang="fr-FR" dirty="0" err="1" smtClean="0"/>
              <a:t>we</a:t>
            </a:r>
            <a:r>
              <a:rPr lang="fr-FR" dirty="0" smtClean="0"/>
              <a:t> do not have full </a:t>
            </a:r>
            <a:r>
              <a:rPr lang="fr-FR" dirty="0" err="1" smtClean="0"/>
              <a:t>localization</a:t>
            </a:r>
            <a:r>
              <a:rPr lang="fr-FR" dirty="0" smtClean="0"/>
              <a:t> </a:t>
            </a:r>
            <a:r>
              <a:rPr lang="fr-FR" dirty="0" err="1" smtClean="0"/>
              <a:t>capabilities</a:t>
            </a:r>
            <a:r>
              <a:rPr lang="fr-FR" dirty="0" smtClean="0"/>
              <a:t> in a </a:t>
            </a:r>
            <a:r>
              <a:rPr lang="fr-FR" dirty="0" err="1" smtClean="0"/>
              <a:t>magnet</a:t>
            </a:r>
            <a:r>
              <a:rPr lang="fr-FR" dirty="0" smtClean="0"/>
              <a:t>-free </a:t>
            </a:r>
            <a:r>
              <a:rPr lang="fr-FR" dirty="0" err="1" smtClean="0"/>
              <a:t>region</a:t>
            </a:r>
            <a:endParaRPr lang="fr-FR" dirty="0" smtClean="0"/>
          </a:p>
          <a:p>
            <a:pPr marL="1200150" lvl="2" indent="-342900"/>
            <a:r>
              <a:rPr lang="fr-FR" dirty="0"/>
              <a:t> </a:t>
            </a:r>
            <a:r>
              <a:rPr lang="fr-FR" dirty="0" smtClean="0">
                <a:latin typeface="Symbol" panose="05050102010706020507" pitchFamily="18" charset="2"/>
              </a:rPr>
              <a:t>d</a:t>
            </a:r>
            <a:r>
              <a:rPr lang="fr-FR" dirty="0" smtClean="0"/>
              <a:t>: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likely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(&lt;&lt; 1%)  (</a:t>
            </a:r>
            <a:r>
              <a:rPr lang="fr-FR" dirty="0" err="1" smtClean="0"/>
              <a:t>localization</a:t>
            </a:r>
            <a:r>
              <a:rPr lang="fr-FR" dirty="0" smtClean="0"/>
              <a:t> of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irrelevant</a:t>
            </a:r>
            <a:r>
              <a:rPr lang="fr-FR" dirty="0" smtClean="0"/>
              <a:t>)</a:t>
            </a:r>
          </a:p>
          <a:p>
            <a:pPr marL="1200150" lvl="2" indent="-342900"/>
            <a:r>
              <a:rPr lang="fr-FR" dirty="0"/>
              <a:t> </a:t>
            </a:r>
            <a:r>
              <a:rPr lang="fr-FR" dirty="0" smtClean="0">
                <a:latin typeface="Symbol" panose="05050102010706020507" pitchFamily="18" charset="2"/>
              </a:rPr>
              <a:t>q</a:t>
            </a:r>
            <a:r>
              <a:rPr lang="fr-FR" dirty="0" smtClean="0"/>
              <a:t>: 1 </a:t>
            </a:r>
            <a:r>
              <a:rPr lang="fr-FR" dirty="0" err="1" smtClean="0"/>
              <a:t>mrad</a:t>
            </a:r>
            <a:r>
              <a:rPr lang="fr-FR" dirty="0" smtClean="0"/>
              <a:t> over 8 </a:t>
            </a:r>
            <a:r>
              <a:rPr lang="fr-FR" dirty="0" err="1" smtClean="0"/>
              <a:t>mrad</a:t>
            </a:r>
            <a:r>
              <a:rPr lang="fr-FR" dirty="0" smtClean="0"/>
              <a:t> (&lt; 20%)</a:t>
            </a:r>
          </a:p>
          <a:p>
            <a:pPr marL="1200150" lvl="2" indent="-342900"/>
            <a:r>
              <a:rPr lang="fr-FR" dirty="0"/>
              <a:t> </a:t>
            </a:r>
            <a:r>
              <a:rPr lang="fr-FR" dirty="0" smtClean="0">
                <a:latin typeface="Symbol" panose="05050102010706020507" pitchFamily="18" charset="2"/>
              </a:rPr>
              <a:t>j</a:t>
            </a:r>
            <a:r>
              <a:rPr lang="fr-FR" dirty="0" smtClean="0"/>
              <a:t>: </a:t>
            </a:r>
            <a:r>
              <a:rPr lang="fr-FR" dirty="0"/>
              <a:t>1 </a:t>
            </a:r>
            <a:r>
              <a:rPr lang="fr-FR" dirty="0" err="1"/>
              <a:t>mrad</a:t>
            </a:r>
            <a:r>
              <a:rPr lang="fr-FR" dirty="0"/>
              <a:t> over 8 </a:t>
            </a:r>
            <a:r>
              <a:rPr lang="fr-FR" dirty="0" err="1" smtClean="0"/>
              <a:t>mrad</a:t>
            </a:r>
            <a:r>
              <a:rPr lang="fr-FR" dirty="0" smtClean="0"/>
              <a:t> (&lt; 20%)</a:t>
            </a:r>
          </a:p>
          <a:p>
            <a:pPr marL="1200150" lvl="2" indent="-342900"/>
            <a:r>
              <a:rPr lang="fr-FR" dirty="0"/>
              <a:t> </a:t>
            </a:r>
            <a:r>
              <a:rPr lang="fr-FR" dirty="0" smtClean="0"/>
              <a:t> x: &lt; 0.2 mm (&lt;50% of image size)</a:t>
            </a:r>
          </a:p>
          <a:p>
            <a:pPr marL="1200150" lvl="2" indent="-342900"/>
            <a:r>
              <a:rPr lang="fr-FR" dirty="0"/>
              <a:t> </a:t>
            </a:r>
            <a:r>
              <a:rPr lang="fr-FR" dirty="0" smtClean="0"/>
              <a:t> y: &lt; 0.2 mm (&lt;50% of image size)</a:t>
            </a:r>
          </a:p>
          <a:p>
            <a:pPr marL="457200" lvl="1" indent="0">
              <a:buNone/>
            </a:pPr>
            <a:endParaRPr lang="fr-FR" dirty="0"/>
          </a:p>
          <a:p>
            <a:pPr lvl="1">
              <a:buFont typeface="Wingdings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   </a:t>
            </a:r>
            <a:r>
              <a:rPr lang="fr-FR" dirty="0" err="1" smtClean="0">
                <a:sym typeface="Wingdings" panose="05000000000000000000" pitchFamily="2" charset="2"/>
              </a:rPr>
              <a:t>Systematic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study</a:t>
            </a:r>
            <a:r>
              <a:rPr lang="fr-FR" dirty="0" smtClean="0">
                <a:sym typeface="Wingdings" panose="05000000000000000000" pitchFamily="2" charset="2"/>
              </a:rPr>
              <a:t> for all coefficients (8 in H plane and 7 in V plane) at the 2 detector locations</a:t>
            </a:r>
          </a:p>
          <a:p>
            <a:pPr marL="857250" lvl="2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1</a:t>
            </a:r>
            <a:r>
              <a:rPr lang="fr-FR" baseline="30000" dirty="0" smtClean="0">
                <a:sym typeface="Wingdings" panose="05000000000000000000" pitchFamily="2" charset="2"/>
              </a:rPr>
              <a:t>st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order</a:t>
            </a:r>
            <a:r>
              <a:rPr lang="fr-FR" dirty="0" smtClean="0">
                <a:sym typeface="Wingdings" panose="05000000000000000000" pitchFamily="2" charset="2"/>
              </a:rPr>
              <a:t> dispersion </a:t>
            </a:r>
            <a:r>
              <a:rPr lang="fr-FR" dirty="0" err="1" smtClean="0">
                <a:sym typeface="Wingdings" panose="05000000000000000000" pitchFamily="2" charset="2"/>
              </a:rPr>
              <a:t>term</a:t>
            </a:r>
            <a:r>
              <a:rPr lang="fr-FR" dirty="0" smtClean="0">
                <a:sym typeface="Wingdings" panose="05000000000000000000" pitchFamily="2" charset="2"/>
              </a:rPr>
              <a:t> T</a:t>
            </a:r>
            <a:r>
              <a:rPr lang="fr-FR" baseline="-25000" dirty="0" smtClean="0">
                <a:sym typeface="Wingdings" panose="05000000000000000000" pitchFamily="2" charset="2"/>
              </a:rPr>
              <a:t>16</a:t>
            </a:r>
            <a:r>
              <a:rPr lang="fr-FR" dirty="0" smtClean="0">
                <a:sym typeface="Wingdings" panose="05000000000000000000" pitchFamily="2" charset="2"/>
              </a:rPr>
              <a:t> and T</a:t>
            </a:r>
            <a:r>
              <a:rPr lang="fr-FR" baseline="-25000" dirty="0" smtClean="0">
                <a:sym typeface="Wingdings" panose="05000000000000000000" pitchFamily="2" charset="2"/>
              </a:rPr>
              <a:t>36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changed</a:t>
            </a:r>
            <a:r>
              <a:rPr lang="fr-FR" dirty="0" smtClean="0">
                <a:sym typeface="Wingdings" panose="05000000000000000000" pitchFamily="2" charset="2"/>
              </a:rPr>
              <a:t> by 10%</a:t>
            </a:r>
          </a:p>
          <a:p>
            <a:pPr marL="857250" lvl="2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1</a:t>
            </a:r>
            <a:r>
              <a:rPr lang="fr-FR" baseline="30000" dirty="0" smtClean="0">
                <a:sym typeface="Wingdings" panose="05000000000000000000" pitchFamily="2" charset="2"/>
              </a:rPr>
              <a:t>st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order</a:t>
            </a:r>
            <a:r>
              <a:rPr lang="fr-FR" dirty="0" smtClean="0">
                <a:sym typeface="Wingdings" panose="05000000000000000000" pitchFamily="2" charset="2"/>
              </a:rPr>
              <a:t> magnification </a:t>
            </a:r>
            <a:r>
              <a:rPr lang="fr-FR" dirty="0" err="1" smtClean="0">
                <a:sym typeface="Wingdings" panose="05000000000000000000" pitchFamily="2" charset="2"/>
              </a:rPr>
              <a:t>terms</a:t>
            </a:r>
            <a:r>
              <a:rPr lang="fr-FR" dirty="0" smtClean="0">
                <a:sym typeface="Wingdings" panose="05000000000000000000" pitchFamily="2" charset="2"/>
              </a:rPr>
              <a:t> (T</a:t>
            </a:r>
            <a:r>
              <a:rPr lang="fr-FR" baseline="-25000" dirty="0" smtClean="0">
                <a:sym typeface="Wingdings" panose="05000000000000000000" pitchFamily="2" charset="2"/>
              </a:rPr>
              <a:t>11</a:t>
            </a:r>
            <a:r>
              <a:rPr lang="fr-FR" dirty="0" smtClean="0">
                <a:sym typeface="Wingdings" panose="05000000000000000000" pitchFamily="2" charset="2"/>
              </a:rPr>
              <a:t> and T</a:t>
            </a:r>
            <a:r>
              <a:rPr lang="fr-FR" baseline="-25000" dirty="0" smtClean="0">
                <a:sym typeface="Wingdings" panose="05000000000000000000" pitchFamily="2" charset="2"/>
              </a:rPr>
              <a:t>33</a:t>
            </a:r>
            <a:r>
              <a:rPr lang="fr-FR" dirty="0" smtClean="0">
                <a:sym typeface="Wingdings" panose="05000000000000000000" pitchFamily="2" charset="2"/>
              </a:rPr>
              <a:t>) </a:t>
            </a:r>
            <a:r>
              <a:rPr lang="fr-FR" dirty="0" err="1" smtClean="0">
                <a:sym typeface="Wingdings" panose="05000000000000000000" pitchFamily="2" charset="2"/>
              </a:rPr>
              <a:t>changed</a:t>
            </a:r>
            <a:r>
              <a:rPr lang="fr-FR" dirty="0" smtClean="0">
                <a:sym typeface="Wingdings" panose="05000000000000000000" pitchFamily="2" charset="2"/>
              </a:rPr>
              <a:t> by 50%</a:t>
            </a:r>
          </a:p>
          <a:p>
            <a:pPr marL="857250" lvl="2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All </a:t>
            </a:r>
            <a:r>
              <a:rPr lang="fr-FR" dirty="0" err="1" smtClean="0">
                <a:sym typeface="Wingdings" panose="05000000000000000000" pitchFamily="2" charset="2"/>
              </a:rPr>
              <a:t>other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terms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changed</a:t>
            </a:r>
            <a:r>
              <a:rPr lang="fr-FR" dirty="0" smtClean="0">
                <a:sym typeface="Wingdings" panose="05000000000000000000" pitchFamily="2" charset="2"/>
              </a:rPr>
              <a:t> by 20%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61B-3DA0-4C22-A72F-98FFFD44D7A2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55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857364"/>
            <a:ext cx="3469890" cy="3469890"/>
          </a:xfrm>
          <a:prstGeom prst="rect">
            <a:avLst/>
          </a:prstGeom>
          <a:ln w="28575">
            <a:solidFill>
              <a:srgbClr val="3333FF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303" y="2871986"/>
            <a:ext cx="3445743" cy="3445743"/>
          </a:xfrm>
          <a:prstGeom prst="rect">
            <a:avLst/>
          </a:prstGeom>
          <a:ln w="28575">
            <a:solidFill>
              <a:srgbClr val="3333FF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Systematic</a:t>
            </a:r>
            <a:r>
              <a:rPr lang="fr-FR" dirty="0" smtClean="0"/>
              <a:t> </a:t>
            </a:r>
            <a:r>
              <a:rPr lang="fr-FR" dirty="0" err="1" smtClean="0"/>
              <a:t>error</a:t>
            </a:r>
            <a:r>
              <a:rPr lang="fr-FR" dirty="0" smtClean="0"/>
              <a:t> propagation (II)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2160240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No </a:t>
            </a:r>
            <a:r>
              <a:rPr lang="fr-FR" dirty="0" err="1" smtClean="0"/>
              <a:t>noticeable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</a:t>
            </a:r>
            <a:r>
              <a:rPr lang="fr-FR" dirty="0" err="1" smtClean="0"/>
              <a:t>seen</a:t>
            </a:r>
            <a:endParaRPr lang="fr-FR" dirty="0" smtClean="0"/>
          </a:p>
          <a:p>
            <a:pPr lvl="1"/>
            <a:r>
              <a:rPr lang="fr-FR" b="1" dirty="0" err="1" smtClean="0"/>
              <a:t>absolute</a:t>
            </a:r>
            <a:r>
              <a:rPr lang="fr-FR" b="1" dirty="0" smtClean="0"/>
              <a:t> shift </a:t>
            </a:r>
            <a:r>
              <a:rPr lang="fr-FR" b="1" dirty="0"/>
              <a:t>o</a:t>
            </a:r>
            <a:r>
              <a:rPr lang="fr-FR" b="1" dirty="0" smtClean="0"/>
              <a:t>n pion </a:t>
            </a:r>
            <a:r>
              <a:rPr lang="fr-FR" b="1" dirty="0" err="1" smtClean="0"/>
              <a:t>momentum</a:t>
            </a:r>
            <a:r>
              <a:rPr lang="fr-FR" b="1" dirty="0" smtClean="0"/>
              <a:t> </a:t>
            </a:r>
            <a:r>
              <a:rPr lang="fr-FR" b="1" dirty="0" err="1" smtClean="0"/>
              <a:t>smaller</a:t>
            </a:r>
            <a:r>
              <a:rPr lang="fr-FR" b="1" dirty="0" smtClean="0"/>
              <a:t> </a:t>
            </a:r>
            <a:r>
              <a:rPr lang="fr-FR" b="1" dirty="0" err="1" smtClean="0"/>
              <a:t>than</a:t>
            </a:r>
            <a:r>
              <a:rPr lang="fr-FR" b="1" dirty="0" smtClean="0"/>
              <a:t> 0.01%</a:t>
            </a:r>
          </a:p>
          <a:p>
            <a:pPr lvl="1"/>
            <a:r>
              <a:rPr lang="fr-FR" b="1" dirty="0" err="1" smtClean="0"/>
              <a:t>Resolution</a:t>
            </a:r>
            <a:r>
              <a:rPr lang="fr-FR" b="1" dirty="0" smtClean="0"/>
              <a:t>  </a:t>
            </a:r>
            <a:r>
              <a:rPr lang="fr-FR" b="1" dirty="0" err="1" smtClean="0"/>
              <a:t>unchanged</a:t>
            </a:r>
            <a:endParaRPr lang="fr-FR" b="1" dirty="0" smtClean="0"/>
          </a:p>
          <a:p>
            <a:pPr lvl="1"/>
            <a:endParaRPr lang="fr-FR" dirty="0"/>
          </a:p>
          <a:p>
            <a:r>
              <a:rPr lang="fr-FR" dirty="0" smtClean="0"/>
              <a:t>2 exceptions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T</a:t>
            </a:r>
            <a:r>
              <a:rPr lang="fr-FR" b="1" baseline="-25000" dirty="0" smtClean="0">
                <a:solidFill>
                  <a:srgbClr val="FF0000"/>
                </a:solidFill>
              </a:rPr>
              <a:t>16</a:t>
            </a:r>
            <a:r>
              <a:rPr lang="fr-FR" b="1" dirty="0" smtClean="0">
                <a:solidFill>
                  <a:srgbClr val="FF0000"/>
                </a:solidFill>
              </a:rPr>
              <a:t>: </a:t>
            </a:r>
            <a:r>
              <a:rPr lang="fr-FR" b="1" dirty="0" err="1" smtClean="0">
                <a:solidFill>
                  <a:srgbClr val="FF0000"/>
                </a:solidFill>
              </a:rPr>
              <a:t>changing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its</a:t>
            </a:r>
            <a:r>
              <a:rPr lang="fr-FR" b="1" dirty="0" smtClean="0">
                <a:solidFill>
                  <a:srgbClr val="FF0000"/>
                </a:solidFill>
              </a:rPr>
              <a:t> value by 10% shifts the </a:t>
            </a:r>
            <a:r>
              <a:rPr lang="fr-FR" b="1" dirty="0" err="1" smtClean="0">
                <a:solidFill>
                  <a:srgbClr val="FF0000"/>
                </a:solidFill>
              </a:rPr>
              <a:t>extracted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fr-FR" b="1" dirty="0" smtClean="0">
                <a:solidFill>
                  <a:srgbClr val="FF0000"/>
                </a:solidFill>
              </a:rPr>
              <a:t> value by 0.1% at </a:t>
            </a:r>
            <a:r>
              <a:rPr lang="fr-FR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fr-FR" b="1" dirty="0" smtClean="0">
                <a:solidFill>
                  <a:srgbClr val="FF0000"/>
                </a:solidFill>
              </a:rPr>
              <a:t>=2% (</a:t>
            </a:r>
            <a:r>
              <a:rPr lang="fr-FR" b="1" dirty="0" err="1" smtClean="0">
                <a:solidFill>
                  <a:srgbClr val="FF0000"/>
                </a:solidFill>
              </a:rPr>
              <a:t>effect</a:t>
            </a:r>
            <a:r>
              <a:rPr lang="fr-FR" b="1" dirty="0" smtClean="0">
                <a:solidFill>
                  <a:srgbClr val="FF0000"/>
                </a:solidFill>
              </a:rPr>
              <a:t> comparable to the </a:t>
            </a:r>
            <a:r>
              <a:rPr lang="fr-FR" b="1" dirty="0" err="1" smtClean="0">
                <a:solidFill>
                  <a:srgbClr val="FF0000"/>
                </a:solidFill>
              </a:rPr>
              <a:t>resolution</a:t>
            </a:r>
            <a:r>
              <a:rPr lang="fr-FR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fr-FR" b="1" dirty="0" smtClean="0">
                <a:solidFill>
                  <a:srgbClr val="3333FF"/>
                </a:solidFill>
              </a:rPr>
              <a:t>T</a:t>
            </a:r>
            <a:r>
              <a:rPr lang="fr-FR" b="1" baseline="-25000" dirty="0" smtClean="0">
                <a:solidFill>
                  <a:srgbClr val="3333FF"/>
                </a:solidFill>
              </a:rPr>
              <a:t>33</a:t>
            </a:r>
            <a:r>
              <a:rPr lang="fr-FR" b="1" dirty="0" smtClean="0">
                <a:solidFill>
                  <a:srgbClr val="3333FF"/>
                </a:solidFill>
              </a:rPr>
              <a:t>: </a:t>
            </a:r>
            <a:r>
              <a:rPr lang="fr-FR" b="1" dirty="0" err="1" smtClean="0">
                <a:solidFill>
                  <a:srgbClr val="3333FF"/>
                </a:solidFill>
              </a:rPr>
              <a:t>changing</a:t>
            </a:r>
            <a:r>
              <a:rPr lang="fr-FR" b="1" dirty="0" smtClean="0">
                <a:solidFill>
                  <a:srgbClr val="3333FF"/>
                </a:solidFill>
              </a:rPr>
              <a:t> </a:t>
            </a:r>
            <a:r>
              <a:rPr lang="fr-FR" b="1" dirty="0" err="1" smtClean="0">
                <a:solidFill>
                  <a:srgbClr val="3333FF"/>
                </a:solidFill>
              </a:rPr>
              <a:t>its</a:t>
            </a:r>
            <a:r>
              <a:rPr lang="fr-FR" b="1" dirty="0" smtClean="0">
                <a:solidFill>
                  <a:srgbClr val="3333FF"/>
                </a:solidFill>
              </a:rPr>
              <a:t> value by 50% influences the </a:t>
            </a:r>
            <a:r>
              <a:rPr lang="fr-FR" b="1" dirty="0" err="1" smtClean="0">
                <a:solidFill>
                  <a:srgbClr val="3333FF"/>
                </a:solidFill>
              </a:rPr>
              <a:t>resolution</a:t>
            </a:r>
            <a:r>
              <a:rPr lang="fr-FR" b="1" dirty="0" smtClean="0">
                <a:solidFill>
                  <a:srgbClr val="3333FF"/>
                </a:solidFill>
              </a:rPr>
              <a:t>, but </a:t>
            </a:r>
            <a:r>
              <a:rPr lang="fr-FR" b="1" dirty="0" err="1" smtClean="0">
                <a:solidFill>
                  <a:srgbClr val="3333FF"/>
                </a:solidFill>
              </a:rPr>
              <a:t>only</a:t>
            </a:r>
            <a:r>
              <a:rPr lang="fr-FR" b="1" dirty="0" smtClean="0">
                <a:solidFill>
                  <a:srgbClr val="3333FF"/>
                </a:solidFill>
              </a:rPr>
              <a:t> at a </a:t>
            </a:r>
            <a:r>
              <a:rPr lang="fr-FR" b="1" dirty="0" err="1" smtClean="0">
                <a:solidFill>
                  <a:srgbClr val="3333FF"/>
                </a:solidFill>
              </a:rPr>
              <a:t>given</a:t>
            </a:r>
            <a:r>
              <a:rPr lang="fr-FR" b="1" dirty="0" smtClean="0">
                <a:solidFill>
                  <a:srgbClr val="3333FF"/>
                </a:solidFill>
              </a:rPr>
              <a:t> </a:t>
            </a:r>
            <a:r>
              <a:rPr lang="fr-FR" b="1" dirty="0" smtClean="0">
                <a:solidFill>
                  <a:srgbClr val="3333FF"/>
                </a:solidFill>
                <a:latin typeface="Symbol" panose="05050102010706020507" pitchFamily="18" charset="2"/>
              </a:rPr>
              <a:t>d</a:t>
            </a:r>
            <a:r>
              <a:rPr lang="fr-FR" b="1" dirty="0" smtClean="0">
                <a:solidFill>
                  <a:srgbClr val="3333FF"/>
                </a:solidFill>
              </a:rPr>
              <a:t> value (compensation </a:t>
            </a:r>
            <a:r>
              <a:rPr lang="fr-FR" b="1" dirty="0" err="1" smtClean="0">
                <a:solidFill>
                  <a:srgbClr val="3333FF"/>
                </a:solidFill>
              </a:rPr>
              <a:t>effect</a:t>
            </a:r>
            <a:r>
              <a:rPr lang="fr-FR" b="1" dirty="0" smtClean="0">
                <a:solidFill>
                  <a:srgbClr val="3333FF"/>
                </a:solidFill>
              </a:rPr>
              <a:t> </a:t>
            </a:r>
            <a:r>
              <a:rPr lang="fr-FR" b="1" dirty="0" err="1" smtClean="0">
                <a:solidFill>
                  <a:srgbClr val="3333FF"/>
                </a:solidFill>
              </a:rPr>
              <a:t>between</a:t>
            </a:r>
            <a:r>
              <a:rPr lang="fr-FR" b="1" dirty="0" smtClean="0">
                <a:solidFill>
                  <a:srgbClr val="3333FF"/>
                </a:solidFill>
              </a:rPr>
              <a:t> the T</a:t>
            </a:r>
            <a:r>
              <a:rPr lang="fr-FR" b="1" baseline="-25000" dirty="0" smtClean="0">
                <a:solidFill>
                  <a:srgbClr val="3333FF"/>
                </a:solidFill>
              </a:rPr>
              <a:t>33</a:t>
            </a:r>
            <a:r>
              <a:rPr lang="fr-FR" b="1" dirty="0" smtClean="0">
                <a:solidFill>
                  <a:srgbClr val="3333FF"/>
                </a:solidFill>
              </a:rPr>
              <a:t> and T</a:t>
            </a:r>
            <a:r>
              <a:rPr lang="fr-FR" b="1" baseline="-25000" dirty="0" smtClean="0">
                <a:solidFill>
                  <a:srgbClr val="3333FF"/>
                </a:solidFill>
              </a:rPr>
              <a:t>346 </a:t>
            </a:r>
            <a:r>
              <a:rPr lang="fr-FR" b="1" dirty="0" err="1" smtClean="0">
                <a:solidFill>
                  <a:srgbClr val="3333FF"/>
                </a:solidFill>
              </a:rPr>
              <a:t>terms</a:t>
            </a:r>
            <a:r>
              <a:rPr lang="fr-FR" b="1" dirty="0" smtClean="0">
                <a:solidFill>
                  <a:srgbClr val="3333FF"/>
                </a:solidFill>
              </a:rPr>
              <a:t>)</a:t>
            </a:r>
            <a:endParaRPr lang="fr-FR" b="1" dirty="0">
              <a:solidFill>
                <a:srgbClr val="3333FF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61B-3DA0-4C22-A72F-98FFFD44D7A2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795438" y="3707740"/>
            <a:ext cx="55242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µ=3.8% (4%)</a:t>
            </a:r>
            <a:endParaRPr lang="fr-FR" sz="9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227387" y="3338408"/>
            <a:ext cx="568052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µ=1.91% (2%)</a:t>
            </a:r>
            <a:endParaRPr lang="fr-FR" sz="9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67544" y="4418774"/>
            <a:ext cx="64807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µ=-3.8% (-4%)</a:t>
            </a:r>
            <a:endParaRPr lang="fr-FR" sz="9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974507" y="3429000"/>
            <a:ext cx="1080120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latin typeface="Symbol" panose="05050102010706020507" pitchFamily="18" charset="2"/>
              </a:rPr>
              <a:t>m=1.94 %  (2%)</a:t>
            </a:r>
          </a:p>
          <a:p>
            <a:pPr algn="ctr"/>
            <a:r>
              <a:rPr lang="fr-FR" sz="900" b="1" dirty="0" smtClean="0">
                <a:latin typeface="Symbol" panose="05050102010706020507" pitchFamily="18" charset="2"/>
              </a:rPr>
              <a:t>s</a:t>
            </a:r>
            <a:r>
              <a:rPr lang="fr-FR" sz="900" b="1" dirty="0" smtClean="0"/>
              <a:t>=0.23%   (0.1%)</a:t>
            </a:r>
            <a:endParaRPr lang="fr-FR" sz="9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004048" y="5982493"/>
            <a:ext cx="31683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/>
              <a:t>Momentum</a:t>
            </a:r>
            <a:r>
              <a:rPr lang="fr-FR" sz="1200" b="1" dirty="0" smtClean="0"/>
              <a:t> offset </a:t>
            </a:r>
            <a:r>
              <a:rPr lang="fr-FR" sz="1200" b="1" dirty="0" smtClean="0">
                <a:latin typeface="Symbol" panose="05050102010706020507" pitchFamily="18" charset="2"/>
              </a:rPr>
              <a:t>d</a:t>
            </a:r>
            <a:r>
              <a:rPr lang="fr-FR" sz="1200" b="1" dirty="0" smtClean="0"/>
              <a:t> (%)</a:t>
            </a:r>
            <a:endParaRPr lang="fr-FR" sz="12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23528" y="6002238"/>
            <a:ext cx="31683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/>
              <a:t>Momentum</a:t>
            </a:r>
            <a:r>
              <a:rPr lang="fr-FR" sz="1200" b="1" dirty="0" smtClean="0"/>
              <a:t> offset </a:t>
            </a:r>
            <a:r>
              <a:rPr lang="fr-FR" sz="1200" b="1" dirty="0" smtClean="0">
                <a:latin typeface="Symbol" panose="05050102010706020507" pitchFamily="18" charset="2"/>
              </a:rPr>
              <a:t>d</a:t>
            </a:r>
            <a:r>
              <a:rPr lang="fr-FR" sz="1200" b="1" dirty="0" smtClean="0"/>
              <a:t> (%)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xmlns="" val="41258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Beam</a:t>
            </a:r>
            <a:r>
              <a:rPr lang="fr-FR" dirty="0" smtClean="0"/>
              <a:t> time </a:t>
            </a:r>
            <a:r>
              <a:rPr lang="fr-FR" dirty="0" err="1" smtClean="0"/>
              <a:t>estimate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4968552"/>
          </a:xfrm>
          <a:ln w="57150">
            <a:solidFill>
              <a:srgbClr val="66FFFF"/>
            </a:solidFill>
          </a:ln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70C0"/>
                </a:solidFill>
              </a:rPr>
              <a:t>Proton </a:t>
            </a:r>
            <a:r>
              <a:rPr lang="fr-FR" dirty="0" err="1" smtClean="0">
                <a:solidFill>
                  <a:srgbClr val="0070C0"/>
                </a:solidFill>
              </a:rPr>
              <a:t>beam</a:t>
            </a:r>
            <a:endParaRPr lang="fr-FR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70C0"/>
                </a:solidFill>
              </a:rPr>
              <a:t>3.5 </a:t>
            </a:r>
            <a:r>
              <a:rPr lang="fr-FR" dirty="0" err="1" smtClean="0">
                <a:solidFill>
                  <a:srgbClr val="0070C0"/>
                </a:solidFill>
              </a:rPr>
              <a:t>GeV</a:t>
            </a:r>
            <a:endParaRPr lang="fr-FR" dirty="0" smtClean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err="1" smtClean="0">
                <a:solidFill>
                  <a:srgbClr val="0070C0"/>
                </a:solidFill>
              </a:rPr>
              <a:t>Low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intensity</a:t>
            </a:r>
            <a:r>
              <a:rPr lang="fr-FR" dirty="0" smtClean="0">
                <a:solidFill>
                  <a:srgbClr val="0070C0"/>
                </a:solidFill>
              </a:rPr>
              <a:t> (&lt; 10</a:t>
            </a:r>
            <a:r>
              <a:rPr lang="fr-FR" baseline="30000" dirty="0" smtClean="0">
                <a:solidFill>
                  <a:srgbClr val="0070C0"/>
                </a:solidFill>
              </a:rPr>
              <a:t>4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pps</a:t>
            </a:r>
            <a:r>
              <a:rPr lang="fr-FR" dirty="0" smtClean="0">
                <a:solidFill>
                  <a:srgbClr val="0070C0"/>
                </a:solidFill>
              </a:rPr>
              <a:t> to fit </a:t>
            </a:r>
            <a:r>
              <a:rPr lang="fr-FR" dirty="0" err="1" smtClean="0">
                <a:solidFill>
                  <a:srgbClr val="0070C0"/>
                </a:solidFill>
              </a:rPr>
              <a:t>within</a:t>
            </a:r>
            <a:r>
              <a:rPr lang="fr-FR" dirty="0" smtClean="0">
                <a:solidFill>
                  <a:srgbClr val="0070C0"/>
                </a:solidFill>
              </a:rPr>
              <a:t> the DAQ </a:t>
            </a:r>
            <a:r>
              <a:rPr lang="fr-FR" dirty="0" err="1" smtClean="0">
                <a:solidFill>
                  <a:srgbClr val="0070C0"/>
                </a:solidFill>
              </a:rPr>
              <a:t>capabilities</a:t>
            </a:r>
            <a:r>
              <a:rPr lang="fr-FR" dirty="0" smtClean="0">
                <a:solidFill>
                  <a:srgbClr val="0070C0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u="sng" dirty="0" smtClean="0">
                <a:solidFill>
                  <a:srgbClr val="0070C0"/>
                </a:solidFill>
              </a:rPr>
              <a:t>Dispersive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terms</a:t>
            </a:r>
            <a:r>
              <a:rPr lang="fr-FR" dirty="0"/>
              <a:t>: T</a:t>
            </a:r>
            <a:r>
              <a:rPr lang="fr-FR" baseline="-25000" dirty="0"/>
              <a:t>1</a:t>
            </a:r>
            <a:r>
              <a:rPr lang="fr-FR" baseline="-25000" dirty="0">
                <a:solidFill>
                  <a:srgbClr val="0070C0"/>
                </a:solidFill>
              </a:rPr>
              <a:t>6</a:t>
            </a:r>
            <a:r>
              <a:rPr lang="fr-FR" dirty="0"/>
              <a:t>, T</a:t>
            </a:r>
            <a:r>
              <a:rPr lang="fr-FR" baseline="-25000" dirty="0"/>
              <a:t>3</a:t>
            </a:r>
            <a:r>
              <a:rPr lang="fr-FR" baseline="-25000" dirty="0">
                <a:solidFill>
                  <a:srgbClr val="0070C0"/>
                </a:solidFill>
              </a:rPr>
              <a:t>6</a:t>
            </a:r>
            <a:r>
              <a:rPr lang="fr-FR" dirty="0"/>
              <a:t>, T</a:t>
            </a:r>
            <a:r>
              <a:rPr lang="fr-FR" baseline="-25000" dirty="0"/>
              <a:t>1</a:t>
            </a:r>
            <a:r>
              <a:rPr lang="fr-FR" baseline="-25000" dirty="0">
                <a:solidFill>
                  <a:srgbClr val="0070C0"/>
                </a:solidFill>
              </a:rPr>
              <a:t>66</a:t>
            </a:r>
            <a:r>
              <a:rPr lang="fr-FR" dirty="0"/>
              <a:t>, </a:t>
            </a:r>
            <a:r>
              <a:rPr lang="fr-FR" dirty="0" smtClean="0"/>
              <a:t>T</a:t>
            </a:r>
            <a:r>
              <a:rPr lang="fr-FR" baseline="-25000" dirty="0" smtClean="0"/>
              <a:t>3</a:t>
            </a:r>
            <a:r>
              <a:rPr lang="fr-FR" baseline="-25000" dirty="0" smtClean="0">
                <a:solidFill>
                  <a:srgbClr val="0070C0"/>
                </a:solidFill>
              </a:rPr>
              <a:t>66</a:t>
            </a:r>
            <a:r>
              <a:rPr lang="fr-FR" dirty="0" smtClean="0"/>
              <a:t>, X</a:t>
            </a:r>
            <a:r>
              <a:rPr lang="fr-FR" baseline="-25000" dirty="0" smtClean="0"/>
              <a:t>0</a:t>
            </a:r>
            <a:r>
              <a:rPr lang="fr-FR" dirty="0" smtClean="0"/>
              <a:t>, Y</a:t>
            </a:r>
            <a:r>
              <a:rPr lang="fr-FR" baseline="-25000" dirty="0" smtClean="0"/>
              <a:t>0</a:t>
            </a:r>
          </a:p>
          <a:p>
            <a:pPr>
              <a:buFont typeface="Wingdings"/>
              <a:buChar char="à"/>
            </a:pPr>
            <a:r>
              <a:rPr lang="fr-FR" dirty="0" smtClean="0"/>
              <a:t>5 values of </a:t>
            </a:r>
            <a:r>
              <a:rPr lang="fr-FR" dirty="0" smtClean="0">
                <a:latin typeface="Symbol" panose="05050102010706020507" pitchFamily="18" charset="2"/>
              </a:rPr>
              <a:t>d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 4 </a:t>
            </a:r>
            <a:r>
              <a:rPr lang="fr-FR" dirty="0" err="1" smtClean="0"/>
              <a:t>hours</a:t>
            </a:r>
            <a:r>
              <a:rPr lang="fr-FR" dirty="0" smtClean="0"/>
              <a:t>  </a:t>
            </a:r>
            <a:r>
              <a:rPr lang="fr-FR" dirty="0" smtClean="0">
                <a:sym typeface="Wingdings" panose="05000000000000000000" pitchFamily="2" charset="2"/>
              </a:rPr>
              <a:t> 12 </a:t>
            </a:r>
            <a:r>
              <a:rPr lang="fr-FR" dirty="0" err="1" smtClean="0">
                <a:sym typeface="Wingdings" panose="05000000000000000000" pitchFamily="2" charset="2"/>
              </a:rPr>
              <a:t>parameters</a:t>
            </a:r>
            <a:r>
              <a:rPr lang="fr-FR" dirty="0" smtClean="0">
                <a:sym typeface="Wingdings" panose="05000000000000000000" pitchFamily="2" charset="2"/>
              </a:rPr>
              <a:t> (6 per detector)</a:t>
            </a:r>
          </a:p>
          <a:p>
            <a:pPr>
              <a:buFont typeface="Wingdings"/>
              <a:buChar char="à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coupling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terms</a:t>
            </a:r>
            <a:r>
              <a:rPr lang="fr-FR" dirty="0" smtClean="0"/>
              <a:t>: </a:t>
            </a:r>
            <a:r>
              <a:rPr lang="fr-FR" dirty="0"/>
              <a:t>T</a:t>
            </a:r>
            <a:r>
              <a:rPr lang="fr-FR" baseline="-25000" dirty="0"/>
              <a:t>1</a:t>
            </a:r>
            <a:r>
              <a:rPr lang="fr-FR" baseline="-25000" dirty="0">
                <a:solidFill>
                  <a:srgbClr val="00B050"/>
                </a:solidFill>
              </a:rPr>
              <a:t>1</a:t>
            </a:r>
            <a:r>
              <a:rPr lang="fr-FR" dirty="0"/>
              <a:t>, T</a:t>
            </a:r>
            <a:r>
              <a:rPr lang="fr-FR" baseline="-25000" dirty="0"/>
              <a:t>1</a:t>
            </a:r>
            <a:r>
              <a:rPr lang="fr-FR" baseline="-25000" dirty="0">
                <a:solidFill>
                  <a:srgbClr val="00B050"/>
                </a:solidFill>
              </a:rPr>
              <a:t>2</a:t>
            </a:r>
            <a:r>
              <a:rPr lang="fr-FR" dirty="0"/>
              <a:t>, T</a:t>
            </a:r>
            <a:r>
              <a:rPr lang="fr-FR" baseline="-25000" dirty="0"/>
              <a:t>3</a:t>
            </a:r>
            <a:r>
              <a:rPr lang="fr-FR" baseline="-25000" dirty="0">
                <a:solidFill>
                  <a:srgbClr val="00B050"/>
                </a:solidFill>
              </a:rPr>
              <a:t>2</a:t>
            </a:r>
            <a:r>
              <a:rPr lang="fr-FR" dirty="0"/>
              <a:t>, T</a:t>
            </a:r>
            <a:r>
              <a:rPr lang="fr-FR" baseline="-25000" dirty="0"/>
              <a:t>1</a:t>
            </a:r>
            <a:r>
              <a:rPr lang="fr-FR" baseline="-25000" dirty="0">
                <a:solidFill>
                  <a:srgbClr val="00B050"/>
                </a:solidFill>
              </a:rPr>
              <a:t>1</a:t>
            </a:r>
            <a:r>
              <a:rPr lang="fr-FR" baseline="-25000" dirty="0">
                <a:solidFill>
                  <a:srgbClr val="0070C0"/>
                </a:solidFill>
              </a:rPr>
              <a:t>6</a:t>
            </a:r>
            <a:r>
              <a:rPr lang="fr-FR" dirty="0"/>
              <a:t>, </a:t>
            </a:r>
            <a:r>
              <a:rPr lang="fr-FR" dirty="0" smtClean="0"/>
              <a:t>T</a:t>
            </a:r>
            <a:r>
              <a:rPr lang="fr-FR" baseline="-25000" dirty="0" smtClean="0"/>
              <a:t>1</a:t>
            </a:r>
            <a:r>
              <a:rPr lang="fr-FR" baseline="-25000" dirty="0" smtClean="0">
                <a:solidFill>
                  <a:srgbClr val="00B050"/>
                </a:solidFill>
              </a:rPr>
              <a:t>2</a:t>
            </a:r>
            <a:r>
              <a:rPr lang="fr-FR" baseline="-25000" dirty="0" smtClean="0">
                <a:solidFill>
                  <a:srgbClr val="0070C0"/>
                </a:solidFill>
              </a:rPr>
              <a:t>6</a:t>
            </a:r>
          </a:p>
          <a:p>
            <a:pPr>
              <a:buFont typeface="Wingdings"/>
              <a:buChar char="à"/>
            </a:pPr>
            <a:r>
              <a:rPr lang="fr-FR" dirty="0" smtClean="0"/>
              <a:t>10 </a:t>
            </a:r>
            <a:r>
              <a:rPr lang="fr-FR" dirty="0" err="1" smtClean="0"/>
              <a:t>measurements</a:t>
            </a:r>
            <a:r>
              <a:rPr lang="fr-FR" dirty="0"/>
              <a:t> </a:t>
            </a:r>
            <a:r>
              <a:rPr lang="fr-FR" dirty="0" smtClean="0"/>
              <a:t>= </a:t>
            </a:r>
            <a:r>
              <a:rPr lang="fr-FR" dirty="0" smtClean="0">
                <a:solidFill>
                  <a:srgbClr val="00B050"/>
                </a:solidFill>
              </a:rPr>
              <a:t>5 in (</a:t>
            </a:r>
            <a:r>
              <a:rPr lang="fr-FR" dirty="0" err="1" smtClean="0">
                <a:solidFill>
                  <a:srgbClr val="00B050"/>
                </a:solidFill>
              </a:rPr>
              <a:t>x,</a:t>
            </a:r>
            <a:r>
              <a:rPr lang="fr-FR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q</a:t>
            </a:r>
            <a:r>
              <a:rPr lang="fr-FR" dirty="0" smtClean="0">
                <a:solidFill>
                  <a:srgbClr val="00B050"/>
                </a:solidFill>
                <a:latin typeface="Symbol" panose="05050102010706020507" pitchFamily="18" charset="2"/>
              </a:rPr>
              <a:t>)</a:t>
            </a:r>
            <a:r>
              <a:rPr lang="fr-FR" dirty="0" smtClean="0">
                <a:solidFill>
                  <a:srgbClr val="00B050"/>
                </a:solidFill>
              </a:rPr>
              <a:t>  </a:t>
            </a:r>
            <a:r>
              <a:rPr lang="fr-FR" dirty="0"/>
              <a:t>×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70C0"/>
                </a:solidFill>
              </a:rPr>
              <a:t>2 in </a:t>
            </a:r>
            <a:r>
              <a:rPr lang="fr-FR" dirty="0" smtClean="0">
                <a:solidFill>
                  <a:srgbClr val="0070C0"/>
                </a:solidFill>
                <a:latin typeface="Symbol" panose="05050102010706020507" pitchFamily="18" charset="2"/>
              </a:rPr>
              <a:t>d </a:t>
            </a:r>
            <a:r>
              <a:rPr lang="fr-FR" dirty="0" smtClean="0">
                <a:latin typeface="Symbol" panose="05050102010706020507" pitchFamily="18" charset="2"/>
                <a:sym typeface="Wingdings" panose="05000000000000000000" pitchFamily="2" charset="2"/>
              </a:rPr>
              <a:t> </a:t>
            </a:r>
            <a:r>
              <a:rPr lang="fr-FR" dirty="0">
                <a:sym typeface="Wingdings" panose="05000000000000000000" pitchFamily="2" charset="2"/>
              </a:rPr>
              <a:t>6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hours</a:t>
            </a:r>
            <a:endParaRPr lang="fr-FR" dirty="0" smtClean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10 </a:t>
            </a:r>
            <a:r>
              <a:rPr lang="fr-FR" dirty="0" err="1" smtClean="0">
                <a:sym typeface="Wingdings" panose="05000000000000000000" pitchFamily="2" charset="2"/>
              </a:rPr>
              <a:t>parameters</a:t>
            </a:r>
            <a:endParaRPr lang="fr-FR" dirty="0" smtClean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endParaRPr lang="fr-FR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u="sng" dirty="0" smtClean="0">
                <a:solidFill>
                  <a:srgbClr val="FF0000"/>
                </a:solidFill>
              </a:rPr>
              <a:t>vertical</a:t>
            </a:r>
            <a:r>
              <a:rPr lang="fr-FR" b="1" u="sng" dirty="0" smtClean="0"/>
              <a:t> </a:t>
            </a:r>
            <a:r>
              <a:rPr lang="fr-FR" b="1" u="sng" dirty="0" err="1"/>
              <a:t>coupling</a:t>
            </a:r>
            <a:r>
              <a:rPr lang="fr-FR" b="1" u="sng" dirty="0"/>
              <a:t> </a:t>
            </a:r>
            <a:r>
              <a:rPr lang="fr-FR" b="1" u="sng" dirty="0" err="1" smtClean="0"/>
              <a:t>terms</a:t>
            </a:r>
            <a:r>
              <a:rPr lang="fr-FR" dirty="0" smtClean="0"/>
              <a:t>: T</a:t>
            </a:r>
            <a:r>
              <a:rPr lang="fr-FR" baseline="-25000" dirty="0" smtClean="0"/>
              <a:t>1</a:t>
            </a:r>
            <a:r>
              <a:rPr lang="fr-FR" baseline="-25000" dirty="0" smtClean="0">
                <a:solidFill>
                  <a:srgbClr val="FF0000"/>
                </a:solidFill>
              </a:rPr>
              <a:t>4</a:t>
            </a:r>
            <a:r>
              <a:rPr lang="fr-FR" dirty="0"/>
              <a:t>, T</a:t>
            </a:r>
            <a:r>
              <a:rPr lang="fr-FR" baseline="-25000" dirty="0"/>
              <a:t>3</a:t>
            </a:r>
            <a:r>
              <a:rPr lang="fr-FR" baseline="-25000" dirty="0">
                <a:solidFill>
                  <a:srgbClr val="FF0000"/>
                </a:solidFill>
              </a:rPr>
              <a:t>3</a:t>
            </a:r>
            <a:r>
              <a:rPr lang="fr-FR" dirty="0"/>
              <a:t>, T</a:t>
            </a:r>
            <a:r>
              <a:rPr lang="fr-FR" baseline="-25000" dirty="0"/>
              <a:t>3</a:t>
            </a:r>
            <a:r>
              <a:rPr lang="fr-FR" baseline="-25000" dirty="0">
                <a:solidFill>
                  <a:srgbClr val="FF0000"/>
                </a:solidFill>
              </a:rPr>
              <a:t>4</a:t>
            </a:r>
            <a:r>
              <a:rPr lang="fr-FR" dirty="0"/>
              <a:t>, T</a:t>
            </a:r>
            <a:r>
              <a:rPr lang="fr-FR" baseline="-25000" dirty="0"/>
              <a:t>1</a:t>
            </a:r>
            <a:r>
              <a:rPr lang="fr-FR" baseline="-25000" dirty="0">
                <a:solidFill>
                  <a:srgbClr val="FF0000"/>
                </a:solidFill>
              </a:rPr>
              <a:t>4</a:t>
            </a:r>
            <a:r>
              <a:rPr lang="fr-FR" baseline="-25000" dirty="0">
                <a:solidFill>
                  <a:srgbClr val="0070C0"/>
                </a:solidFill>
              </a:rPr>
              <a:t>6</a:t>
            </a:r>
            <a:r>
              <a:rPr lang="fr-FR" dirty="0"/>
              <a:t>, T</a:t>
            </a:r>
            <a:r>
              <a:rPr lang="fr-FR" baseline="-25000" dirty="0"/>
              <a:t>3</a:t>
            </a:r>
            <a:r>
              <a:rPr lang="fr-FR" baseline="-25000" dirty="0">
                <a:solidFill>
                  <a:srgbClr val="FF0000"/>
                </a:solidFill>
              </a:rPr>
              <a:t>3</a:t>
            </a:r>
            <a:r>
              <a:rPr lang="fr-FR" baseline="-25000" dirty="0">
                <a:solidFill>
                  <a:srgbClr val="0070C0"/>
                </a:solidFill>
              </a:rPr>
              <a:t>6</a:t>
            </a:r>
            <a:r>
              <a:rPr lang="fr-FR" dirty="0"/>
              <a:t>, T</a:t>
            </a:r>
            <a:r>
              <a:rPr lang="fr-FR" baseline="-25000" dirty="0"/>
              <a:t>3</a:t>
            </a:r>
            <a:r>
              <a:rPr lang="fr-FR" baseline="-25000" dirty="0">
                <a:solidFill>
                  <a:srgbClr val="FF0000"/>
                </a:solidFill>
              </a:rPr>
              <a:t>4</a:t>
            </a:r>
            <a:r>
              <a:rPr lang="fr-FR" baseline="-25000" dirty="0">
                <a:solidFill>
                  <a:srgbClr val="0070C0"/>
                </a:solidFill>
              </a:rPr>
              <a:t>6</a:t>
            </a: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10 </a:t>
            </a:r>
            <a:r>
              <a:rPr lang="fr-FR" dirty="0" err="1"/>
              <a:t>measurements</a:t>
            </a:r>
            <a:r>
              <a:rPr lang="fr-FR" dirty="0"/>
              <a:t> = </a:t>
            </a:r>
            <a:r>
              <a:rPr lang="fr-FR" dirty="0" smtClean="0">
                <a:solidFill>
                  <a:srgbClr val="FF0000"/>
                </a:solidFill>
              </a:rPr>
              <a:t>5 in (</a:t>
            </a:r>
            <a:r>
              <a:rPr lang="fr-FR" dirty="0" err="1">
                <a:solidFill>
                  <a:srgbClr val="FF0000"/>
                </a:solidFill>
              </a:rPr>
              <a:t>y</a:t>
            </a:r>
            <a:r>
              <a:rPr lang="fr-FR" dirty="0" err="1" smtClean="0">
                <a:solidFill>
                  <a:srgbClr val="FF0000"/>
                </a:solidFill>
              </a:rPr>
              <a:t>,</a:t>
            </a:r>
            <a:r>
              <a:rPr lang="fr-FR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j</a:t>
            </a:r>
            <a:r>
              <a:rPr lang="fr-FR" dirty="0" smtClean="0">
                <a:solidFill>
                  <a:srgbClr val="FF0000"/>
                </a:solidFill>
                <a:latin typeface="Symbol" panose="05050102010706020507" pitchFamily="18" charset="2"/>
              </a:rPr>
              <a:t>)</a:t>
            </a:r>
            <a:r>
              <a:rPr lang="fr-FR" dirty="0" smtClean="0"/>
              <a:t>  </a:t>
            </a:r>
            <a:r>
              <a:rPr lang="fr-FR" dirty="0"/>
              <a:t>×</a:t>
            </a:r>
            <a:r>
              <a:rPr lang="fr-FR" dirty="0" smtClean="0"/>
              <a:t> </a:t>
            </a:r>
            <a:r>
              <a:rPr lang="fr-FR" dirty="0">
                <a:solidFill>
                  <a:srgbClr val="0070C0"/>
                </a:solidFill>
              </a:rPr>
              <a:t>2 in </a:t>
            </a:r>
            <a:r>
              <a:rPr lang="fr-FR" dirty="0">
                <a:solidFill>
                  <a:srgbClr val="0070C0"/>
                </a:solidFill>
                <a:latin typeface="Symbol" panose="05050102010706020507" pitchFamily="18" charset="2"/>
              </a:rPr>
              <a:t>d </a:t>
            </a:r>
            <a:r>
              <a:rPr lang="fr-FR" dirty="0">
                <a:latin typeface="Symbol" panose="05050102010706020507" pitchFamily="18" charset="2"/>
                <a:sym typeface="Wingdings" panose="05000000000000000000" pitchFamily="2" charset="2"/>
              </a:rPr>
              <a:t> </a:t>
            </a:r>
            <a:r>
              <a:rPr lang="fr-FR" dirty="0" smtClean="0">
                <a:sym typeface="Wingdings" panose="05000000000000000000" pitchFamily="2" charset="2"/>
              </a:rPr>
              <a:t>6 </a:t>
            </a:r>
            <a:r>
              <a:rPr lang="fr-FR" dirty="0" err="1">
                <a:sym typeface="Wingdings" panose="05000000000000000000" pitchFamily="2" charset="2"/>
              </a:rPr>
              <a:t>hours</a:t>
            </a: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12 </a:t>
            </a:r>
            <a:r>
              <a:rPr lang="fr-FR" dirty="0" err="1" smtClean="0">
                <a:sym typeface="Wingdings" panose="05000000000000000000" pitchFamily="2" charset="2"/>
              </a:rPr>
              <a:t>parameters</a:t>
            </a:r>
            <a:endParaRPr lang="fr-FR" dirty="0" smtClean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endParaRPr lang="fr-F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b="1" dirty="0" smtClean="0">
                <a:sym typeface="Wingdings" panose="05000000000000000000" pitchFamily="2" charset="2"/>
              </a:rPr>
              <a:t>TOTAL of 2 shifts for </a:t>
            </a:r>
            <a:r>
              <a:rPr lang="fr-FR" b="1" dirty="0" err="1" smtClean="0">
                <a:sym typeface="Wingdings" panose="05000000000000000000" pitchFamily="2" charset="2"/>
              </a:rPr>
              <a:t>measuring</a:t>
            </a:r>
            <a:r>
              <a:rPr lang="fr-FR" b="1" dirty="0" smtClean="0">
                <a:sym typeface="Wingdings" panose="05000000000000000000" pitchFamily="2" charset="2"/>
              </a:rPr>
              <a:t> 34 </a:t>
            </a:r>
            <a:r>
              <a:rPr lang="fr-FR" b="1" dirty="0" err="1" smtClean="0">
                <a:sym typeface="Wingdings" panose="05000000000000000000" pitchFamily="2" charset="2"/>
              </a:rPr>
              <a:t>parameters</a:t>
            </a:r>
            <a:endParaRPr lang="fr-FR" b="1" dirty="0" smtClean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4AC3-7D6B-4E4E-8F34-34702ED2799C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2362" y="5229200"/>
            <a:ext cx="5112568" cy="504056"/>
          </a:xfrm>
          <a:prstGeom prst="rect">
            <a:avLst/>
          </a:prstGeom>
          <a:solidFill>
            <a:srgbClr val="FFFF00">
              <a:alpha val="36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21139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1880" y="116632"/>
            <a:ext cx="5620929" cy="63408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Conclusion and </a:t>
            </a:r>
            <a:r>
              <a:rPr lang="fr-FR" dirty="0" err="1" smtClean="0"/>
              <a:t>outlook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52736"/>
            <a:ext cx="8373616" cy="4896544"/>
          </a:xfrm>
          <a:ln w="57150">
            <a:solidFill>
              <a:srgbClr val="66FFFF"/>
            </a:solidFill>
          </a:ln>
        </p:spPr>
        <p:txBody>
          <a:bodyPr>
            <a:normAutofit lnSpcReduction="10000"/>
          </a:bodyPr>
          <a:lstStyle/>
          <a:p>
            <a:r>
              <a:rPr lang="fr-FR" sz="2800" b="1" dirty="0" smtClean="0"/>
              <a:t>Control of the </a:t>
            </a:r>
            <a:r>
              <a:rPr lang="fr-FR" sz="2800" b="1" dirty="0" err="1" smtClean="0"/>
              <a:t>calculated</a:t>
            </a:r>
            <a:r>
              <a:rPr lang="fr-FR" sz="2800" b="1" dirty="0" smtClean="0"/>
              <a:t> transport coefficients possible</a:t>
            </a:r>
          </a:p>
          <a:p>
            <a:r>
              <a:rPr lang="fr-FR" sz="2800" b="1" dirty="0" err="1" smtClean="0"/>
              <a:t>Errors</a:t>
            </a:r>
            <a:r>
              <a:rPr lang="fr-FR" sz="2800" b="1" dirty="0" smtClean="0"/>
              <a:t> on </a:t>
            </a:r>
            <a:r>
              <a:rPr lang="fr-FR" sz="2800" b="1" dirty="0" smtClean="0">
                <a:latin typeface="Symbol" panose="05050102010706020507" pitchFamily="18" charset="2"/>
              </a:rPr>
              <a:t>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induced</a:t>
            </a:r>
            <a:r>
              <a:rPr lang="fr-FR" sz="2800" b="1" dirty="0" smtClean="0"/>
              <a:t> by </a:t>
            </a:r>
            <a:r>
              <a:rPr lang="fr-FR" sz="2800" b="1" dirty="0" err="1"/>
              <a:t>s</a:t>
            </a:r>
            <a:r>
              <a:rPr lang="fr-FR" sz="2800" b="1" dirty="0" err="1" smtClean="0"/>
              <a:t>ystematic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errors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very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small</a:t>
            </a:r>
            <a:r>
              <a:rPr lang="fr-FR" sz="2800" b="1" dirty="0" smtClean="0"/>
              <a:t> or </a:t>
            </a:r>
            <a:r>
              <a:rPr lang="fr-FR" sz="2800" b="1" dirty="0" err="1" smtClean="0"/>
              <a:t>easily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handable</a:t>
            </a:r>
            <a:endParaRPr lang="fr-FR" sz="2800" b="1" dirty="0" smtClean="0"/>
          </a:p>
          <a:p>
            <a:r>
              <a:rPr lang="fr-FR" sz="2800" b="1" dirty="0" smtClean="0"/>
              <a:t>Importance of </a:t>
            </a:r>
            <a:r>
              <a:rPr lang="fr-FR" sz="2800" b="1" dirty="0" err="1" smtClean="0"/>
              <a:t>measuring</a:t>
            </a:r>
            <a:r>
              <a:rPr lang="fr-FR" sz="2800" b="1" dirty="0" smtClean="0"/>
              <a:t> the offset </a:t>
            </a:r>
            <a:r>
              <a:rPr lang="fr-FR" sz="2800" b="1" dirty="0" err="1" smtClean="0"/>
              <a:t>parameters</a:t>
            </a:r>
            <a:r>
              <a:rPr lang="fr-FR" sz="2800" b="1" dirty="0" smtClean="0"/>
              <a:t> (</a:t>
            </a:r>
            <a:r>
              <a:rPr lang="fr-FR" sz="2800" b="1" dirty="0" err="1" smtClean="0"/>
              <a:t>absolute</a:t>
            </a:r>
            <a:r>
              <a:rPr lang="fr-FR" sz="2800" b="1" dirty="0" smtClean="0"/>
              <a:t> calibration of </a:t>
            </a:r>
            <a:r>
              <a:rPr lang="fr-FR" sz="2800" b="1" dirty="0" err="1" smtClean="0"/>
              <a:t>p</a:t>
            </a:r>
            <a:r>
              <a:rPr lang="fr-FR" sz="2800" b="1" baseline="-25000" dirty="0" err="1" smtClean="0"/>
              <a:t>cent</a:t>
            </a:r>
            <a:r>
              <a:rPr lang="fr-FR" sz="2800" b="1" dirty="0" smtClean="0"/>
              <a:t>)</a:t>
            </a:r>
          </a:p>
          <a:p>
            <a:endParaRPr lang="fr-FR" dirty="0" smtClean="0"/>
          </a:p>
          <a:p>
            <a:r>
              <a:rPr lang="fr-FR" b="1" dirty="0" smtClean="0"/>
              <a:t>To do</a:t>
            </a:r>
            <a:endParaRPr lang="fr-FR" b="1" dirty="0"/>
          </a:p>
          <a:p>
            <a:pPr lvl="1"/>
            <a:r>
              <a:rPr lang="fr-FR" sz="2000" b="1" dirty="0" err="1" smtClean="0"/>
              <a:t>Better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treatment</a:t>
            </a:r>
            <a:r>
              <a:rPr lang="fr-FR" sz="2000" b="1" dirty="0" smtClean="0"/>
              <a:t> of multiple </a:t>
            </a:r>
            <a:r>
              <a:rPr lang="fr-FR" sz="2000" b="1" dirty="0" err="1" smtClean="0"/>
              <a:t>scattering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effects</a:t>
            </a:r>
            <a:r>
              <a:rPr lang="fr-FR" sz="2000" b="1" dirty="0" smtClean="0"/>
              <a:t> ; detector 1 off the focus  </a:t>
            </a:r>
            <a:r>
              <a:rPr lang="fr-FR" sz="2000" b="1" dirty="0" smtClean="0">
                <a:sym typeface="Wingdings" pitchFamily="2" charset="2"/>
              </a:rPr>
              <a:t>  </a:t>
            </a:r>
            <a:r>
              <a:rPr lang="fr-FR" sz="2000" b="1" dirty="0" err="1" smtClean="0">
                <a:sym typeface="Wingdings" pitchFamily="2" charset="2"/>
              </a:rPr>
              <a:t>result</a:t>
            </a:r>
            <a:r>
              <a:rPr lang="fr-FR" sz="2000" b="1" dirty="0" smtClean="0">
                <a:sym typeface="Wingdings" pitchFamily="2" charset="2"/>
              </a:rPr>
              <a:t>  in 2 </a:t>
            </a:r>
            <a:r>
              <a:rPr lang="fr-FR" sz="2000" b="1" dirty="0" err="1" smtClean="0">
                <a:sym typeface="Wingdings" pitchFamily="2" charset="2"/>
              </a:rPr>
              <a:t>weeks</a:t>
            </a:r>
            <a:endParaRPr lang="fr-FR" sz="2000" b="1" dirty="0" smtClean="0"/>
          </a:p>
          <a:p>
            <a:pPr lvl="1"/>
            <a:r>
              <a:rPr lang="fr-FR" sz="2000" b="1" dirty="0" err="1" smtClean="0"/>
              <a:t>Prepare</a:t>
            </a:r>
            <a:r>
              <a:rPr lang="fr-FR" sz="2000" b="1" dirty="0" smtClean="0"/>
              <a:t> the programs for </a:t>
            </a:r>
            <a:r>
              <a:rPr lang="fr-FR" sz="2000" b="1" dirty="0" err="1" smtClean="0"/>
              <a:t>fitting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during</a:t>
            </a:r>
            <a:r>
              <a:rPr lang="fr-FR" sz="2000" b="1" dirty="0" smtClean="0"/>
              <a:t> the </a:t>
            </a:r>
            <a:r>
              <a:rPr lang="fr-FR" sz="2000" b="1" dirty="0" err="1" smtClean="0"/>
              <a:t>may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beamtime</a:t>
            </a:r>
            <a:endParaRPr lang="fr-FR" sz="2000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2FF0-0F2F-4DD5-91E3-D760D7F97832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2203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3970784" cy="49006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Spare</a:t>
            </a:r>
            <a:r>
              <a:rPr lang="fr-FR" dirty="0" smtClean="0"/>
              <a:t> </a:t>
            </a:r>
            <a:r>
              <a:rPr lang="fr-FR" dirty="0" err="1" smtClean="0"/>
              <a:t>slides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61B-3DA0-4C22-A72F-98FFFD44D7A2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11560" y="1556792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Individual</a:t>
            </a:r>
            <a:r>
              <a:rPr lang="fr-FR" dirty="0" smtClean="0"/>
              <a:t> contributions  in the X </a:t>
            </a:r>
            <a:r>
              <a:rPr lang="fr-FR" dirty="0" smtClean="0"/>
              <a:t>plane</a:t>
            </a:r>
          </a:p>
          <a:p>
            <a:r>
              <a:rPr lang="fr-FR" dirty="0" err="1" smtClean="0"/>
              <a:t>Individual</a:t>
            </a:r>
            <a:r>
              <a:rPr lang="fr-FR" dirty="0" smtClean="0"/>
              <a:t> contributions  in the Y plane</a:t>
            </a:r>
          </a:p>
          <a:p>
            <a:r>
              <a:rPr lang="fr-FR" dirty="0" smtClean="0"/>
              <a:t>X-Y </a:t>
            </a:r>
            <a:r>
              <a:rPr lang="fr-FR" dirty="0" err="1" smtClean="0"/>
              <a:t>occupancy</a:t>
            </a:r>
            <a:r>
              <a:rPr lang="fr-FR" dirty="0" smtClean="0"/>
              <a:t> plots</a:t>
            </a:r>
          </a:p>
          <a:p>
            <a:r>
              <a:rPr lang="fr-FR" dirty="0" smtClean="0"/>
              <a:t>Table of coefficients</a:t>
            </a:r>
          </a:p>
          <a:p>
            <a:r>
              <a:rPr lang="fr-FR" dirty="0" smtClean="0"/>
              <a:t>The system of 4 </a:t>
            </a:r>
            <a:r>
              <a:rPr lang="fr-FR" dirty="0" err="1" smtClean="0"/>
              <a:t>equations</a:t>
            </a:r>
            <a:endParaRPr lang="fr-FR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12" y="0"/>
            <a:ext cx="6858000" cy="6858000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B71-3923-4773-A823-81625520EBA9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25</a:t>
            </a:fld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412776"/>
            <a:ext cx="63367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95536" y="4533993"/>
            <a:ext cx="63367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 rot="16200000">
            <a:off x="582295" y="979145"/>
            <a:ext cx="347450" cy="2238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 smtClean="0"/>
              <a:t>11</a:t>
            </a:r>
            <a:endParaRPr lang="fr-FR" sz="1000" b="1" baseline="-25000" dirty="0"/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809580" y="620502"/>
            <a:ext cx="347450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 smtClean="0"/>
              <a:t>12</a:t>
            </a:r>
            <a:endParaRPr lang="fr-FR" sz="1000" b="1" baseline="-25000" dirty="0"/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992994" y="1836020"/>
            <a:ext cx="347450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 smtClean="0"/>
              <a:t>13</a:t>
            </a:r>
            <a:endParaRPr lang="fr-FR" sz="1000" b="1" baseline="-25000" dirty="0"/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1178820" y="1115940"/>
            <a:ext cx="347450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 smtClean="0"/>
              <a:t>14</a:t>
            </a:r>
            <a:endParaRPr lang="fr-FR" sz="1000" b="1" baseline="-25000" dirty="0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1394844" y="455279"/>
            <a:ext cx="347450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 smtClean="0"/>
              <a:t>16</a:t>
            </a:r>
            <a:endParaRPr lang="fr-FR" sz="1000" b="1" baseline="-25000" dirty="0"/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1946025" y="2630337"/>
            <a:ext cx="382195" cy="2165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 smtClean="0"/>
              <a:t>111</a:t>
            </a:r>
            <a:endParaRPr lang="fr-FR" sz="1000" b="1" baseline="-25000" dirty="0"/>
          </a:p>
        </p:txBody>
      </p:sp>
      <p:sp>
        <p:nvSpPr>
          <p:cNvPr id="18" name="ZoneTexte 17"/>
          <p:cNvSpPr txBox="1"/>
          <p:nvPr/>
        </p:nvSpPr>
        <p:spPr>
          <a:xfrm rot="16200000">
            <a:off x="2184378" y="1984820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 smtClean="0"/>
              <a:t>112</a:t>
            </a:r>
            <a:endParaRPr lang="fr-FR" sz="1000" b="1" baseline="-25000" dirty="0"/>
          </a:p>
        </p:txBody>
      </p:sp>
      <p:sp>
        <p:nvSpPr>
          <p:cNvPr id="19" name="ZoneTexte 18"/>
          <p:cNvSpPr txBox="1"/>
          <p:nvPr/>
        </p:nvSpPr>
        <p:spPr>
          <a:xfrm rot="16200000">
            <a:off x="3121043" y="1552772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 smtClean="0"/>
              <a:t>122</a:t>
            </a:r>
            <a:endParaRPr lang="fr-FR" sz="1000" b="1" baseline="-25000" dirty="0"/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3336506" y="2610736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 smtClean="0"/>
              <a:t>123</a:t>
            </a:r>
            <a:endParaRPr lang="fr-FR" sz="1000" b="1" baseline="-25000" dirty="0"/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3508803" y="1562199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 smtClean="0"/>
              <a:t>124</a:t>
            </a:r>
            <a:endParaRPr lang="fr-FR" sz="1000" b="1" baseline="-25000" dirty="0"/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3725388" y="572940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 smtClean="0"/>
              <a:t>126</a:t>
            </a:r>
            <a:endParaRPr lang="fr-FR" sz="1000" b="1" baseline="-25000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4136241" y="2653227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 smtClean="0"/>
              <a:t>133</a:t>
            </a:r>
            <a:endParaRPr lang="fr-FR" sz="1000" b="1" baseline="-25000" dirty="0"/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2539407" y="2041980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 smtClean="0"/>
              <a:t>114</a:t>
            </a:r>
            <a:endParaRPr lang="fr-FR" sz="1000" b="1" baseline="-25000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2742149" y="1086722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 smtClean="0"/>
              <a:t>116</a:t>
            </a:r>
            <a:endParaRPr lang="fr-FR" sz="1000" b="1" baseline="-25000" dirty="0"/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2357236" y="2920924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 smtClean="0"/>
              <a:t>113</a:t>
            </a:r>
            <a:endParaRPr lang="fr-FR" sz="1000" b="1" baseline="-25000" dirty="0"/>
          </a:p>
        </p:txBody>
      </p:sp>
      <p:sp>
        <p:nvSpPr>
          <p:cNvPr id="28" name="ZoneTexte 27"/>
          <p:cNvSpPr txBox="1"/>
          <p:nvPr/>
        </p:nvSpPr>
        <p:spPr>
          <a:xfrm rot="16200000">
            <a:off x="4282037" y="2048987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 smtClean="0"/>
              <a:t>134</a:t>
            </a:r>
            <a:endParaRPr lang="fr-FR" sz="1000" b="1" baseline="-25000" dirty="0"/>
          </a:p>
        </p:txBody>
      </p:sp>
      <p:sp>
        <p:nvSpPr>
          <p:cNvPr id="29" name="ZoneTexte 28"/>
          <p:cNvSpPr txBox="1"/>
          <p:nvPr/>
        </p:nvSpPr>
        <p:spPr>
          <a:xfrm rot="16200000">
            <a:off x="4489195" y="1562199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 smtClean="0"/>
              <a:t>136</a:t>
            </a:r>
            <a:endParaRPr lang="fr-FR" sz="1000" b="1" baseline="-25000" dirty="0"/>
          </a:p>
        </p:txBody>
      </p:sp>
      <p:sp>
        <p:nvSpPr>
          <p:cNvPr id="30" name="ZoneTexte 29"/>
          <p:cNvSpPr txBox="1"/>
          <p:nvPr/>
        </p:nvSpPr>
        <p:spPr>
          <a:xfrm rot="16200000">
            <a:off x="4906746" y="2549529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 smtClean="0"/>
              <a:t>144</a:t>
            </a:r>
            <a:endParaRPr lang="fr-FR" sz="1000" b="1" baseline="-25000" dirty="0"/>
          </a:p>
        </p:txBody>
      </p:sp>
      <p:sp>
        <p:nvSpPr>
          <p:cNvPr id="31" name="ZoneTexte 30"/>
          <p:cNvSpPr txBox="1"/>
          <p:nvPr/>
        </p:nvSpPr>
        <p:spPr>
          <a:xfrm rot="16200000">
            <a:off x="5065259" y="985325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 smtClean="0"/>
              <a:t>146</a:t>
            </a:r>
            <a:endParaRPr lang="fr-FR" sz="1000" b="1" baseline="-25000" dirty="0"/>
          </a:p>
        </p:txBody>
      </p:sp>
      <p:sp>
        <p:nvSpPr>
          <p:cNvPr id="32" name="ZoneTexte 31"/>
          <p:cNvSpPr txBox="1"/>
          <p:nvPr/>
        </p:nvSpPr>
        <p:spPr>
          <a:xfrm rot="16200000">
            <a:off x="5497307" y="924842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 smtClean="0"/>
              <a:t>166</a:t>
            </a:r>
            <a:endParaRPr lang="fr-FR" sz="1000" b="1" baseline="-25000" dirty="0"/>
          </a:p>
        </p:txBody>
      </p:sp>
      <p:sp>
        <p:nvSpPr>
          <p:cNvPr id="34" name="Rectangle 33"/>
          <p:cNvSpPr/>
          <p:nvPr/>
        </p:nvSpPr>
        <p:spPr>
          <a:xfrm>
            <a:off x="692494" y="1400930"/>
            <a:ext cx="175445" cy="1686884"/>
          </a:xfrm>
          <a:prstGeom prst="rect">
            <a:avLst/>
          </a:prstGeom>
          <a:solidFill>
            <a:srgbClr val="99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883930" y="1117862"/>
            <a:ext cx="178532" cy="1971520"/>
          </a:xfrm>
          <a:prstGeom prst="rect">
            <a:avLst/>
          </a:prstGeom>
          <a:solidFill>
            <a:srgbClr val="99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1479095" y="808431"/>
            <a:ext cx="193484" cy="2279662"/>
          </a:xfrm>
          <a:prstGeom prst="rect">
            <a:avLst/>
          </a:prstGeom>
          <a:solidFill>
            <a:srgbClr val="99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2853615" y="1522493"/>
            <a:ext cx="177936" cy="1600279"/>
          </a:xfrm>
          <a:prstGeom prst="rect">
            <a:avLst/>
          </a:prstGeom>
          <a:solidFill>
            <a:srgbClr val="99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3826831" y="952988"/>
            <a:ext cx="178532" cy="2156430"/>
          </a:xfrm>
          <a:prstGeom prst="rect">
            <a:avLst/>
          </a:prstGeom>
          <a:solidFill>
            <a:srgbClr val="99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5203428" y="1412776"/>
            <a:ext cx="178187" cy="1675038"/>
          </a:xfrm>
          <a:prstGeom prst="rect">
            <a:avLst/>
          </a:prstGeom>
          <a:solidFill>
            <a:srgbClr val="99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5589323" y="1299533"/>
            <a:ext cx="178532" cy="1786694"/>
          </a:xfrm>
          <a:prstGeom prst="rect">
            <a:avLst/>
          </a:prstGeom>
          <a:solidFill>
            <a:srgbClr val="99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287697" y="1475357"/>
            <a:ext cx="178532" cy="1625153"/>
          </a:xfrm>
          <a:prstGeom prst="rect">
            <a:avLst/>
          </a:prstGeom>
          <a:solidFill>
            <a:srgbClr val="99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427246" y="2793702"/>
            <a:ext cx="252028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Only</a:t>
            </a:r>
            <a:r>
              <a:rPr lang="fr-FR" b="1" dirty="0" smtClean="0"/>
              <a:t> 8 </a:t>
            </a:r>
            <a:r>
              <a:rPr lang="fr-FR" b="1" dirty="0" err="1" smtClean="0"/>
              <a:t>terms</a:t>
            </a:r>
            <a:r>
              <a:rPr lang="fr-FR" b="1" dirty="0" smtClean="0"/>
              <a:t> </a:t>
            </a:r>
            <a:r>
              <a:rPr lang="fr-FR" b="1" dirty="0" err="1" smtClean="0"/>
              <a:t>contribute</a:t>
            </a:r>
            <a:r>
              <a:rPr lang="fr-FR" b="1" dirty="0" smtClean="0"/>
              <a:t> </a:t>
            </a:r>
            <a:r>
              <a:rPr lang="fr-FR" b="1" dirty="0" err="1" smtClean="0"/>
              <a:t>significantly</a:t>
            </a:r>
            <a:r>
              <a:rPr lang="fr-FR" b="1" dirty="0" smtClean="0"/>
              <a:t>  : i.e. &gt; 0.5 × detector </a:t>
            </a:r>
            <a:r>
              <a:rPr lang="fr-FR" b="1" dirty="0" err="1" smtClean="0"/>
              <a:t>resolution</a:t>
            </a:r>
            <a:r>
              <a:rPr lang="fr-FR" b="1" dirty="0" smtClean="0"/>
              <a:t>)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674203" y="178263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Contibution</a:t>
            </a:r>
            <a:r>
              <a:rPr lang="fr-FR" sz="1400" b="1" dirty="0" smtClean="0"/>
              <a:t> (mm)</a:t>
            </a:r>
            <a:endParaRPr lang="fr-FR" sz="1400" b="1" dirty="0"/>
          </a:p>
        </p:txBody>
      </p:sp>
      <p:sp>
        <p:nvSpPr>
          <p:cNvPr id="43" name="ZoneTexte 42"/>
          <p:cNvSpPr txBox="1"/>
          <p:nvPr/>
        </p:nvSpPr>
        <p:spPr>
          <a:xfrm rot="16200000">
            <a:off x="-638707" y="467926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Contibution</a:t>
            </a:r>
            <a:r>
              <a:rPr lang="fr-FR" sz="1400" b="1" dirty="0" smtClean="0"/>
              <a:t> (mm)</a:t>
            </a:r>
            <a:endParaRPr lang="fr-FR" sz="1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168926" y="745090"/>
            <a:ext cx="906085" cy="646331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Detector 1</a:t>
            </a:r>
          </a:p>
          <a:p>
            <a:r>
              <a:rPr lang="fr-FR" sz="1200" b="1" dirty="0" err="1" smtClean="0"/>
              <a:t>resolution</a:t>
            </a:r>
            <a:r>
              <a:rPr lang="fr-FR" sz="1200" b="1" dirty="0" smtClean="0"/>
              <a:t> </a:t>
            </a:r>
          </a:p>
          <a:p>
            <a:r>
              <a:rPr lang="fr-FR" sz="1200" b="1" dirty="0" smtClean="0"/>
              <a:t>( = 0.8 mm)</a:t>
            </a:r>
            <a:endParaRPr lang="fr-FR" sz="1200" b="1" dirty="0"/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22661" y="18854"/>
            <a:ext cx="4990915" cy="32622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 smtClean="0"/>
              <a:t>Individual</a:t>
            </a:r>
            <a:r>
              <a:rPr lang="fr-FR" sz="2800" b="1" dirty="0" smtClean="0"/>
              <a:t> contributions in X</a:t>
            </a:r>
            <a:endParaRPr lang="fr-FR" sz="28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6168926" y="3861048"/>
            <a:ext cx="906085" cy="646331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Detector  2 </a:t>
            </a:r>
            <a:r>
              <a:rPr lang="fr-FR" sz="1200" b="1" dirty="0" err="1" smtClean="0"/>
              <a:t>resolution</a:t>
            </a:r>
            <a:r>
              <a:rPr lang="fr-FR" sz="1200" b="1" dirty="0" smtClean="0"/>
              <a:t> </a:t>
            </a:r>
          </a:p>
          <a:p>
            <a:r>
              <a:rPr lang="fr-FR" sz="1200" b="1" dirty="0" smtClean="0"/>
              <a:t>( = 0.8 mm)</a:t>
            </a:r>
            <a:endParaRPr lang="fr-FR" sz="12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7812360" y="318135"/>
            <a:ext cx="1152128" cy="224676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Index </a:t>
            </a:r>
          </a:p>
          <a:p>
            <a:r>
              <a:rPr lang="fr-FR" sz="1400" b="1" dirty="0" err="1" smtClean="0"/>
              <a:t>numbering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scheme</a:t>
            </a:r>
            <a:endParaRPr lang="fr-FR" sz="1400" b="1" dirty="0" smtClean="0"/>
          </a:p>
          <a:p>
            <a:endParaRPr lang="fr-FR" sz="1400" b="1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1400" b="1" dirty="0" smtClean="0"/>
              <a:t> X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b="1" dirty="0" smtClean="0">
                <a:latin typeface="Symbol" pitchFamily="18" charset="2"/>
              </a:rPr>
              <a:t> q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b="1" dirty="0" smtClean="0"/>
              <a:t> Y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b="1" dirty="0" smtClean="0"/>
              <a:t> </a:t>
            </a:r>
            <a:r>
              <a:rPr lang="fr-FR" sz="1400" b="1" dirty="0" smtClean="0">
                <a:latin typeface="Symbol" pitchFamily="18" charset="2"/>
              </a:rPr>
              <a:t>j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b="1" dirty="0" smtClean="0">
                <a:latin typeface="Symbol" pitchFamily="18" charset="2"/>
              </a:rPr>
              <a:t> - </a:t>
            </a:r>
            <a:endParaRPr lang="fr-FR" sz="1400" b="1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1400" b="1" dirty="0" smtClean="0"/>
              <a:t> </a:t>
            </a:r>
            <a:r>
              <a:rPr lang="fr-FR" sz="1400" b="1" dirty="0" smtClean="0">
                <a:latin typeface="Symbol" pitchFamily="18" charset="2"/>
              </a:rPr>
              <a:t>d</a:t>
            </a:r>
            <a:endParaRPr lang="fr-FR" sz="1400" b="1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602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372D-8FB2-450F-8988-21CC7961F182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639" y="0"/>
            <a:ext cx="6858000" cy="6858000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179512" y="1321914"/>
            <a:ext cx="63367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9512" y="4778298"/>
            <a:ext cx="63367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 rot="16200000">
            <a:off x="582295" y="1929394"/>
            <a:ext cx="347450" cy="2034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/>
              <a:t>3</a:t>
            </a:r>
            <a:r>
              <a:rPr lang="fr-FR" sz="1000" b="1" baseline="-25000" dirty="0" smtClean="0"/>
              <a:t>1</a:t>
            </a:r>
            <a:endParaRPr lang="fr-FR" sz="1000" b="1" baseline="-25000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762445" y="915251"/>
            <a:ext cx="347450" cy="2034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/>
              <a:t>3</a:t>
            </a:r>
            <a:r>
              <a:rPr lang="fr-FR" sz="1000" b="1" baseline="-25000" dirty="0" smtClean="0"/>
              <a:t>2</a:t>
            </a:r>
            <a:endParaRPr lang="fr-FR" sz="1000" b="1" baseline="-25000" dirty="0"/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992994" y="705258"/>
            <a:ext cx="347450" cy="2034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/>
              <a:t>3</a:t>
            </a:r>
            <a:r>
              <a:rPr lang="fr-FR" sz="1000" b="1" baseline="-25000" dirty="0" smtClean="0"/>
              <a:t>3</a:t>
            </a:r>
            <a:endParaRPr lang="fr-FR" sz="1000" b="1" baseline="-25000" dirty="0"/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1188247" y="1391835"/>
            <a:ext cx="347450" cy="2034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/>
              <a:t>3</a:t>
            </a:r>
            <a:r>
              <a:rPr lang="fr-FR" sz="1000" b="1" baseline="-25000" dirty="0" smtClean="0"/>
              <a:t>4</a:t>
            </a:r>
            <a:endParaRPr lang="fr-FR" sz="1000" b="1" baseline="-25000" dirty="0"/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1394844" y="561488"/>
            <a:ext cx="347450" cy="2034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/>
              <a:t>3</a:t>
            </a:r>
            <a:r>
              <a:rPr lang="fr-FR" sz="1000" b="1" baseline="-25000" dirty="0" smtClean="0"/>
              <a:t>6</a:t>
            </a:r>
            <a:endParaRPr lang="fr-FR" sz="1000" b="1" baseline="-25000" dirty="0"/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1946025" y="2615519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/>
              <a:t>3</a:t>
            </a:r>
            <a:r>
              <a:rPr lang="fr-FR" sz="1000" b="1" baseline="-25000" dirty="0" smtClean="0"/>
              <a:t>11</a:t>
            </a:r>
            <a:endParaRPr lang="fr-FR" sz="1000" b="1" baseline="-25000" dirty="0"/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2127749" y="1624780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/>
              <a:t>3</a:t>
            </a:r>
            <a:r>
              <a:rPr lang="fr-FR" sz="1000" b="1" baseline="-25000" dirty="0" smtClean="0"/>
              <a:t>12</a:t>
            </a:r>
            <a:endParaRPr lang="fr-FR" sz="1000" b="1" baseline="-25000" dirty="0"/>
          </a:p>
        </p:txBody>
      </p:sp>
      <p:sp>
        <p:nvSpPr>
          <p:cNvPr id="18" name="ZoneTexte 17"/>
          <p:cNvSpPr txBox="1"/>
          <p:nvPr/>
        </p:nvSpPr>
        <p:spPr>
          <a:xfrm rot="16200000">
            <a:off x="3121043" y="1336748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/>
              <a:t>3</a:t>
            </a:r>
            <a:r>
              <a:rPr lang="fr-FR" sz="1000" b="1" baseline="-25000" dirty="0" smtClean="0"/>
              <a:t>22</a:t>
            </a:r>
            <a:endParaRPr lang="fr-FR" sz="1000" b="1" baseline="-25000" dirty="0"/>
          </a:p>
        </p:txBody>
      </p:sp>
      <p:sp>
        <p:nvSpPr>
          <p:cNvPr id="19" name="ZoneTexte 18"/>
          <p:cNvSpPr txBox="1"/>
          <p:nvPr/>
        </p:nvSpPr>
        <p:spPr>
          <a:xfrm rot="16200000">
            <a:off x="3289304" y="2291706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/>
              <a:t>3</a:t>
            </a:r>
            <a:r>
              <a:rPr lang="fr-FR" sz="1000" b="1" baseline="-25000" dirty="0" smtClean="0"/>
              <a:t>23</a:t>
            </a:r>
            <a:endParaRPr lang="fr-FR" sz="1000" b="1" baseline="-25000" dirty="0"/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3508803" y="2034672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/>
              <a:t>3</a:t>
            </a:r>
            <a:r>
              <a:rPr lang="fr-FR" sz="1000" b="1" baseline="-25000" dirty="0" smtClean="0"/>
              <a:t>24</a:t>
            </a:r>
            <a:endParaRPr lang="fr-FR" sz="1000" b="1" baseline="-25000" dirty="0"/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3725388" y="572940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/>
              <a:t>3</a:t>
            </a:r>
            <a:r>
              <a:rPr lang="fr-FR" sz="1000" b="1" baseline="-25000" dirty="0" smtClean="0"/>
              <a:t>26</a:t>
            </a:r>
            <a:endParaRPr lang="fr-FR" sz="1000" b="1" baseline="-25000" dirty="0"/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4136241" y="2653227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/>
              <a:t>3</a:t>
            </a:r>
            <a:r>
              <a:rPr lang="fr-FR" sz="1000" b="1" baseline="-25000" dirty="0" smtClean="0"/>
              <a:t>33</a:t>
            </a:r>
            <a:endParaRPr lang="fr-FR" sz="1000" b="1" baseline="-25000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2539407" y="2041980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/>
              <a:t>3</a:t>
            </a:r>
            <a:r>
              <a:rPr lang="fr-FR" sz="1000" b="1" baseline="-25000" dirty="0" smtClean="0"/>
              <a:t>14</a:t>
            </a:r>
            <a:endParaRPr lang="fr-FR" sz="1000" b="1" baseline="-25000" dirty="0"/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2742149" y="1086722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/>
              <a:t>3</a:t>
            </a:r>
            <a:r>
              <a:rPr lang="fr-FR" sz="1000" b="1" baseline="-25000" dirty="0" smtClean="0"/>
              <a:t>16</a:t>
            </a:r>
            <a:endParaRPr lang="fr-FR" sz="1000" b="1" baseline="-25000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2357236" y="2920924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/>
              <a:t>3</a:t>
            </a:r>
            <a:r>
              <a:rPr lang="fr-FR" sz="1000" b="1" baseline="-25000" dirty="0" smtClean="0"/>
              <a:t>13</a:t>
            </a:r>
            <a:endParaRPr lang="fr-FR" sz="1000" b="1" baseline="-25000" dirty="0"/>
          </a:p>
        </p:txBody>
      </p:sp>
      <p:sp>
        <p:nvSpPr>
          <p:cNvPr id="26" name="ZoneTexte 25"/>
          <p:cNvSpPr txBox="1"/>
          <p:nvPr/>
        </p:nvSpPr>
        <p:spPr>
          <a:xfrm rot="16200000">
            <a:off x="4282037" y="1768795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/>
              <a:t>3</a:t>
            </a:r>
            <a:r>
              <a:rPr lang="fr-FR" sz="1000" b="1" baseline="-25000" dirty="0" smtClean="0"/>
              <a:t>34</a:t>
            </a:r>
            <a:endParaRPr lang="fr-FR" sz="1000" b="1" baseline="-25000" dirty="0"/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4489195" y="904699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/>
              <a:t>3</a:t>
            </a:r>
            <a:r>
              <a:rPr lang="fr-FR" sz="1000" b="1" baseline="-25000" dirty="0" smtClean="0"/>
              <a:t>36</a:t>
            </a:r>
            <a:endParaRPr lang="fr-FR" sz="1000" b="1" baseline="-25000" dirty="0"/>
          </a:p>
        </p:txBody>
      </p:sp>
      <p:sp>
        <p:nvSpPr>
          <p:cNvPr id="28" name="ZoneTexte 27"/>
          <p:cNvSpPr txBox="1"/>
          <p:nvPr/>
        </p:nvSpPr>
        <p:spPr>
          <a:xfrm rot="16200000">
            <a:off x="4906746" y="2200843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/>
              <a:t>3</a:t>
            </a:r>
            <a:r>
              <a:rPr lang="fr-FR" sz="1000" b="1" baseline="-25000" dirty="0" smtClean="0"/>
              <a:t>44</a:t>
            </a:r>
            <a:endParaRPr lang="fr-FR" sz="1000" b="1" baseline="-25000" dirty="0"/>
          </a:p>
        </p:txBody>
      </p:sp>
      <p:sp>
        <p:nvSpPr>
          <p:cNvPr id="29" name="ZoneTexte 28"/>
          <p:cNvSpPr txBox="1"/>
          <p:nvPr/>
        </p:nvSpPr>
        <p:spPr>
          <a:xfrm rot="16200000">
            <a:off x="5067407" y="394207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/>
              <a:t>3</a:t>
            </a:r>
            <a:r>
              <a:rPr lang="fr-FR" sz="1000" b="1" baseline="-25000" dirty="0" smtClean="0"/>
              <a:t>46</a:t>
            </a:r>
            <a:endParaRPr lang="fr-FR" sz="1000" b="1" baseline="-25000" dirty="0"/>
          </a:p>
        </p:txBody>
      </p:sp>
      <p:sp>
        <p:nvSpPr>
          <p:cNvPr id="30" name="ZoneTexte 29"/>
          <p:cNvSpPr txBox="1"/>
          <p:nvPr/>
        </p:nvSpPr>
        <p:spPr>
          <a:xfrm rot="16200000">
            <a:off x="5497307" y="924842"/>
            <a:ext cx="382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</a:t>
            </a:r>
            <a:r>
              <a:rPr lang="fr-FR" sz="1000" b="1" baseline="-25000" dirty="0"/>
              <a:t>3</a:t>
            </a:r>
            <a:r>
              <a:rPr lang="fr-FR" sz="1000" b="1" baseline="-25000" dirty="0" smtClean="0"/>
              <a:t>66</a:t>
            </a:r>
            <a:endParaRPr lang="fr-FR" sz="1000" b="1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887039" y="1268760"/>
            <a:ext cx="177936" cy="1817467"/>
          </a:xfrm>
          <a:prstGeom prst="rect">
            <a:avLst/>
          </a:prstGeom>
          <a:solidFill>
            <a:srgbClr val="99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075439" y="1047952"/>
            <a:ext cx="178532" cy="2030159"/>
          </a:xfrm>
          <a:prstGeom prst="rect">
            <a:avLst/>
          </a:prstGeom>
          <a:solidFill>
            <a:srgbClr val="99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169410" y="805757"/>
            <a:ext cx="212205" cy="2280470"/>
          </a:xfrm>
          <a:prstGeom prst="rect">
            <a:avLst/>
          </a:prstGeom>
          <a:solidFill>
            <a:srgbClr val="99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5589323" y="1299533"/>
            <a:ext cx="178532" cy="1786694"/>
          </a:xfrm>
          <a:prstGeom prst="rect">
            <a:avLst/>
          </a:prstGeom>
          <a:solidFill>
            <a:srgbClr val="99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4606017" y="1377089"/>
            <a:ext cx="178532" cy="1709138"/>
          </a:xfrm>
          <a:prstGeom prst="rect">
            <a:avLst/>
          </a:prstGeom>
          <a:solidFill>
            <a:srgbClr val="99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259632" y="1239050"/>
            <a:ext cx="204084" cy="1839061"/>
          </a:xfrm>
          <a:prstGeom prst="rect">
            <a:avLst/>
          </a:prstGeom>
          <a:solidFill>
            <a:srgbClr val="99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1468742" y="924166"/>
            <a:ext cx="201571" cy="2160240"/>
          </a:xfrm>
          <a:prstGeom prst="rect">
            <a:avLst/>
          </a:prstGeom>
          <a:solidFill>
            <a:srgbClr val="99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22661" y="18854"/>
            <a:ext cx="4990915" cy="32622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 smtClean="0"/>
              <a:t>Individual</a:t>
            </a:r>
            <a:r>
              <a:rPr lang="fr-FR" sz="2800" b="1" dirty="0" smtClean="0"/>
              <a:t> contributions in Y</a:t>
            </a:r>
            <a:endParaRPr lang="fr-FR" sz="28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6402219" y="2721694"/>
            <a:ext cx="252028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Only</a:t>
            </a:r>
            <a:r>
              <a:rPr lang="fr-FR" b="1" dirty="0" smtClean="0"/>
              <a:t> 7 </a:t>
            </a:r>
            <a:r>
              <a:rPr lang="fr-FR" b="1" dirty="0" err="1" smtClean="0"/>
              <a:t>terms</a:t>
            </a:r>
            <a:r>
              <a:rPr lang="fr-FR" b="1" dirty="0" smtClean="0"/>
              <a:t> </a:t>
            </a:r>
            <a:r>
              <a:rPr lang="fr-FR" b="1" dirty="0" err="1" smtClean="0"/>
              <a:t>contribute</a:t>
            </a:r>
            <a:r>
              <a:rPr lang="fr-FR" b="1" dirty="0" smtClean="0"/>
              <a:t> </a:t>
            </a:r>
            <a:r>
              <a:rPr lang="fr-FR" b="1" dirty="0" err="1" smtClean="0"/>
              <a:t>significantly</a:t>
            </a:r>
            <a:r>
              <a:rPr lang="fr-FR" b="1" dirty="0" smtClean="0"/>
              <a:t>  : i.e. &gt; 0.5 × detector </a:t>
            </a:r>
            <a:r>
              <a:rPr lang="fr-FR" b="1" dirty="0" err="1" smtClean="0"/>
              <a:t>resolution</a:t>
            </a:r>
            <a:r>
              <a:rPr lang="fr-FR" b="1" dirty="0" smtClean="0"/>
              <a:t>)</a:t>
            </a:r>
            <a:endParaRPr lang="fr-FR" b="1" dirty="0"/>
          </a:p>
        </p:txBody>
      </p:sp>
      <p:sp>
        <p:nvSpPr>
          <p:cNvPr id="40" name="ZoneTexte 39"/>
          <p:cNvSpPr txBox="1"/>
          <p:nvPr/>
        </p:nvSpPr>
        <p:spPr>
          <a:xfrm rot="16200000">
            <a:off x="-674203" y="178263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Contibution</a:t>
            </a:r>
            <a:r>
              <a:rPr lang="fr-FR" sz="1400" b="1" dirty="0" smtClean="0"/>
              <a:t> (mm)</a:t>
            </a:r>
            <a:endParaRPr lang="fr-FR" sz="1400" b="1" dirty="0"/>
          </a:p>
        </p:txBody>
      </p:sp>
      <p:sp>
        <p:nvSpPr>
          <p:cNvPr id="41" name="ZoneTexte 40"/>
          <p:cNvSpPr txBox="1"/>
          <p:nvPr/>
        </p:nvSpPr>
        <p:spPr>
          <a:xfrm rot="16200000">
            <a:off x="-638707" y="4895291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Contibution</a:t>
            </a:r>
            <a:r>
              <a:rPr lang="fr-FR" sz="1400" b="1" dirty="0" smtClean="0"/>
              <a:t> (mm)</a:t>
            </a:r>
            <a:endParaRPr lang="fr-FR" sz="1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6168926" y="4077072"/>
            <a:ext cx="906085" cy="646331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Detector  2 </a:t>
            </a:r>
            <a:r>
              <a:rPr lang="fr-FR" sz="1200" b="1" dirty="0" err="1" smtClean="0"/>
              <a:t>resolution</a:t>
            </a:r>
            <a:r>
              <a:rPr lang="fr-FR" sz="1200" b="1" dirty="0" smtClean="0"/>
              <a:t> </a:t>
            </a:r>
          </a:p>
          <a:p>
            <a:r>
              <a:rPr lang="fr-FR" sz="1200" b="1" dirty="0" smtClean="0"/>
              <a:t>( = 0.8 mm)</a:t>
            </a:r>
            <a:endParaRPr lang="fr-FR" sz="12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6168926" y="633277"/>
            <a:ext cx="906085" cy="646331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Detector  1 </a:t>
            </a:r>
            <a:r>
              <a:rPr lang="fr-FR" sz="1200" b="1" dirty="0" err="1" smtClean="0"/>
              <a:t>resolution</a:t>
            </a:r>
            <a:r>
              <a:rPr lang="fr-FR" sz="1200" b="1" dirty="0" smtClean="0"/>
              <a:t> </a:t>
            </a:r>
          </a:p>
          <a:p>
            <a:r>
              <a:rPr lang="fr-FR" sz="1200" b="1" dirty="0" smtClean="0"/>
              <a:t>( = 0.8 mm)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xmlns="" val="654508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1966"/>
            <a:ext cx="6696744" cy="49006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occupancy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detectors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908720"/>
            <a:ext cx="4608512" cy="460851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908720"/>
            <a:ext cx="4608512" cy="46085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99592" y="620688"/>
            <a:ext cx="201622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condition </a:t>
            </a:r>
            <a:r>
              <a:rPr lang="fr-FR" b="1" dirty="0" err="1" smtClean="0">
                <a:solidFill>
                  <a:schemeClr val="bg1"/>
                </a:solidFill>
              </a:rPr>
              <a:t>at</a:t>
            </a:r>
            <a:r>
              <a:rPr lang="fr-FR" b="1" dirty="0" smtClean="0">
                <a:solidFill>
                  <a:schemeClr val="bg1"/>
                </a:solidFill>
              </a:rPr>
              <a:t> Q9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|x| , |y| &lt; 6 cm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88024" y="620688"/>
            <a:ext cx="2736304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Condition </a:t>
            </a:r>
            <a:r>
              <a:rPr lang="fr-FR" b="1" dirty="0" err="1" smtClean="0">
                <a:solidFill>
                  <a:schemeClr val="bg1"/>
                </a:solidFill>
              </a:rPr>
              <a:t>at</a:t>
            </a:r>
            <a:r>
              <a:rPr lang="fr-FR" b="1" dirty="0" smtClean="0">
                <a:solidFill>
                  <a:schemeClr val="bg1"/>
                </a:solidFill>
              </a:rPr>
              <a:t> HADES: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|x| , |y| &lt; 6 mm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4348" y="3493714"/>
            <a:ext cx="1549601" cy="1519462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H="1">
            <a:off x="6372200" y="3947534"/>
            <a:ext cx="26642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6372200" y="4558754"/>
            <a:ext cx="25202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151249" y="3604192"/>
            <a:ext cx="19442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4211960" y="3605072"/>
            <a:ext cx="19442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4211960" y="4890330"/>
            <a:ext cx="19442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179512" y="4894524"/>
            <a:ext cx="19442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6641490" y="3929409"/>
            <a:ext cx="1132685" cy="648072"/>
          </a:xfrm>
          <a:prstGeom prst="roundRect">
            <a:avLst/>
          </a:prstGeom>
          <a:solidFill>
            <a:srgbClr val="FFC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251337" y="3621156"/>
            <a:ext cx="1883067" cy="1181628"/>
          </a:xfrm>
          <a:prstGeom prst="ellipse">
            <a:avLst/>
          </a:prstGeom>
          <a:solidFill>
            <a:srgbClr val="FFC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32048" y="5378847"/>
            <a:ext cx="3891880" cy="1477328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Good </a:t>
            </a:r>
            <a:r>
              <a:rPr lang="fr-FR" b="1" dirty="0" err="1" smtClean="0"/>
              <a:t>events</a:t>
            </a:r>
            <a:r>
              <a:rPr lang="fr-FR" b="1" dirty="0"/>
              <a:t> </a:t>
            </a:r>
            <a:r>
              <a:rPr lang="fr-FR" b="1" dirty="0" smtClean="0"/>
              <a:t>are </a:t>
            </a:r>
            <a:r>
              <a:rPr lang="fr-FR" b="1" dirty="0" err="1" smtClean="0"/>
              <a:t>well</a:t>
            </a:r>
            <a:r>
              <a:rPr lang="fr-FR" b="1" dirty="0" smtClean="0"/>
              <a:t> </a:t>
            </a:r>
            <a:r>
              <a:rPr lang="fr-FR" b="1" dirty="0" err="1" smtClean="0"/>
              <a:t>inside</a:t>
            </a:r>
            <a:r>
              <a:rPr lang="fr-FR" b="1" dirty="0" smtClean="0"/>
              <a:t>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err="1" smtClean="0"/>
              <a:t>Silicon</a:t>
            </a:r>
            <a:r>
              <a:rPr lang="fr-FR" b="1" dirty="0" smtClean="0"/>
              <a:t> Detector 1 and Detector 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/>
              <a:t>LH2 entrance </a:t>
            </a:r>
            <a:r>
              <a:rPr lang="fr-FR" b="1" dirty="0" err="1" smtClean="0"/>
              <a:t>window</a:t>
            </a:r>
            <a:endParaRPr lang="fr-FR" b="1" dirty="0" smtClean="0"/>
          </a:p>
          <a:p>
            <a:r>
              <a:rPr lang="fr-FR" b="1" dirty="0" err="1" smtClean="0"/>
              <a:t>Some</a:t>
            </a:r>
            <a:r>
              <a:rPr lang="fr-FR" b="1" dirty="0" smtClean="0"/>
              <a:t> good </a:t>
            </a:r>
            <a:r>
              <a:rPr lang="fr-FR" b="1" dirty="0" err="1" smtClean="0"/>
              <a:t>events</a:t>
            </a:r>
            <a:r>
              <a:rPr lang="fr-FR" b="1" dirty="0" smtClean="0"/>
              <a:t> </a:t>
            </a:r>
            <a:r>
              <a:rPr lang="fr-FR" b="1" dirty="0" err="1" smtClean="0"/>
              <a:t>cut</a:t>
            </a:r>
            <a:r>
              <a:rPr lang="fr-FR" b="1" dirty="0" smtClean="0"/>
              <a:t> (&lt; 10%) by size of </a:t>
            </a:r>
            <a:r>
              <a:rPr lang="fr-FR" b="1" dirty="0" err="1" smtClean="0"/>
              <a:t>diamond</a:t>
            </a:r>
            <a:r>
              <a:rPr lang="fr-FR" b="1" dirty="0" smtClean="0"/>
              <a:t> detector (15*15 mm</a:t>
            </a:r>
            <a:r>
              <a:rPr lang="fr-FR" b="1" baseline="30000" dirty="0" smtClean="0"/>
              <a:t>2</a:t>
            </a:r>
            <a:r>
              <a:rPr lang="fr-FR" b="1" dirty="0" smtClean="0"/>
              <a:t>)</a:t>
            </a:r>
            <a:endParaRPr lang="fr-FR" b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6572178" y="1489308"/>
            <a:ext cx="1323341" cy="1363627"/>
          </a:xfrm>
          <a:prstGeom prst="roundRect">
            <a:avLst/>
          </a:prstGeom>
          <a:solidFill>
            <a:srgbClr val="FFC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4544803" y="1484784"/>
            <a:ext cx="1323341" cy="1363627"/>
          </a:xfrm>
          <a:prstGeom prst="roundRect">
            <a:avLst/>
          </a:prstGeom>
          <a:solidFill>
            <a:srgbClr val="FFC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136504" y="5373216"/>
            <a:ext cx="4680520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Light </a:t>
            </a:r>
            <a:r>
              <a:rPr lang="fr-FR" sz="1600" dirty="0" err="1" smtClean="0"/>
              <a:t>yellow</a:t>
            </a:r>
            <a:r>
              <a:rPr lang="fr-FR" sz="1600" dirty="0" smtClean="0"/>
              <a:t> zones correspond to the detector size</a:t>
            </a:r>
          </a:p>
          <a:p>
            <a:r>
              <a:rPr lang="fr-FR" sz="1600" dirty="0" smtClean="0"/>
              <a:t>Entrance </a:t>
            </a:r>
            <a:r>
              <a:rPr lang="fr-FR" sz="1600" dirty="0" err="1" smtClean="0"/>
              <a:t>window</a:t>
            </a:r>
            <a:r>
              <a:rPr lang="fr-FR" sz="1600" dirty="0" smtClean="0"/>
              <a:t> of LH2 </a:t>
            </a:r>
            <a:r>
              <a:rPr lang="fr-FR" sz="1600" dirty="0" err="1" smtClean="0"/>
              <a:t>is</a:t>
            </a:r>
            <a:r>
              <a:rPr lang="fr-FR" sz="1600" dirty="0" smtClean="0"/>
              <a:t> 1 m </a:t>
            </a:r>
            <a:r>
              <a:rPr lang="fr-FR" sz="1600" dirty="0" err="1" smtClean="0"/>
              <a:t>ahead</a:t>
            </a:r>
            <a:r>
              <a:rPr lang="fr-FR" sz="1600" dirty="0" smtClean="0"/>
              <a:t> of LH2 </a:t>
            </a:r>
            <a:r>
              <a:rPr lang="fr-FR" sz="1600" dirty="0" err="1" smtClean="0"/>
              <a:t>target</a:t>
            </a:r>
            <a:endParaRPr lang="fr-FR" sz="1600" dirty="0" smtClean="0"/>
          </a:p>
          <a:p>
            <a:r>
              <a:rPr lang="fr-FR" sz="1600" dirty="0" err="1" smtClean="0"/>
              <a:t>Diamond</a:t>
            </a:r>
            <a:r>
              <a:rPr lang="fr-FR" sz="1600" dirty="0" smtClean="0"/>
              <a:t> detector </a:t>
            </a:r>
            <a:r>
              <a:rPr lang="fr-FR" sz="1600" dirty="0" err="1" smtClean="0"/>
              <a:t>is</a:t>
            </a:r>
            <a:r>
              <a:rPr lang="fr-FR" sz="1600" dirty="0" smtClean="0"/>
              <a:t> 0.4 </a:t>
            </a:r>
            <a:r>
              <a:rPr lang="fr-FR" sz="1600" dirty="0"/>
              <a:t>m </a:t>
            </a:r>
            <a:r>
              <a:rPr lang="fr-FR" sz="1600" dirty="0" err="1"/>
              <a:t>ahead</a:t>
            </a:r>
            <a:r>
              <a:rPr lang="fr-FR" sz="1600" dirty="0"/>
              <a:t> of LH2 </a:t>
            </a:r>
            <a:r>
              <a:rPr lang="fr-FR" sz="1600" dirty="0" err="1" smtClean="0"/>
              <a:t>target</a:t>
            </a:r>
            <a:endParaRPr lang="fr-FR" sz="1600" dirty="0"/>
          </a:p>
        </p:txBody>
      </p:sp>
      <p:cxnSp>
        <p:nvCxnSpPr>
          <p:cNvPr id="12" name="Connecteur droit avec flèche 11"/>
          <p:cNvCxnSpPr>
            <a:endCxn id="13" idx="1"/>
          </p:cNvCxnSpPr>
          <p:nvPr/>
        </p:nvCxnSpPr>
        <p:spPr>
          <a:xfrm>
            <a:off x="3923928" y="6525344"/>
            <a:ext cx="792088" cy="222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716016" y="6281852"/>
            <a:ext cx="4328779" cy="531524"/>
          </a:xfrm>
          <a:prstGeom prst="rect">
            <a:avLst/>
          </a:prstGeom>
          <a:solidFill>
            <a:srgbClr val="FFC0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>
                <a:solidFill>
                  <a:schemeClr val="tx1"/>
                </a:solidFill>
              </a:rPr>
              <a:t>Try</a:t>
            </a:r>
            <a:r>
              <a:rPr lang="fr-FR" sz="1600" b="1" dirty="0" smtClean="0">
                <a:solidFill>
                  <a:schemeClr val="tx1"/>
                </a:solidFill>
              </a:rPr>
              <a:t> to move as close as possible to LH2 </a:t>
            </a:r>
            <a:r>
              <a:rPr lang="fr-FR" sz="1600" b="1" dirty="0" err="1" smtClean="0">
                <a:solidFill>
                  <a:schemeClr val="tx1"/>
                </a:solidFill>
              </a:rPr>
              <a:t>target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8BF1-C4E7-4D87-9AD3-0F225E626A41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47181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90730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  <a:solidFill>
            <a:srgbClr val="3333FF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Values of the important coefficients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61B-3DA0-4C22-A72F-98FFFD44D7A2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23009" y="3399730"/>
            <a:ext cx="5612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10</a:t>
            </a:r>
            <a:r>
              <a:rPr lang="fr-FR" sz="1600" b="1" baseline="30000" dirty="0" smtClean="0"/>
              <a:t>-1</a:t>
            </a:r>
            <a:endParaRPr lang="fr-FR" sz="1600" b="1" baseline="30000" dirty="0"/>
          </a:p>
        </p:txBody>
      </p:sp>
      <p:sp>
        <p:nvSpPr>
          <p:cNvPr id="8" name="ZoneTexte 7"/>
          <p:cNvSpPr txBox="1"/>
          <p:nvPr/>
        </p:nvSpPr>
        <p:spPr>
          <a:xfrm>
            <a:off x="3275856" y="5157192"/>
            <a:ext cx="40324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Several</a:t>
            </a:r>
            <a:r>
              <a:rPr lang="fr-FR" dirty="0" smtClean="0"/>
              <a:t> values have been </a:t>
            </a:r>
            <a:r>
              <a:rPr lang="fr-FR" dirty="0" err="1" smtClean="0"/>
              <a:t>corrected</a:t>
            </a:r>
            <a:endParaRPr lang="fr-FR" dirty="0" smtClean="0"/>
          </a:p>
          <a:p>
            <a:r>
              <a:rPr lang="fr-FR" dirty="0" smtClean="0"/>
              <a:t>(</a:t>
            </a:r>
            <a:r>
              <a:rPr lang="fr-FR" dirty="0" err="1" smtClean="0"/>
              <a:t>orders</a:t>
            </a:r>
            <a:r>
              <a:rPr lang="fr-FR" dirty="0" smtClean="0"/>
              <a:t> of magnitude   !?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540918" y="3906917"/>
            <a:ext cx="5612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10</a:t>
            </a:r>
            <a:r>
              <a:rPr lang="fr-FR" sz="1600" b="1" baseline="30000" dirty="0" smtClean="0"/>
              <a:t>-2</a:t>
            </a:r>
            <a:endParaRPr lang="fr-FR" sz="1600" b="1" baseline="30000" dirty="0"/>
          </a:p>
        </p:txBody>
      </p:sp>
      <p:sp>
        <p:nvSpPr>
          <p:cNvPr id="10" name="ZoneTexte 9"/>
          <p:cNvSpPr txBox="1"/>
          <p:nvPr/>
        </p:nvSpPr>
        <p:spPr>
          <a:xfrm>
            <a:off x="7035130" y="2852936"/>
            <a:ext cx="5612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10</a:t>
            </a:r>
            <a:r>
              <a:rPr lang="fr-FR" sz="1600" b="1" baseline="30000" dirty="0" smtClean="0"/>
              <a:t>-2</a:t>
            </a:r>
            <a:endParaRPr lang="fr-FR" sz="1600" b="1" baseline="30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069038" y="3645024"/>
            <a:ext cx="5612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10</a:t>
            </a:r>
            <a:r>
              <a:rPr lang="fr-FR" sz="1600" b="1" baseline="30000" dirty="0" smtClean="0"/>
              <a:t>-1</a:t>
            </a:r>
            <a:endParaRPr lang="fr-FR" sz="1600" b="1" baseline="30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078563" y="3925967"/>
            <a:ext cx="5612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10</a:t>
            </a:r>
            <a:r>
              <a:rPr lang="fr-FR" sz="1600" b="1" baseline="30000" dirty="0" smtClean="0"/>
              <a:t>-1</a:t>
            </a:r>
            <a:endParaRPr lang="fr-FR" sz="1600" b="1" baseline="30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092280" y="4170566"/>
            <a:ext cx="5612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10</a:t>
            </a:r>
            <a:r>
              <a:rPr lang="fr-FR" sz="1600" b="1" baseline="30000" dirty="0" smtClean="0"/>
              <a:t>-2</a:t>
            </a:r>
            <a:endParaRPr lang="fr-FR" sz="1600" b="1" baseline="30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919736" y="3364761"/>
            <a:ext cx="5612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10</a:t>
            </a:r>
            <a:r>
              <a:rPr lang="fr-FR" sz="1600" b="1" baseline="30000" dirty="0" smtClean="0"/>
              <a:t>-2</a:t>
            </a:r>
            <a:endParaRPr lang="fr-FR" sz="1600" b="1" baseline="30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923928" y="3645024"/>
            <a:ext cx="5612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10</a:t>
            </a:r>
            <a:r>
              <a:rPr lang="fr-FR" sz="1600" b="1" baseline="30000" dirty="0" smtClean="0"/>
              <a:t>-1</a:t>
            </a:r>
            <a:endParaRPr lang="fr-FR" sz="1600" b="1" baseline="30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923928" y="3902199"/>
            <a:ext cx="5612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10</a:t>
            </a:r>
            <a:r>
              <a:rPr lang="fr-FR" sz="1600" b="1" baseline="30000" dirty="0" smtClean="0"/>
              <a:t>-2</a:t>
            </a:r>
            <a:endParaRPr lang="fr-FR" sz="1600" b="1" baseline="30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914403" y="4439548"/>
            <a:ext cx="5612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10</a:t>
            </a:r>
            <a:r>
              <a:rPr lang="fr-FR" sz="1600" b="1" baseline="30000" dirty="0" smtClean="0"/>
              <a:t>-2</a:t>
            </a:r>
            <a:endParaRPr lang="fr-FR" sz="1600" b="1" baseline="30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8475290" y="2852936"/>
            <a:ext cx="5612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10</a:t>
            </a:r>
            <a:r>
              <a:rPr lang="fr-FR" sz="1600" b="1" baseline="30000" dirty="0" smtClean="0"/>
              <a:t>-2</a:t>
            </a:r>
            <a:endParaRPr lang="fr-FR" sz="1600" b="1" baseline="30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8475290" y="3390900"/>
            <a:ext cx="5612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10</a:t>
            </a:r>
            <a:r>
              <a:rPr lang="fr-FR" sz="1600" b="1" baseline="30000" dirty="0" smtClean="0"/>
              <a:t>-2</a:t>
            </a:r>
            <a:endParaRPr lang="fr-FR" sz="1600" b="1" baseline="30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8460432" y="3875906"/>
            <a:ext cx="5612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10</a:t>
            </a:r>
            <a:r>
              <a:rPr lang="fr-FR" sz="1600" b="1" baseline="30000" dirty="0" smtClean="0"/>
              <a:t>-1</a:t>
            </a:r>
            <a:endParaRPr lang="fr-FR" sz="1600" b="1" baseline="30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8465765" y="4187180"/>
            <a:ext cx="5612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10</a:t>
            </a:r>
            <a:r>
              <a:rPr lang="fr-FR" sz="1600" b="1" baseline="30000" dirty="0" smtClean="0"/>
              <a:t>-2</a:t>
            </a:r>
            <a:endParaRPr lang="fr-FR" sz="1600" b="1" baseline="30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8475290" y="4430023"/>
            <a:ext cx="5612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10</a:t>
            </a:r>
            <a:r>
              <a:rPr lang="fr-FR" sz="1600" b="1" baseline="30000" dirty="0" smtClean="0"/>
              <a:t>-2</a:t>
            </a:r>
            <a:endParaRPr lang="fr-FR" sz="1600" b="1" baseline="30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2531393" y="3645024"/>
            <a:ext cx="5612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10</a:t>
            </a:r>
            <a:r>
              <a:rPr lang="fr-FR" sz="1600" b="1" baseline="30000" dirty="0" smtClean="0"/>
              <a:t>-1</a:t>
            </a:r>
            <a:endParaRPr lang="fr-FR" sz="1600" b="1" baseline="30000" dirty="0"/>
          </a:p>
        </p:txBody>
      </p:sp>
    </p:spTree>
    <p:extLst>
      <p:ext uri="{BB962C8B-B14F-4D97-AF65-F5344CB8AC3E}">
        <p14:creationId xmlns:p14="http://schemas.microsoft.com/office/powerpoint/2010/main" xmlns="" val="2454726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5410944" cy="490066"/>
          </a:xfrm>
          <a:solidFill>
            <a:srgbClr val="3333FF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The 4 </a:t>
            </a:r>
            <a:r>
              <a:rPr lang="fr-FR" dirty="0" err="1" smtClean="0">
                <a:solidFill>
                  <a:schemeClr val="bg1"/>
                </a:solidFill>
              </a:rPr>
              <a:t>equations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61B-3DA0-4C22-A72F-98FFFD44D7A2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842" y="739525"/>
            <a:ext cx="7846590" cy="560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>
            <a:off x="3563888" y="764701"/>
            <a:ext cx="504056" cy="576067"/>
          </a:xfrm>
          <a:prstGeom prst="ellipse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995245" y="2420888"/>
            <a:ext cx="504056" cy="576067"/>
          </a:xfrm>
          <a:prstGeom prst="ellipse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236296" y="1958008"/>
            <a:ext cx="504056" cy="576067"/>
          </a:xfrm>
          <a:prstGeom prst="ellipse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517032" y="2017412"/>
            <a:ext cx="504056" cy="576067"/>
          </a:xfrm>
          <a:prstGeom prst="ellipse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937326" y="1105317"/>
            <a:ext cx="504056" cy="576067"/>
          </a:xfrm>
          <a:prstGeom prst="ellipse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236296" y="702984"/>
            <a:ext cx="504056" cy="576067"/>
          </a:xfrm>
          <a:prstGeom prst="ellipse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861445" y="1162841"/>
            <a:ext cx="647116" cy="576067"/>
          </a:xfrm>
          <a:prstGeom prst="ellipse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850406" y="2420888"/>
            <a:ext cx="658155" cy="576067"/>
          </a:xfrm>
          <a:prstGeom prst="ellipse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436096" y="789084"/>
            <a:ext cx="504056" cy="576067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868144" y="1177699"/>
            <a:ext cx="720080" cy="576067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5885098" y="2420885"/>
            <a:ext cx="720080" cy="576067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426571" y="2017412"/>
            <a:ext cx="504056" cy="576067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5436096" y="3284981"/>
            <a:ext cx="504056" cy="576067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626418" y="3203448"/>
            <a:ext cx="1008112" cy="576067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611560" y="4869157"/>
            <a:ext cx="1008112" cy="576067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668710" y="1979315"/>
            <a:ext cx="1008112" cy="576067"/>
          </a:xfrm>
          <a:prstGeom prst="ellipse">
            <a:avLst/>
          </a:prstGeom>
          <a:solidFill>
            <a:srgbClr val="99FF66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630610" y="745654"/>
            <a:ext cx="1008112" cy="576067"/>
          </a:xfrm>
          <a:prstGeom prst="ellipse">
            <a:avLst/>
          </a:prstGeom>
          <a:solidFill>
            <a:srgbClr val="99FF66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7600528" y="3664071"/>
            <a:ext cx="423292" cy="576067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3783732" y="5301205"/>
            <a:ext cx="504056" cy="576067"/>
          </a:xfrm>
          <a:prstGeom prst="ellipse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7596336" y="5373213"/>
            <a:ext cx="427484" cy="576067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3851920" y="5733253"/>
            <a:ext cx="504056" cy="576067"/>
          </a:xfrm>
          <a:prstGeom prst="ellipse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3635896" y="4077072"/>
            <a:ext cx="504056" cy="576067"/>
          </a:xfrm>
          <a:prstGeom prst="ellipse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3491880" y="3284981"/>
            <a:ext cx="504056" cy="576067"/>
          </a:xfrm>
          <a:prstGeom prst="ellipse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3563888" y="4922118"/>
            <a:ext cx="504056" cy="576067"/>
          </a:xfrm>
          <a:prstGeom prst="ellipse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5559921" y="5354163"/>
            <a:ext cx="380231" cy="576067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7255346" y="4941165"/>
            <a:ext cx="504056" cy="576067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5388471" y="4897735"/>
            <a:ext cx="504056" cy="576067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5517629" y="3741787"/>
            <a:ext cx="422523" cy="576067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7308304" y="3284984"/>
            <a:ext cx="504056" cy="576067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3755157" y="3645024"/>
            <a:ext cx="504056" cy="576067"/>
          </a:xfrm>
          <a:prstGeom prst="ellipse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5898629" y="3703315"/>
            <a:ext cx="270123" cy="576067"/>
          </a:xfrm>
          <a:prstGeom prst="ellipse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5917654" y="5301205"/>
            <a:ext cx="270123" cy="576067"/>
          </a:xfrm>
          <a:prstGeom prst="ellipse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7995245" y="5373213"/>
            <a:ext cx="321171" cy="576067"/>
          </a:xfrm>
          <a:prstGeom prst="ellipse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7986837" y="3664071"/>
            <a:ext cx="348630" cy="576067"/>
          </a:xfrm>
          <a:prstGeom prst="ellipse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0525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25352" y="-786148"/>
            <a:ext cx="6093296" cy="9144001"/>
          </a:xfrm>
          <a:ln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99592" y="1340768"/>
            <a:ext cx="554461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39552" y="44624"/>
            <a:ext cx="8229600" cy="576064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The HADES </a:t>
            </a:r>
            <a:r>
              <a:rPr lang="fr-FR" dirty="0" err="1" smtClean="0"/>
              <a:t>beam</a:t>
            </a:r>
            <a:r>
              <a:rPr lang="fr-FR" dirty="0" smtClean="0"/>
              <a:t> line: horizontal </a:t>
            </a:r>
            <a:r>
              <a:rPr lang="fr-FR" dirty="0" err="1" smtClean="0"/>
              <a:t>view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220813" y="1443919"/>
            <a:ext cx="432048" cy="3960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Q1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3688" y="1443919"/>
            <a:ext cx="432048" cy="396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Q2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7744" y="1451112"/>
            <a:ext cx="576064" cy="39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FOPI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5816" y="1453444"/>
            <a:ext cx="432048" cy="396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D1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9872" y="1460637"/>
            <a:ext cx="432048" cy="3960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Q3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3928" y="1453444"/>
            <a:ext cx="432049" cy="396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Q4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86811" y="1453444"/>
            <a:ext cx="522778" cy="3960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solidFill>
                  <a:schemeClr val="bg1"/>
                </a:solidFill>
              </a:rPr>
              <a:t>Det</a:t>
            </a:r>
            <a:r>
              <a:rPr lang="fr-FR" sz="1200" b="1" dirty="0" smtClean="0">
                <a:solidFill>
                  <a:schemeClr val="bg1"/>
                </a:solidFill>
              </a:rPr>
              <a:t> 1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1090" y="1451112"/>
            <a:ext cx="432048" cy="396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Q5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64671" y="1450876"/>
            <a:ext cx="432048" cy="3960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Q6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6521127" y="1196752"/>
            <a:ext cx="3312368" cy="2952327"/>
          </a:xfrm>
          <a:prstGeom prst="ellipse">
            <a:avLst/>
          </a:prstGeom>
          <a:solidFill>
            <a:srgbClr val="92D050">
              <a:alpha val="2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HADES cave       </a:t>
            </a:r>
          </a:p>
          <a:p>
            <a:pPr algn="ctr"/>
            <a:endParaRPr lang="fr-FR" sz="2400" b="1" dirty="0" smtClean="0">
              <a:solidFill>
                <a:srgbClr val="FF0000"/>
              </a:solidFill>
            </a:endParaRPr>
          </a:p>
          <a:p>
            <a:pPr algn="ctr"/>
            <a:endParaRPr lang="fr-FR" sz="2400" b="1" dirty="0" smtClean="0">
              <a:solidFill>
                <a:srgbClr val="FF0000"/>
              </a:solidFill>
            </a:endParaRPr>
          </a:p>
          <a:p>
            <a:pPr algn="ctr"/>
            <a:endParaRPr lang="fr-F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In the </a:t>
            </a:r>
            <a:r>
              <a:rPr lang="fr-FR" sz="2400" b="1" dirty="0" err="1" smtClean="0">
                <a:solidFill>
                  <a:srgbClr val="FF0000"/>
                </a:solidFill>
              </a:rPr>
              <a:t>old</a:t>
            </a:r>
            <a:r>
              <a:rPr lang="fr-FR" sz="2400" b="1" dirty="0" smtClean="0">
                <a:solidFill>
                  <a:srgbClr val="FF0000"/>
                </a:solidFill>
              </a:rPr>
              <a:t> configuration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19" name="Connecteur droit avec flèche 18"/>
          <p:cNvCxnSpPr>
            <a:stCxn id="7" idx="2"/>
          </p:cNvCxnSpPr>
          <p:nvPr/>
        </p:nvCxnSpPr>
        <p:spPr>
          <a:xfrm>
            <a:off x="1436837" y="1839963"/>
            <a:ext cx="0" cy="173305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4139952" y="1876754"/>
            <a:ext cx="0" cy="155224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3563888" y="1876754"/>
            <a:ext cx="269640" cy="155224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2267745" y="1859013"/>
            <a:ext cx="288031" cy="17140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1" idx="2"/>
          </p:cNvCxnSpPr>
          <p:nvPr/>
        </p:nvCxnSpPr>
        <p:spPr>
          <a:xfrm flipH="1">
            <a:off x="2915816" y="1849488"/>
            <a:ext cx="216024" cy="1714002"/>
          </a:xfrm>
          <a:prstGeom prst="straightConnector1">
            <a:avLst/>
          </a:prstGeom>
          <a:ln w="28575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1835696" y="1856681"/>
            <a:ext cx="108012" cy="171633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4572000" y="1839962"/>
            <a:ext cx="47625" cy="15890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07504" y="1460637"/>
            <a:ext cx="1008112" cy="39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Production </a:t>
            </a:r>
            <a:r>
              <a:rPr lang="fr-FR" sz="1200" b="1" dirty="0" err="1" smtClean="0">
                <a:solidFill>
                  <a:schemeClr val="tx1"/>
                </a:solidFill>
              </a:rPr>
              <a:t>target</a:t>
            </a:r>
            <a:endParaRPr lang="fr-FR" sz="1200" b="1" dirty="0">
              <a:solidFill>
                <a:schemeClr val="tx1"/>
              </a:solidFill>
            </a:endParaRPr>
          </a:p>
        </p:txBody>
      </p:sp>
      <p:cxnSp>
        <p:nvCxnSpPr>
          <p:cNvPr id="30" name="Connecteur droit avec flèche 29"/>
          <p:cNvCxnSpPr>
            <a:stCxn id="29" idx="2"/>
          </p:cNvCxnSpPr>
          <p:nvPr/>
        </p:nvCxnSpPr>
        <p:spPr>
          <a:xfrm>
            <a:off x="611560" y="1856681"/>
            <a:ext cx="504056" cy="17163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964535" y="1450876"/>
            <a:ext cx="432048" cy="396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D2</a:t>
            </a:r>
            <a:endParaRPr lang="fr-FR" sz="1200" b="1" dirty="0">
              <a:solidFill>
                <a:schemeClr val="tx1"/>
              </a:solidFill>
            </a:endParaRPr>
          </a:p>
        </p:txBody>
      </p:sp>
      <p:cxnSp>
        <p:nvCxnSpPr>
          <p:cNvPr id="46" name="Connecteur droit avec flèche 45"/>
          <p:cNvCxnSpPr>
            <a:stCxn id="15" idx="2"/>
          </p:cNvCxnSpPr>
          <p:nvPr/>
        </p:nvCxnSpPr>
        <p:spPr>
          <a:xfrm flipH="1">
            <a:off x="4888607" y="1847156"/>
            <a:ext cx="278507" cy="145687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>
            <a:off x="5220072" y="1859013"/>
            <a:ext cx="460623" cy="142597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45" idx="2"/>
          </p:cNvCxnSpPr>
          <p:nvPr/>
        </p:nvCxnSpPr>
        <p:spPr>
          <a:xfrm flipH="1">
            <a:off x="6065117" y="1846920"/>
            <a:ext cx="115442" cy="1294048"/>
          </a:xfrm>
          <a:prstGeom prst="straightConnector1">
            <a:avLst/>
          </a:prstGeom>
          <a:ln w="28575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0B5-55CD-4BE5-B4B2-E64A24793167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27B-19D4-4EC0-B758-C60AC6EAFE5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144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56556" y="-549933"/>
            <a:ext cx="6093296" cy="87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20821151">
            <a:off x="160121" y="3605147"/>
            <a:ext cx="5331532" cy="755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8404" y="44624"/>
            <a:ext cx="8229600" cy="576064"/>
          </a:xfrm>
          <a:prstGeom prst="rect">
            <a:avLst/>
          </a:prstGeom>
          <a:solidFill>
            <a:srgbClr val="92D050"/>
          </a:solidFill>
          <a:ln w="571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The HADES </a:t>
            </a:r>
            <a:r>
              <a:rPr lang="fr-FR" dirty="0" err="1" smtClean="0"/>
              <a:t>beam</a:t>
            </a:r>
            <a:r>
              <a:rPr lang="fr-FR" dirty="0" smtClean="0"/>
              <a:t> line: standard setting SET 6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 rot="20877488" flipH="1">
            <a:off x="2550732" y="3718012"/>
            <a:ext cx="77963" cy="650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619672" y="2365812"/>
            <a:ext cx="1239895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Detector 2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6" name="Connecteur droit avec flèche 15"/>
          <p:cNvCxnSpPr>
            <a:endCxn id="13" idx="0"/>
          </p:cNvCxnSpPr>
          <p:nvPr/>
        </p:nvCxnSpPr>
        <p:spPr>
          <a:xfrm>
            <a:off x="2369851" y="2774969"/>
            <a:ext cx="152041" cy="9501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/>
          <p:cNvGrpSpPr/>
          <p:nvPr/>
        </p:nvGrpSpPr>
        <p:grpSpPr>
          <a:xfrm rot="20808311">
            <a:off x="468523" y="3649891"/>
            <a:ext cx="5097098" cy="581906"/>
            <a:chOff x="673671" y="1842102"/>
            <a:chExt cx="5904656" cy="581906"/>
          </a:xfrm>
        </p:grpSpPr>
        <p:sp>
          <p:nvSpPr>
            <p:cNvPr id="17" name="Rectangle 16"/>
            <p:cNvSpPr/>
            <p:nvPr/>
          </p:nvSpPr>
          <p:spPr>
            <a:xfrm>
              <a:off x="1785291" y="1842102"/>
              <a:ext cx="776808" cy="57606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tx1"/>
                  </a:solidFill>
                </a:rPr>
                <a:t>Q8</a:t>
              </a:r>
            </a:p>
            <a:p>
              <a:pPr algn="ctr"/>
              <a:r>
                <a:rPr lang="fr-FR" sz="1200" b="1" dirty="0" smtClean="0">
                  <a:solidFill>
                    <a:schemeClr val="tx1"/>
                  </a:solidFill>
                </a:rPr>
                <a:t>H Foc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55010" y="1844455"/>
              <a:ext cx="776808" cy="57606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tx1"/>
                  </a:solidFill>
                </a:rPr>
                <a:t>Q9 </a:t>
              </a:r>
            </a:p>
            <a:p>
              <a:pPr algn="ctr"/>
              <a:r>
                <a:rPr lang="fr-FR" sz="1200" b="1" dirty="0" smtClean="0">
                  <a:solidFill>
                    <a:schemeClr val="tx1"/>
                  </a:solidFill>
                </a:rPr>
                <a:t>V Foc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2158" y="1847944"/>
              <a:ext cx="309017" cy="57606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</a:rPr>
                <a:t>Q</a:t>
              </a:r>
              <a:r>
                <a:rPr lang="fr-FR" sz="1000" dirty="0" smtClean="0">
                  <a:solidFill>
                    <a:schemeClr val="tx1"/>
                  </a:solidFill>
                </a:rPr>
                <a:t>7</a:t>
              </a:r>
              <a:endParaRPr lang="fr-FR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673671" y="2132856"/>
              <a:ext cx="590465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Connecteur droit avec flèche 24"/>
          <p:cNvCxnSpPr/>
          <p:nvPr/>
        </p:nvCxnSpPr>
        <p:spPr>
          <a:xfrm flipV="1">
            <a:off x="57150" y="4389487"/>
            <a:ext cx="1029999" cy="251363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616E-E3B8-4A9B-87BD-6B5FACCBEB6C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27B-19D4-4EC0-B758-C60AC6EAFE58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008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3396" y="10277"/>
            <a:ext cx="5823244" cy="49006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sz="3200" dirty="0" smtClean="0"/>
              <a:t>Transmission versus </a:t>
            </a:r>
            <a:r>
              <a:rPr lang="fr-FR" sz="3200" dirty="0" err="1" smtClean="0"/>
              <a:t>step</a:t>
            </a:r>
            <a:r>
              <a:rPr lang="fr-FR" sz="3200" dirty="0" smtClean="0"/>
              <a:t> </a:t>
            </a:r>
            <a:r>
              <a:rPr lang="fr-FR" sz="3200" dirty="0" err="1" smtClean="0"/>
              <a:t>number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692696"/>
            <a:ext cx="6192688" cy="61926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16200000">
            <a:off x="978859" y="3704545"/>
            <a:ext cx="612073" cy="276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Qua  2</a:t>
            </a:r>
            <a:endParaRPr lang="fr-FR" sz="1200" b="1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284893" y="2132856"/>
            <a:ext cx="0" cy="14041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 rot="16200000">
            <a:off x="1933568" y="4443228"/>
            <a:ext cx="574864" cy="276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/>
              <a:t>Dip</a:t>
            </a:r>
            <a:r>
              <a:rPr lang="fr-FR" sz="1200" b="1" dirty="0" smtClean="0"/>
              <a:t> 1</a:t>
            </a:r>
            <a:endParaRPr lang="fr-FR" sz="1200" b="1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2220996" y="3826244"/>
            <a:ext cx="1" cy="46805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21"/>
          <p:cNvGrpSpPr/>
          <p:nvPr/>
        </p:nvGrpSpPr>
        <p:grpSpPr>
          <a:xfrm>
            <a:off x="3131840" y="1196752"/>
            <a:ext cx="276999" cy="951180"/>
            <a:chOff x="7112961" y="3539938"/>
            <a:chExt cx="276999" cy="951180"/>
          </a:xfrm>
        </p:grpSpPr>
        <p:sp>
          <p:nvSpPr>
            <p:cNvPr id="16" name="ZoneTexte 15"/>
            <p:cNvSpPr txBox="1"/>
            <p:nvPr/>
          </p:nvSpPr>
          <p:spPr>
            <a:xfrm rot="16200000">
              <a:off x="6964665" y="3688234"/>
              <a:ext cx="573591" cy="27699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/>
                <a:t>Det</a:t>
              </a:r>
              <a:r>
                <a:rPr lang="fr-FR" sz="1200" b="1" dirty="0" smtClean="0"/>
                <a:t> 1</a:t>
              </a:r>
              <a:endParaRPr lang="fr-FR" sz="1200" b="1" dirty="0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7253028" y="4113531"/>
              <a:ext cx="0" cy="377587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5303113" y="1959138"/>
            <a:ext cx="276999" cy="1121294"/>
            <a:chOff x="7196002" y="3369824"/>
            <a:chExt cx="276999" cy="1121294"/>
          </a:xfrm>
        </p:grpSpPr>
        <p:sp>
          <p:nvSpPr>
            <p:cNvPr id="24" name="ZoneTexte 23"/>
            <p:cNvSpPr txBox="1"/>
            <p:nvPr/>
          </p:nvSpPr>
          <p:spPr>
            <a:xfrm rot="16200000">
              <a:off x="6962649" y="3603177"/>
              <a:ext cx="743705" cy="27699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/>
                <a:t>HADES</a:t>
              </a:r>
              <a:endParaRPr lang="fr-FR" sz="1200" b="1" dirty="0"/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>
              <a:off x="7328985" y="4113531"/>
              <a:ext cx="0" cy="377587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ZoneTexte 26"/>
          <p:cNvSpPr txBox="1"/>
          <p:nvPr/>
        </p:nvSpPr>
        <p:spPr>
          <a:xfrm rot="16200000">
            <a:off x="4240523" y="1957809"/>
            <a:ext cx="651929" cy="276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Qua  </a:t>
            </a:r>
            <a:r>
              <a:rPr lang="fr-FR" sz="1200" b="1" dirty="0"/>
              <a:t>7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4568051" y="2422286"/>
            <a:ext cx="0" cy="86269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 rot="16200000">
            <a:off x="3580181" y="1538742"/>
            <a:ext cx="577451" cy="276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/>
              <a:t>Dip</a:t>
            </a:r>
            <a:r>
              <a:rPr lang="fr-FR" sz="1200" b="1" dirty="0" smtClean="0"/>
              <a:t> 2</a:t>
            </a:r>
            <a:endParaRPr lang="fr-FR" sz="1200" b="1" dirty="0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3868906" y="1965967"/>
            <a:ext cx="0" cy="36502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940152" y="1790817"/>
            <a:ext cx="2808312" cy="1638183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tx1"/>
                </a:solidFill>
              </a:rPr>
              <a:t>Acceptance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normalised</a:t>
            </a:r>
            <a:r>
              <a:rPr lang="fr-FR" b="1" dirty="0" smtClean="0">
                <a:solidFill>
                  <a:schemeClr val="tx1"/>
                </a:solidFill>
              </a:rPr>
              <a:t> to the input conditions: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- 6 % &lt; </a:t>
            </a:r>
            <a:r>
              <a:rPr lang="fr-FR" b="1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fr-FR" b="1" dirty="0" smtClean="0">
                <a:solidFill>
                  <a:schemeClr val="tx1"/>
                </a:solidFill>
              </a:rPr>
              <a:t> &lt; + 6 %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-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10 </a:t>
            </a:r>
            <a:r>
              <a:rPr lang="fr-FR" b="1" dirty="0" err="1" smtClean="0">
                <a:solidFill>
                  <a:schemeClr val="tx1"/>
                </a:solidFill>
              </a:rPr>
              <a:t>mrad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&lt; </a:t>
            </a:r>
            <a:r>
              <a:rPr lang="fr-FR" b="1" dirty="0" smtClean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&lt; </a:t>
            </a:r>
            <a:r>
              <a:rPr lang="fr-FR" b="1" dirty="0" smtClean="0">
                <a:solidFill>
                  <a:schemeClr val="tx1"/>
                </a:solidFill>
              </a:rPr>
              <a:t>+ 10 </a:t>
            </a:r>
            <a:r>
              <a:rPr lang="fr-FR" b="1" dirty="0" err="1" smtClean="0">
                <a:solidFill>
                  <a:schemeClr val="tx1"/>
                </a:solidFill>
              </a:rPr>
              <a:t>mrad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-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50 </a:t>
            </a:r>
            <a:r>
              <a:rPr lang="fr-FR" b="1" dirty="0" err="1" smtClean="0">
                <a:solidFill>
                  <a:schemeClr val="tx1"/>
                </a:solidFill>
              </a:rPr>
              <a:t>mrad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&lt; </a:t>
            </a:r>
            <a:r>
              <a:rPr lang="fr-FR" b="1" dirty="0" smtClean="0">
                <a:solidFill>
                  <a:schemeClr val="tx1"/>
                </a:solidFill>
                <a:latin typeface="Symbol" pitchFamily="18" charset="2"/>
              </a:rPr>
              <a:t>j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&lt; </a:t>
            </a:r>
            <a:r>
              <a:rPr lang="fr-FR" b="1" dirty="0" smtClean="0">
                <a:solidFill>
                  <a:schemeClr val="tx1"/>
                </a:solidFill>
              </a:rPr>
              <a:t>+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50 </a:t>
            </a:r>
            <a:r>
              <a:rPr lang="fr-FR" b="1" dirty="0" err="1" smtClean="0">
                <a:solidFill>
                  <a:schemeClr val="tx1"/>
                </a:solidFill>
              </a:rPr>
              <a:t>mrad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6136" y="3875185"/>
            <a:ext cx="3275856" cy="1498031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>
                <a:solidFill>
                  <a:schemeClr val="tx1"/>
                </a:solidFill>
              </a:rPr>
              <a:t>Average</a:t>
            </a:r>
            <a:r>
              <a:rPr lang="fr-FR" sz="2800" b="1" dirty="0" smtClean="0">
                <a:solidFill>
                  <a:schemeClr val="tx1"/>
                </a:solidFill>
              </a:rPr>
              <a:t> transmission </a:t>
            </a:r>
          </a:p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18.5 % 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C3E4-FED1-426B-8FB6-749CEC34AD91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6084168" y="1023119"/>
            <a:ext cx="1800200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SET 6:  FDF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673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" y="8530"/>
            <a:ext cx="6858000" cy="6858000"/>
          </a:xfrm>
        </p:spPr>
      </p:pic>
      <p:sp>
        <p:nvSpPr>
          <p:cNvPr id="31" name="Rectangle 30"/>
          <p:cNvSpPr/>
          <p:nvPr/>
        </p:nvSpPr>
        <p:spPr>
          <a:xfrm>
            <a:off x="1835696" y="5041457"/>
            <a:ext cx="4835870" cy="180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0192" y="10324"/>
            <a:ext cx="2843808" cy="970404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fr-FR" sz="2000" b="1" dirty="0" smtClean="0"/>
              <a:t>x-y (in mm) </a:t>
            </a:r>
            <a:r>
              <a:rPr lang="fr-FR" sz="2000" b="1" dirty="0" err="1" smtClean="0"/>
              <a:t>at</a:t>
            </a:r>
            <a:r>
              <a:rPr lang="fr-FR" sz="2000" b="1" dirty="0" smtClean="0"/>
              <a:t> HADES_LH2</a:t>
            </a:r>
            <a:br>
              <a:rPr lang="fr-FR" sz="2000" b="1" dirty="0" smtClean="0"/>
            </a:br>
            <a:r>
              <a:rPr lang="fr-FR" sz="2000" b="1" dirty="0" err="1" smtClean="0"/>
              <a:t>with</a:t>
            </a:r>
            <a:r>
              <a:rPr lang="fr-FR" sz="2000" b="1" dirty="0" smtClean="0"/>
              <a:t> |x|,|y|&lt; 6 mm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804248" y="1052736"/>
            <a:ext cx="2016224" cy="369332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Fraction </a:t>
            </a:r>
            <a:r>
              <a:rPr lang="fr-FR" b="1" dirty="0" err="1" smtClean="0"/>
              <a:t>left</a:t>
            </a:r>
            <a:r>
              <a:rPr lang="fr-FR" b="1" dirty="0" smtClean="0"/>
              <a:t> (in %)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827584" y="1249015"/>
            <a:ext cx="576064" cy="30777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1%</a:t>
            </a:r>
            <a:endParaRPr lang="fr-FR" sz="1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392906" y="1240479"/>
            <a:ext cx="576064" cy="30777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7</a:t>
            </a:r>
            <a:r>
              <a:rPr lang="fr-FR" sz="1400" b="1" dirty="0" smtClean="0"/>
              <a:t>%</a:t>
            </a:r>
            <a:endParaRPr lang="fr-FR" sz="1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923928" y="1240479"/>
            <a:ext cx="576064" cy="30777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14%</a:t>
            </a:r>
            <a:endParaRPr lang="fr-FR" sz="1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827584" y="4307925"/>
            <a:ext cx="576064" cy="30777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73%</a:t>
            </a:r>
            <a:endParaRPr lang="fr-FR" sz="1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459760" y="1234194"/>
            <a:ext cx="576064" cy="30777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31%</a:t>
            </a:r>
            <a:endParaRPr lang="fr-FR" sz="1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858533" y="2787902"/>
            <a:ext cx="576064" cy="30777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56%</a:t>
            </a:r>
            <a:endParaRPr lang="fr-FR" sz="1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392433" y="2780045"/>
            <a:ext cx="576064" cy="30777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95%</a:t>
            </a:r>
            <a:endParaRPr lang="fr-FR" sz="1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903320" y="2780927"/>
            <a:ext cx="596671" cy="30777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100%</a:t>
            </a:r>
            <a:endParaRPr lang="fr-FR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436096" y="2780928"/>
            <a:ext cx="599728" cy="30777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100%</a:t>
            </a:r>
            <a:endParaRPr lang="fr-FR" sz="1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2392433" y="4296927"/>
            <a:ext cx="576064" cy="30777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42%</a:t>
            </a:r>
            <a:endParaRPr lang="fr-FR" sz="1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903321" y="4307925"/>
            <a:ext cx="576064" cy="30777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22%</a:t>
            </a:r>
            <a:endParaRPr lang="fr-FR" sz="1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5436096" y="4293096"/>
            <a:ext cx="576064" cy="30777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13%</a:t>
            </a:r>
            <a:endParaRPr lang="fr-FR" sz="14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829779" y="5877272"/>
            <a:ext cx="576064" cy="30777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10%</a:t>
            </a:r>
            <a:endParaRPr lang="fr-FR" sz="1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827584" y="404664"/>
            <a:ext cx="432048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-6%</a:t>
            </a:r>
            <a:endParaRPr lang="fr-FR" sz="12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3995936" y="415697"/>
            <a:ext cx="432048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-4%</a:t>
            </a:r>
            <a:endParaRPr lang="fr-FR" sz="12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937553" y="1988840"/>
            <a:ext cx="432048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-2%</a:t>
            </a:r>
            <a:endParaRPr lang="fr-FR" sz="12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3995936" y="1999873"/>
            <a:ext cx="432048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0</a:t>
            </a:r>
            <a:r>
              <a:rPr lang="fr-FR" sz="1200" b="1" dirty="0" smtClean="0"/>
              <a:t>%</a:t>
            </a:r>
            <a:endParaRPr lang="fr-FR" sz="12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971600" y="3501008"/>
            <a:ext cx="432048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2</a:t>
            </a:r>
            <a:r>
              <a:rPr lang="fr-FR" sz="1200" b="1" dirty="0" smtClean="0"/>
              <a:t>%</a:t>
            </a:r>
            <a:endParaRPr lang="fr-FR" sz="12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3995936" y="3501008"/>
            <a:ext cx="432048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4</a:t>
            </a:r>
            <a:r>
              <a:rPr lang="fr-FR" sz="1200" b="1" dirty="0" smtClean="0"/>
              <a:t>%</a:t>
            </a:r>
            <a:endParaRPr lang="fr-FR" sz="12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937553" y="5041457"/>
            <a:ext cx="432048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6%</a:t>
            </a:r>
            <a:endParaRPr lang="fr-FR" sz="12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1691680" y="5077053"/>
            <a:ext cx="7452320" cy="1169551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400" b="1" dirty="0" smtClean="0"/>
              <a:t>(# of pions </a:t>
            </a:r>
            <a:r>
              <a:rPr lang="fr-FR" sz="1400" b="1" dirty="0" err="1" smtClean="0"/>
              <a:t>at</a:t>
            </a:r>
            <a:r>
              <a:rPr lang="fr-FR" sz="1400" b="1" dirty="0" smtClean="0"/>
              <a:t> HADES </a:t>
            </a:r>
            <a:r>
              <a:rPr lang="fr-FR" sz="1400" b="1" dirty="0" err="1" smtClean="0"/>
              <a:t>with</a:t>
            </a:r>
            <a:r>
              <a:rPr lang="fr-FR" sz="1400" b="1" dirty="0" smtClean="0"/>
              <a:t> |x|,|y| &lt; 6 mm) / (# of pions </a:t>
            </a:r>
            <a:r>
              <a:rPr lang="fr-FR" sz="1400" b="1" dirty="0" err="1" smtClean="0"/>
              <a:t>after</a:t>
            </a:r>
            <a:r>
              <a:rPr lang="fr-FR" sz="1400" b="1" dirty="0" smtClean="0"/>
              <a:t> the last </a:t>
            </a:r>
            <a:r>
              <a:rPr lang="fr-FR" sz="1400" b="1" dirty="0" err="1" smtClean="0"/>
              <a:t>quadrupole</a:t>
            </a:r>
            <a:r>
              <a:rPr lang="fr-FR" sz="1400" b="1" dirty="0" smtClean="0"/>
              <a:t>)  =  66 %</a:t>
            </a:r>
          </a:p>
          <a:p>
            <a:r>
              <a:rPr lang="fr-FR" sz="1400" b="1" dirty="0" smtClean="0">
                <a:sym typeface="Wingdings" pitchFamily="2" charset="2"/>
              </a:rPr>
              <a:t>          34 % of the pions </a:t>
            </a:r>
            <a:r>
              <a:rPr lang="fr-FR" sz="1400" b="1" dirty="0" err="1" smtClean="0">
                <a:sym typeface="Wingdings" pitchFamily="2" charset="2"/>
              </a:rPr>
              <a:t>will</a:t>
            </a:r>
            <a:r>
              <a:rPr lang="fr-FR" sz="1400" b="1" dirty="0" smtClean="0">
                <a:sym typeface="Wingdings" pitchFamily="2" charset="2"/>
              </a:rPr>
              <a:t> </a:t>
            </a:r>
            <a:r>
              <a:rPr lang="fr-FR" sz="1400" b="1" dirty="0" err="1" smtClean="0">
                <a:sym typeface="Wingdings" pitchFamily="2" charset="2"/>
              </a:rPr>
              <a:t>interact</a:t>
            </a:r>
            <a:r>
              <a:rPr lang="fr-FR" sz="1400" b="1" dirty="0" smtClean="0">
                <a:sym typeface="Wingdings" pitchFamily="2" charset="2"/>
              </a:rPr>
              <a:t> </a:t>
            </a:r>
            <a:r>
              <a:rPr lang="fr-FR" sz="1400" b="1" dirty="0" err="1" smtClean="0">
                <a:sym typeface="Wingdings" pitchFamily="2" charset="2"/>
              </a:rPr>
              <a:t>with</a:t>
            </a:r>
            <a:r>
              <a:rPr lang="fr-FR" sz="1400" b="1" dirty="0" smtClean="0">
                <a:sym typeface="Wingdings" pitchFamily="2" charset="2"/>
              </a:rPr>
              <a:t> the non-LH2 </a:t>
            </a:r>
            <a:r>
              <a:rPr lang="fr-FR" sz="1400" b="1" dirty="0" err="1" smtClean="0">
                <a:sym typeface="Wingdings" pitchFamily="2" charset="2"/>
              </a:rPr>
              <a:t>target</a:t>
            </a:r>
            <a:r>
              <a:rPr lang="fr-FR" sz="1400" b="1" dirty="0" smtClean="0">
                <a:sym typeface="Wingdings" pitchFamily="2" charset="2"/>
              </a:rPr>
              <a:t> </a:t>
            </a:r>
            <a:r>
              <a:rPr lang="fr-FR" sz="1400" b="1" dirty="0" err="1" smtClean="0">
                <a:sym typeface="Wingdings" pitchFamily="2" charset="2"/>
              </a:rPr>
              <a:t>material</a:t>
            </a:r>
            <a:endParaRPr lang="fr-FR" sz="1400" b="1" dirty="0" smtClean="0">
              <a:sym typeface="Wingdings" pitchFamily="2" charset="2"/>
            </a:endParaRPr>
          </a:p>
          <a:p>
            <a:endParaRPr lang="fr-FR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1" dirty="0" err="1" smtClean="0"/>
              <a:t>Overall</a:t>
            </a:r>
            <a:r>
              <a:rPr lang="fr-FR" sz="1400" b="1" dirty="0" smtClean="0"/>
              <a:t> pion transmission  </a:t>
            </a:r>
            <a:r>
              <a:rPr lang="fr-FR" sz="1400" b="1" dirty="0"/>
              <a:t>= (# of pions </a:t>
            </a:r>
            <a:r>
              <a:rPr lang="fr-FR" sz="1400" b="1" dirty="0" err="1"/>
              <a:t>at</a:t>
            </a:r>
            <a:r>
              <a:rPr lang="fr-FR" sz="1400" b="1" dirty="0"/>
              <a:t> HADES </a:t>
            </a:r>
            <a:r>
              <a:rPr lang="fr-FR" sz="1400" b="1" dirty="0" err="1"/>
              <a:t>with</a:t>
            </a:r>
            <a:r>
              <a:rPr lang="fr-FR" sz="1400" b="1" dirty="0"/>
              <a:t> |x|,|y| &lt; 6 mm) / (# of pions </a:t>
            </a:r>
            <a:r>
              <a:rPr lang="fr-FR" sz="1400" b="1" dirty="0" err="1" smtClean="0"/>
              <a:t>emitted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at</a:t>
            </a:r>
            <a:r>
              <a:rPr lang="fr-FR" sz="1400" b="1" dirty="0" smtClean="0"/>
              <a:t> the production </a:t>
            </a:r>
            <a:r>
              <a:rPr lang="fr-FR" sz="1400" b="1" dirty="0" err="1" smtClean="0"/>
              <a:t>target</a:t>
            </a:r>
            <a:r>
              <a:rPr lang="fr-FR" sz="1400" b="1" dirty="0" smtClean="0"/>
              <a:t>) = 18.6 %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092280" y="1412776"/>
            <a:ext cx="129614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z: log </a:t>
            </a:r>
            <a:r>
              <a:rPr lang="fr-FR" dirty="0" err="1" smtClean="0"/>
              <a:t>scale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F026-B1B5-408C-81B9-0B38C9FB9E2F}" type="datetime1">
              <a:rPr lang="fr-FR" smtClean="0"/>
              <a:pPr/>
              <a:t>05/02/2014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HADES CM XXVI, Prague, may 2013</a:t>
            </a:r>
            <a:endParaRPr lang="fr-FR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8792" y="2187523"/>
            <a:ext cx="2547704" cy="254770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3" name="ZoneTexte 32"/>
          <p:cNvSpPr txBox="1"/>
          <p:nvPr/>
        </p:nvSpPr>
        <p:spPr>
          <a:xfrm>
            <a:off x="6804248" y="2454796"/>
            <a:ext cx="936104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Symbol" pitchFamily="18" charset="2"/>
              </a:rPr>
              <a:t>m</a:t>
            </a:r>
            <a:r>
              <a:rPr lang="fr-FR" sz="1200" b="1" dirty="0" smtClean="0"/>
              <a:t> = 0.46 %</a:t>
            </a:r>
          </a:p>
          <a:p>
            <a:pPr algn="ctr"/>
            <a:r>
              <a:rPr lang="fr-FR" sz="1200" b="1" dirty="0">
                <a:latin typeface="Symbol" pitchFamily="18" charset="2"/>
              </a:rPr>
              <a:t>s</a:t>
            </a:r>
            <a:r>
              <a:rPr lang="fr-FR" sz="1200" b="1" dirty="0" smtClean="0"/>
              <a:t> = 1.52 %</a:t>
            </a:r>
            <a:endParaRPr lang="fr-FR" sz="12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8076778" y="4509041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latin typeface="Symbol" pitchFamily="18" charset="2"/>
              </a:rPr>
              <a:t>d</a:t>
            </a:r>
            <a:r>
              <a:rPr lang="fr-FR" sz="1100" b="1" dirty="0" smtClean="0"/>
              <a:t> (%)</a:t>
            </a:r>
            <a:endParaRPr lang="fr-FR" sz="11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6804248" y="213285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Global transmission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39552" y="0"/>
            <a:ext cx="446449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Losses</a:t>
            </a:r>
            <a:r>
              <a:rPr lang="fr-FR" b="1" dirty="0" smtClean="0"/>
              <a:t> </a:t>
            </a:r>
            <a:r>
              <a:rPr lang="fr-FR" b="1" dirty="0" err="1" smtClean="0"/>
              <a:t>between</a:t>
            </a:r>
            <a:r>
              <a:rPr lang="fr-FR" b="1" dirty="0" smtClean="0"/>
              <a:t> Q9 and HADES </a:t>
            </a:r>
            <a:r>
              <a:rPr lang="fr-FR" b="1" dirty="0" err="1" smtClean="0"/>
              <a:t>target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78634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extract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d (</a:t>
            </a:r>
            <a:r>
              <a:rPr lang="fr-FR" dirty="0" smtClean="0">
                <a:latin typeface="+mn-lt"/>
              </a:rPr>
              <a:t>and </a:t>
            </a:r>
            <a:r>
              <a:rPr lang="fr-FR" dirty="0" smtClean="0">
                <a:latin typeface="Symbol" pitchFamily="18" charset="2"/>
              </a:rPr>
              <a:t>q</a:t>
            </a:r>
            <a:r>
              <a:rPr lang="fr-FR" baseline="-25000" dirty="0" smtClean="0">
                <a:latin typeface="+mn-lt"/>
              </a:rPr>
              <a:t>i</a:t>
            </a:r>
            <a:r>
              <a:rPr lang="fr-FR" dirty="0" smtClean="0">
                <a:latin typeface="+mn-lt"/>
              </a:rPr>
              <a:t>,</a:t>
            </a:r>
            <a:r>
              <a:rPr lang="fr-FR" dirty="0" smtClean="0">
                <a:latin typeface="Symbol" pitchFamily="18" charset="2"/>
              </a:rPr>
              <a:t> </a:t>
            </a:r>
            <a:r>
              <a:rPr lang="fr-FR" dirty="0" err="1" smtClean="0">
                <a:latin typeface="Symbol" pitchFamily="18" charset="2"/>
              </a:rPr>
              <a:t>j</a:t>
            </a:r>
            <a:r>
              <a:rPr lang="fr-FR" baseline="-25000" dirty="0" err="1" smtClean="0"/>
              <a:t>i</a:t>
            </a:r>
            <a:r>
              <a:rPr lang="fr-FR" baseline="-25000" dirty="0" smtClean="0"/>
              <a:t> </a:t>
            </a:r>
            <a:r>
              <a:rPr lang="fr-FR" dirty="0" smtClean="0"/>
              <a:t>and y</a:t>
            </a:r>
            <a:r>
              <a:rPr lang="fr-FR" baseline="-25000" dirty="0" smtClean="0"/>
              <a:t>i </a:t>
            </a:r>
            <a:r>
              <a:rPr lang="fr-FR" dirty="0" smtClean="0"/>
              <a:t>)</a:t>
            </a:r>
            <a:endParaRPr lang="fr-FR" dirty="0">
              <a:latin typeface="+mn-lt"/>
            </a:endParaRPr>
          </a:p>
        </p:txBody>
      </p:sp>
      <p:graphicFrame>
        <p:nvGraphicFramePr>
          <p:cNvPr id="7" name="Obje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4211752677"/>
              </p:ext>
            </p:extLst>
          </p:nvPr>
        </p:nvGraphicFramePr>
        <p:xfrm>
          <a:off x="103137" y="2629917"/>
          <a:ext cx="8069263" cy="431800"/>
        </p:xfrm>
        <a:graphic>
          <a:graphicData uri="http://schemas.openxmlformats.org/presentationml/2006/ole">
            <p:oleObj spid="_x0000_s2400" name="Équation" r:id="rId3" imgW="3898900" imgH="241300" progId="Equation.3">
              <p:embed/>
            </p:oleObj>
          </a:graphicData>
        </a:graphic>
      </p:graphicFrame>
      <p:graphicFrame>
        <p:nvGraphicFramePr>
          <p:cNvPr id="8" name="Obje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208432695"/>
              </p:ext>
            </p:extLst>
          </p:nvPr>
        </p:nvGraphicFramePr>
        <p:xfrm>
          <a:off x="107504" y="3206667"/>
          <a:ext cx="7553325" cy="433387"/>
        </p:xfrm>
        <a:graphic>
          <a:graphicData uri="http://schemas.openxmlformats.org/presentationml/2006/ole">
            <p:oleObj spid="_x0000_s2401" name="Équation" r:id="rId4" imgW="3403600" imgH="241300" progId="Equation.3">
              <p:embed/>
            </p:oleObj>
          </a:graphicData>
        </a:graphic>
      </p:graphicFrame>
      <p:sp>
        <p:nvSpPr>
          <p:cNvPr id="9" name="Flèche droite 8"/>
          <p:cNvSpPr/>
          <p:nvPr/>
        </p:nvSpPr>
        <p:spPr>
          <a:xfrm rot="19368188">
            <a:off x="8130219" y="2433263"/>
            <a:ext cx="485202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616736" y="1907540"/>
            <a:ext cx="151216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Coupling</a:t>
            </a:r>
            <a:r>
              <a:rPr lang="fr-FR" b="1" dirty="0" smtClean="0"/>
              <a:t> to </a:t>
            </a:r>
            <a:r>
              <a:rPr lang="fr-FR" b="1" dirty="0" smtClean="0">
                <a:latin typeface="Symbol" pitchFamily="18" charset="2"/>
              </a:rPr>
              <a:t>j</a:t>
            </a:r>
            <a:endParaRPr lang="fr-FR" b="1" dirty="0">
              <a:latin typeface="Symbol" pitchFamily="18" charset="2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946830" y="4089846"/>
            <a:ext cx="2165445" cy="92333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b="1" dirty="0" err="1" smtClean="0"/>
              <a:t>Coupling</a:t>
            </a:r>
            <a:r>
              <a:rPr lang="fr-FR" b="1" dirty="0" smtClean="0"/>
              <a:t> to </a:t>
            </a:r>
            <a:r>
              <a:rPr lang="fr-FR" b="1" dirty="0">
                <a:latin typeface="Symbol" pitchFamily="18" charset="2"/>
              </a:rPr>
              <a:t>q</a:t>
            </a:r>
            <a:r>
              <a:rPr lang="fr-FR" b="1" dirty="0" smtClean="0">
                <a:latin typeface="Symbol" pitchFamily="18" charset="2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/>
              <a:t>1st </a:t>
            </a:r>
            <a:r>
              <a:rPr lang="fr-FR" b="1" dirty="0" err="1" smtClean="0"/>
              <a:t>order</a:t>
            </a:r>
            <a:r>
              <a:rPr lang="fr-FR" b="1" dirty="0" smtClean="0"/>
              <a:t> + 2</a:t>
            </a:r>
            <a:r>
              <a:rPr lang="fr-FR" b="1" baseline="30000" dirty="0" smtClean="0"/>
              <a:t>nd</a:t>
            </a:r>
            <a:r>
              <a:rPr lang="fr-FR" b="1" dirty="0" smtClean="0"/>
              <a:t> </a:t>
            </a:r>
            <a:r>
              <a:rPr lang="fr-FR" b="1" dirty="0" err="1" smtClean="0"/>
              <a:t>order</a:t>
            </a:r>
            <a:r>
              <a:rPr lang="fr-FR" b="1" dirty="0" smtClean="0"/>
              <a:t> </a:t>
            </a:r>
            <a:r>
              <a:rPr lang="fr-FR" b="1" dirty="0" err="1" smtClean="0"/>
              <a:t>terms</a:t>
            </a:r>
            <a:r>
              <a:rPr lang="fr-FR" b="1" dirty="0" smtClean="0"/>
              <a:t> × 10</a:t>
            </a:r>
            <a:endParaRPr lang="fr-FR" b="1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784451" y="2587891"/>
            <a:ext cx="432048" cy="5095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755576" y="2587891"/>
            <a:ext cx="472705" cy="4717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6228184" y="2515883"/>
            <a:ext cx="936104" cy="610455"/>
          </a:xfrm>
          <a:prstGeom prst="ellipse">
            <a:avLst/>
          </a:prstGeom>
          <a:solidFill>
            <a:srgbClr val="92D05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3352857" y="3168588"/>
            <a:ext cx="734338" cy="520080"/>
          </a:xfrm>
          <a:prstGeom prst="ellipse">
            <a:avLst/>
          </a:prstGeom>
          <a:solidFill>
            <a:srgbClr val="FFC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2483768" y="3168588"/>
            <a:ext cx="734338" cy="520080"/>
          </a:xfrm>
          <a:prstGeom prst="ellipse">
            <a:avLst/>
          </a:prstGeom>
          <a:solidFill>
            <a:srgbClr val="FFC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231209" y="3179656"/>
            <a:ext cx="1142503" cy="520080"/>
          </a:xfrm>
          <a:prstGeom prst="ellipse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5503471" y="3162189"/>
            <a:ext cx="1070495" cy="520080"/>
          </a:xfrm>
          <a:prstGeom prst="ellipse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6732240" y="3168588"/>
            <a:ext cx="968400" cy="520080"/>
          </a:xfrm>
          <a:prstGeom prst="ellipse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29307" y="5229200"/>
            <a:ext cx="5090765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System of 4 non-</a:t>
            </a:r>
            <a:r>
              <a:rPr lang="fr-FR" b="1" dirty="0" err="1" smtClean="0"/>
              <a:t>linear</a:t>
            </a:r>
            <a:r>
              <a:rPr lang="fr-FR" b="1" dirty="0" smtClean="0"/>
              <a:t> </a:t>
            </a:r>
            <a:r>
              <a:rPr lang="fr-FR" b="1" dirty="0" err="1" smtClean="0"/>
              <a:t>equations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</a:p>
          <a:p>
            <a:r>
              <a:rPr lang="fr-FR" b="1" dirty="0"/>
              <a:t>4</a:t>
            </a:r>
            <a:r>
              <a:rPr lang="fr-FR" b="1" dirty="0" smtClean="0"/>
              <a:t> </a:t>
            </a:r>
            <a:r>
              <a:rPr lang="fr-FR" b="1" dirty="0" err="1" smtClean="0"/>
              <a:t>unknown</a:t>
            </a:r>
            <a:r>
              <a:rPr lang="fr-FR" b="1" dirty="0"/>
              <a:t> </a:t>
            </a:r>
            <a:r>
              <a:rPr lang="fr-FR" b="1" dirty="0" smtClean="0"/>
              <a:t> </a:t>
            </a:r>
            <a:r>
              <a:rPr lang="fr-FR" b="1" dirty="0">
                <a:latin typeface="Symbol" pitchFamily="18" charset="2"/>
              </a:rPr>
              <a:t>q</a:t>
            </a:r>
            <a:r>
              <a:rPr lang="fr-FR" b="1" baseline="-25000" dirty="0" smtClean="0"/>
              <a:t>i ,</a:t>
            </a:r>
            <a:r>
              <a:rPr lang="fr-FR" b="1" dirty="0" smtClean="0"/>
              <a:t> y</a:t>
            </a:r>
            <a:r>
              <a:rPr lang="fr-FR" b="1" baseline="-25000" dirty="0" smtClean="0"/>
              <a:t>i</a:t>
            </a:r>
            <a:r>
              <a:rPr lang="fr-FR" b="1" dirty="0" smtClean="0"/>
              <a:t> , </a:t>
            </a:r>
            <a:r>
              <a:rPr lang="fr-FR" b="1" dirty="0" err="1" smtClean="0">
                <a:latin typeface="Symbol" pitchFamily="18" charset="2"/>
              </a:rPr>
              <a:t>j</a:t>
            </a:r>
            <a:r>
              <a:rPr lang="fr-FR" b="1" baseline="-25000" dirty="0" err="1" smtClean="0"/>
              <a:t>i</a:t>
            </a:r>
            <a:r>
              <a:rPr lang="fr-FR" b="1" baseline="-25000" dirty="0" smtClean="0"/>
              <a:t>  </a:t>
            </a:r>
            <a:r>
              <a:rPr lang="fr-FR" b="1" dirty="0" smtClean="0"/>
              <a:t>and  </a:t>
            </a:r>
            <a:r>
              <a:rPr lang="fr-FR" b="1" dirty="0" smtClean="0">
                <a:latin typeface="Symbol" pitchFamily="18" charset="2"/>
              </a:rPr>
              <a:t>d </a:t>
            </a:r>
            <a:r>
              <a:rPr lang="fr-FR" b="1" dirty="0" smtClean="0"/>
              <a:t>( x</a:t>
            </a:r>
            <a:r>
              <a:rPr lang="fr-FR" b="1" baseline="-25000" dirty="0" smtClean="0"/>
              <a:t>i</a:t>
            </a:r>
            <a:r>
              <a:rPr lang="fr-FR" b="1" dirty="0" smtClean="0"/>
              <a:t> </a:t>
            </a:r>
            <a:r>
              <a:rPr lang="fr-FR" b="1" dirty="0" err="1" smtClean="0"/>
              <a:t>term</a:t>
            </a:r>
            <a:r>
              <a:rPr lang="fr-FR" b="1" dirty="0" smtClean="0"/>
              <a:t> ‘</a:t>
            </a:r>
            <a:r>
              <a:rPr lang="fr-FR" b="1" dirty="0" err="1" smtClean="0"/>
              <a:t>neglected</a:t>
            </a:r>
            <a:r>
              <a:rPr lang="fr-FR" b="1" dirty="0" smtClean="0"/>
              <a:t>’)</a:t>
            </a:r>
          </a:p>
          <a:p>
            <a:r>
              <a:rPr lang="fr-FR" b="1" dirty="0" smtClean="0">
                <a:sym typeface="Wingdings" pitchFamily="2" charset="2"/>
              </a:rPr>
              <a:t>   </a:t>
            </a:r>
            <a:r>
              <a:rPr lang="fr-FR" b="1" dirty="0" err="1" smtClean="0"/>
              <a:t>solved</a:t>
            </a:r>
            <a:r>
              <a:rPr lang="fr-FR" b="1" dirty="0" smtClean="0"/>
              <a:t> </a:t>
            </a:r>
            <a:r>
              <a:rPr lang="fr-FR" b="1" dirty="0" err="1" smtClean="0"/>
              <a:t>iteratively</a:t>
            </a:r>
            <a:endParaRPr lang="fr-FR" b="1" dirty="0"/>
          </a:p>
        </p:txBody>
      </p:sp>
      <p:sp>
        <p:nvSpPr>
          <p:cNvPr id="30" name="Flèche droite 29"/>
          <p:cNvSpPr/>
          <p:nvPr/>
        </p:nvSpPr>
        <p:spPr>
          <a:xfrm rot="1635304">
            <a:off x="7663678" y="3843157"/>
            <a:ext cx="884793" cy="53080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53153" y="980728"/>
            <a:ext cx="8911335" cy="49244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600" dirty="0" smtClean="0"/>
              <a:t>H and V are </a:t>
            </a:r>
            <a:r>
              <a:rPr lang="fr-FR" sz="2600" dirty="0" err="1" smtClean="0"/>
              <a:t>strongly</a:t>
            </a:r>
            <a:r>
              <a:rPr lang="fr-FR" sz="2600" dirty="0" smtClean="0"/>
              <a:t> </a:t>
            </a:r>
            <a:r>
              <a:rPr lang="fr-FR" sz="2600" dirty="0" err="1" smtClean="0"/>
              <a:t>coupled</a:t>
            </a:r>
            <a:r>
              <a:rPr lang="fr-FR" sz="2600" dirty="0" smtClean="0"/>
              <a:t> + </a:t>
            </a:r>
            <a:r>
              <a:rPr lang="fr-FR" sz="2600" dirty="0" err="1" smtClean="0"/>
              <a:t>chromatic</a:t>
            </a:r>
            <a:r>
              <a:rPr lang="fr-FR" sz="2600" dirty="0" smtClean="0"/>
              <a:t> </a:t>
            </a:r>
            <a:r>
              <a:rPr lang="fr-FR" sz="2600" dirty="0" err="1" smtClean="0"/>
              <a:t>terms</a:t>
            </a:r>
            <a:r>
              <a:rPr lang="fr-FR" sz="2600" dirty="0" smtClean="0"/>
              <a:t> in vertical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1565814" y="3725643"/>
            <a:ext cx="1505039" cy="351391"/>
          </a:xfrm>
          <a:prstGeom prst="roundRect">
            <a:avLst/>
          </a:prstGeom>
          <a:solidFill>
            <a:srgbClr val="FFC000">
              <a:alpha val="32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solidFill>
                  <a:schemeClr val="tx1"/>
                </a:solidFill>
              </a:rPr>
              <a:t>Chromatic</a:t>
            </a:r>
            <a:r>
              <a:rPr lang="fr-FR" sz="1200" b="1" dirty="0" smtClean="0">
                <a:solidFill>
                  <a:schemeClr val="tx1"/>
                </a:solidFill>
              </a:rPr>
              <a:t> 1</a:t>
            </a:r>
            <a:r>
              <a:rPr lang="fr-FR" sz="1200" b="1" baseline="30000" dirty="0" smtClean="0">
                <a:solidFill>
                  <a:schemeClr val="tx1"/>
                </a:solidFill>
              </a:rPr>
              <a:t>st</a:t>
            </a:r>
            <a:r>
              <a:rPr lang="fr-FR" sz="1200" b="1" dirty="0" smtClean="0">
                <a:solidFill>
                  <a:schemeClr val="tx1"/>
                </a:solidFill>
              </a:rPr>
              <a:t> </a:t>
            </a:r>
            <a:r>
              <a:rPr lang="fr-FR" sz="1200" b="1" dirty="0" err="1" smtClean="0">
                <a:solidFill>
                  <a:schemeClr val="tx1"/>
                </a:solidFill>
              </a:rPr>
              <a:t>order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3184568" y="3716215"/>
            <a:ext cx="1027392" cy="351391"/>
          </a:xfrm>
          <a:prstGeom prst="roundRect">
            <a:avLst/>
          </a:prstGeom>
          <a:solidFill>
            <a:srgbClr val="FFC000">
              <a:alpha val="32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HV </a:t>
            </a:r>
            <a:r>
              <a:rPr lang="fr-FR" sz="1200" b="1" dirty="0" err="1" smtClean="0">
                <a:solidFill>
                  <a:schemeClr val="tx1"/>
                </a:solidFill>
              </a:rPr>
              <a:t>coupling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4427984" y="3744497"/>
            <a:ext cx="3219579" cy="260567"/>
          </a:xfrm>
          <a:prstGeom prst="roundRect">
            <a:avLst/>
          </a:prstGeom>
          <a:solidFill>
            <a:srgbClr val="FF0000">
              <a:alpha val="32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solidFill>
                  <a:schemeClr val="tx1"/>
                </a:solidFill>
              </a:rPr>
              <a:t>Chromatic</a:t>
            </a:r>
            <a:r>
              <a:rPr lang="fr-FR" sz="1200" b="1" dirty="0" smtClean="0">
                <a:solidFill>
                  <a:schemeClr val="tx1"/>
                </a:solidFill>
              </a:rPr>
              <a:t> 2</a:t>
            </a:r>
            <a:r>
              <a:rPr lang="fr-FR" sz="1200" b="1" baseline="30000" dirty="0" smtClean="0">
                <a:solidFill>
                  <a:schemeClr val="tx1"/>
                </a:solidFill>
              </a:rPr>
              <a:t>nd</a:t>
            </a:r>
            <a:r>
              <a:rPr lang="fr-FR" sz="1200" b="1" dirty="0" smtClean="0">
                <a:solidFill>
                  <a:schemeClr val="tx1"/>
                </a:solidFill>
              </a:rPr>
              <a:t> </a:t>
            </a:r>
            <a:r>
              <a:rPr lang="fr-FR" sz="1200" b="1" dirty="0" err="1" smtClean="0">
                <a:solidFill>
                  <a:schemeClr val="tx1"/>
                </a:solidFill>
              </a:rPr>
              <a:t>order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5143918" y="2148089"/>
            <a:ext cx="2380410" cy="351391"/>
          </a:xfrm>
          <a:prstGeom prst="roundRect">
            <a:avLst/>
          </a:prstGeom>
          <a:solidFill>
            <a:srgbClr val="92D050">
              <a:alpha val="32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solidFill>
                  <a:schemeClr val="tx1"/>
                </a:solidFill>
              </a:rPr>
              <a:t>Chromatic</a:t>
            </a:r>
            <a:r>
              <a:rPr lang="fr-FR" sz="1200" b="1" dirty="0" smtClean="0">
                <a:solidFill>
                  <a:schemeClr val="tx1"/>
                </a:solidFill>
              </a:rPr>
              <a:t> 2</a:t>
            </a:r>
            <a:r>
              <a:rPr lang="fr-FR" sz="1200" b="1" baseline="30000" dirty="0" smtClean="0">
                <a:solidFill>
                  <a:schemeClr val="tx1"/>
                </a:solidFill>
              </a:rPr>
              <a:t>nd</a:t>
            </a:r>
            <a:r>
              <a:rPr lang="fr-FR" sz="1200" b="1" dirty="0" smtClean="0">
                <a:solidFill>
                  <a:schemeClr val="tx1"/>
                </a:solidFill>
              </a:rPr>
              <a:t> </a:t>
            </a:r>
            <a:r>
              <a:rPr lang="fr-FR" sz="1200" b="1" dirty="0" err="1" smtClean="0">
                <a:solidFill>
                  <a:schemeClr val="tx1"/>
                </a:solidFill>
              </a:rPr>
              <a:t>order</a:t>
            </a:r>
            <a:r>
              <a:rPr lang="fr-FR" sz="1200" b="1" dirty="0" smtClean="0">
                <a:solidFill>
                  <a:schemeClr val="tx1"/>
                </a:solidFill>
              </a:rPr>
              <a:t> V </a:t>
            </a:r>
            <a:r>
              <a:rPr lang="fr-FR" sz="1200" b="1" dirty="0" err="1" smtClean="0">
                <a:solidFill>
                  <a:schemeClr val="tx1"/>
                </a:solidFill>
              </a:rPr>
              <a:t>coupling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FDEC2-B58A-4D0F-9CB9-C9DBEA499728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2339752" y="2586156"/>
            <a:ext cx="734338" cy="520080"/>
          </a:xfrm>
          <a:prstGeom prst="ellipse">
            <a:avLst/>
          </a:prstGeom>
          <a:solidFill>
            <a:srgbClr val="FFC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2158082" y="2211846"/>
            <a:ext cx="1060024" cy="351391"/>
          </a:xfrm>
          <a:prstGeom prst="roundRect">
            <a:avLst/>
          </a:prstGeom>
          <a:solidFill>
            <a:srgbClr val="FFC000">
              <a:alpha val="32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HV </a:t>
            </a:r>
            <a:r>
              <a:rPr lang="fr-FR" sz="1200" b="1" dirty="0" err="1" smtClean="0">
                <a:solidFill>
                  <a:schemeClr val="tx1"/>
                </a:solidFill>
              </a:rPr>
              <a:t>coupling</a:t>
            </a:r>
            <a:endParaRPr lang="fr-FR" sz="1200" b="1" dirty="0">
              <a:solidFill>
                <a:schemeClr val="tx1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4272186" y="2583758"/>
            <a:ext cx="432048" cy="5095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4243311" y="2583758"/>
            <a:ext cx="472705" cy="4717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3153" y="1550586"/>
            <a:ext cx="6495338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2 </a:t>
            </a:r>
            <a:r>
              <a:rPr lang="fr-FR" sz="1200" b="1" dirty="0" err="1" smtClean="0"/>
              <a:t>equations</a:t>
            </a:r>
            <a:r>
              <a:rPr lang="fr-FR" sz="1200" b="1" dirty="0" smtClean="0"/>
              <a:t> ( one </a:t>
            </a:r>
            <a:r>
              <a:rPr lang="fr-FR" sz="1200" b="1" dirty="0" err="1" smtClean="0"/>
              <a:t>measured</a:t>
            </a:r>
            <a:r>
              <a:rPr lang="fr-FR" sz="1200" b="1" dirty="0" smtClean="0"/>
              <a:t> X position </a:t>
            </a:r>
            <a:r>
              <a:rPr lang="fr-FR" sz="1200" b="1" dirty="0" err="1" smtClean="0"/>
              <a:t>at</a:t>
            </a:r>
            <a:r>
              <a:rPr lang="fr-FR" sz="1200" b="1" dirty="0" smtClean="0"/>
              <a:t> detector 1, </a:t>
            </a:r>
            <a:r>
              <a:rPr lang="fr-FR" sz="1200" b="1" dirty="0" err="1" smtClean="0"/>
              <a:t>another</a:t>
            </a:r>
            <a:r>
              <a:rPr lang="fr-FR" sz="1200" b="1" dirty="0" smtClean="0"/>
              <a:t> </a:t>
            </a:r>
            <a:r>
              <a:rPr lang="fr-FR" sz="1200" b="1" dirty="0"/>
              <a:t>one </a:t>
            </a:r>
            <a:r>
              <a:rPr lang="fr-FR" sz="1200" b="1" dirty="0" err="1"/>
              <a:t>at</a:t>
            </a:r>
            <a:r>
              <a:rPr lang="fr-FR" sz="1200" b="1" dirty="0"/>
              <a:t> detector 2</a:t>
            </a:r>
            <a:r>
              <a:rPr lang="fr-FR" sz="1200" b="1" dirty="0" smtClean="0"/>
              <a:t>) </a:t>
            </a:r>
            <a:r>
              <a:rPr lang="fr-FR" sz="1200" b="1" dirty="0" err="1" smtClean="0"/>
              <a:t>with</a:t>
            </a:r>
            <a:r>
              <a:rPr lang="fr-FR" sz="1200" b="1" dirty="0" smtClean="0"/>
              <a:t> 8 </a:t>
            </a:r>
            <a:r>
              <a:rPr lang="fr-FR" sz="1200" b="1" dirty="0" err="1" smtClean="0"/>
              <a:t>terms</a:t>
            </a:r>
            <a:endParaRPr lang="fr-FR" sz="12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82631" y="4520153"/>
            <a:ext cx="6375242" cy="2769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2 </a:t>
            </a:r>
            <a:r>
              <a:rPr lang="fr-FR" sz="1200" b="1" dirty="0" err="1" smtClean="0"/>
              <a:t>equations</a:t>
            </a:r>
            <a:r>
              <a:rPr lang="fr-FR" sz="1200" b="1" dirty="0" smtClean="0"/>
              <a:t> (</a:t>
            </a:r>
            <a:r>
              <a:rPr lang="fr-FR" sz="1200" b="1" dirty="0"/>
              <a:t>one </a:t>
            </a:r>
            <a:r>
              <a:rPr lang="fr-FR" sz="1200" b="1" dirty="0" err="1"/>
              <a:t>measured</a:t>
            </a:r>
            <a:r>
              <a:rPr lang="fr-FR" sz="1200" b="1" dirty="0"/>
              <a:t> </a:t>
            </a:r>
            <a:r>
              <a:rPr lang="fr-FR" sz="1200" b="1" dirty="0" smtClean="0"/>
              <a:t>Y </a:t>
            </a:r>
            <a:r>
              <a:rPr lang="fr-FR" sz="1200" b="1" dirty="0"/>
              <a:t>position </a:t>
            </a:r>
            <a:r>
              <a:rPr lang="fr-FR" sz="1200" b="1" dirty="0" err="1"/>
              <a:t>at</a:t>
            </a:r>
            <a:r>
              <a:rPr lang="fr-FR" sz="1200" b="1" dirty="0"/>
              <a:t> detector 1, </a:t>
            </a:r>
            <a:r>
              <a:rPr lang="fr-FR" sz="1200" b="1" dirty="0" err="1"/>
              <a:t>another</a:t>
            </a:r>
            <a:r>
              <a:rPr lang="fr-FR" sz="1200" b="1" dirty="0"/>
              <a:t> one </a:t>
            </a:r>
            <a:r>
              <a:rPr lang="fr-FR" sz="1200" b="1" dirty="0" err="1"/>
              <a:t>at</a:t>
            </a:r>
            <a:r>
              <a:rPr lang="fr-FR" sz="1200" b="1" dirty="0"/>
              <a:t> detector </a:t>
            </a:r>
            <a:r>
              <a:rPr lang="fr-FR" sz="1200" b="1" dirty="0" smtClean="0"/>
              <a:t>2) </a:t>
            </a:r>
            <a:r>
              <a:rPr lang="fr-FR" sz="1200" b="1" dirty="0" err="1" smtClean="0"/>
              <a:t>with</a:t>
            </a:r>
            <a:r>
              <a:rPr lang="fr-FR" sz="1200" b="1" dirty="0" smtClean="0"/>
              <a:t> 7 </a:t>
            </a:r>
            <a:r>
              <a:rPr lang="fr-FR" sz="1200" b="1" dirty="0" err="1" smtClean="0"/>
              <a:t>terms</a:t>
            </a:r>
            <a:endParaRPr lang="fr-FR" sz="1200" b="1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395536" y="1827585"/>
            <a:ext cx="72008" cy="76030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V="1">
            <a:off x="251520" y="3643507"/>
            <a:ext cx="349049" cy="87664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30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0"/>
            <a:ext cx="5328592" cy="56207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Symbol" pitchFamily="18" charset="2"/>
              </a:rPr>
              <a:t>p</a:t>
            </a:r>
            <a:r>
              <a:rPr lang="fr-FR" dirty="0" smtClean="0"/>
              <a:t> </a:t>
            </a:r>
            <a:r>
              <a:rPr lang="fr-FR" dirty="0" err="1" smtClean="0"/>
              <a:t>momentum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692696"/>
            <a:ext cx="5616624" cy="5616624"/>
          </a:xfrm>
          <a:ln w="57150">
            <a:solidFill>
              <a:srgbClr val="00B0F0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1448318" y="1692097"/>
            <a:ext cx="1395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p</a:t>
            </a:r>
            <a:r>
              <a:rPr lang="fr-FR" sz="1600" b="1" baseline="-25000" dirty="0" smtClean="0">
                <a:solidFill>
                  <a:srgbClr val="00B050"/>
                </a:solidFill>
                <a:latin typeface="Symbol" pitchFamily="18" charset="2"/>
              </a:rPr>
              <a:t>p</a:t>
            </a:r>
            <a:r>
              <a:rPr lang="fr-FR" sz="1600" b="1" dirty="0" smtClean="0">
                <a:solidFill>
                  <a:srgbClr val="00B050"/>
                </a:solidFill>
              </a:rPr>
              <a:t>=0.65 </a:t>
            </a:r>
            <a:r>
              <a:rPr lang="fr-FR" sz="1600" b="1" dirty="0" err="1" smtClean="0">
                <a:solidFill>
                  <a:srgbClr val="00B050"/>
                </a:solidFill>
              </a:rPr>
              <a:t>GeV</a:t>
            </a:r>
            <a:r>
              <a:rPr lang="fr-FR" sz="1600" b="1" dirty="0" smtClean="0">
                <a:solidFill>
                  <a:srgbClr val="00B050"/>
                </a:solidFill>
              </a:rPr>
              <a:t>/c</a:t>
            </a:r>
          </a:p>
          <a:p>
            <a:pPr algn="ctr"/>
            <a:r>
              <a:rPr lang="fr-FR" sz="1600" b="1" dirty="0" err="1" smtClean="0">
                <a:solidFill>
                  <a:srgbClr val="00B050"/>
                </a:solidFill>
                <a:latin typeface="Symbol" pitchFamily="18" charset="2"/>
              </a:rPr>
              <a:t>s</a:t>
            </a:r>
            <a:r>
              <a:rPr lang="fr-FR" sz="1600" b="1" baseline="-25000" dirty="0" err="1" smtClean="0">
                <a:solidFill>
                  <a:srgbClr val="00B050"/>
                </a:solidFill>
              </a:rPr>
              <a:t>x</a:t>
            </a:r>
            <a:r>
              <a:rPr lang="fr-FR" sz="1600" b="1" dirty="0" smtClean="0">
                <a:solidFill>
                  <a:srgbClr val="00B050"/>
                </a:solidFill>
              </a:rPr>
              <a:t>=0.5 mm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31210" y="3933056"/>
            <a:ext cx="130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p</a:t>
            </a:r>
            <a:r>
              <a:rPr lang="fr-FR" sz="1600" b="1" baseline="-250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fr-FR" sz="1600" b="1" dirty="0" smtClean="0">
                <a:solidFill>
                  <a:srgbClr val="FF0000"/>
                </a:solidFill>
              </a:rPr>
              <a:t>=1.3 </a:t>
            </a:r>
            <a:r>
              <a:rPr lang="fr-FR" sz="1600" b="1" dirty="0" err="1" smtClean="0">
                <a:solidFill>
                  <a:srgbClr val="FF0000"/>
                </a:solidFill>
              </a:rPr>
              <a:t>GeV</a:t>
            </a:r>
            <a:r>
              <a:rPr lang="fr-FR" sz="1600" b="1" dirty="0" smtClean="0">
                <a:solidFill>
                  <a:srgbClr val="FF0000"/>
                </a:solidFill>
              </a:rPr>
              <a:t>/c</a:t>
            </a:r>
          </a:p>
          <a:p>
            <a:pPr algn="ctr"/>
            <a:r>
              <a:rPr lang="fr-FR" sz="1600" b="1" dirty="0" err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fr-FR" sz="1600" b="1" baseline="-25000" dirty="0" err="1" smtClean="0">
                <a:solidFill>
                  <a:srgbClr val="FF0000"/>
                </a:solidFill>
              </a:rPr>
              <a:t>x</a:t>
            </a:r>
            <a:r>
              <a:rPr lang="fr-FR" sz="1600" b="1" dirty="0" smtClean="0">
                <a:solidFill>
                  <a:srgbClr val="FF0000"/>
                </a:solidFill>
              </a:rPr>
              <a:t>=1.0 mm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93093" y="4355579"/>
            <a:ext cx="130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66FF"/>
                </a:solidFill>
              </a:rPr>
              <a:t>p</a:t>
            </a:r>
            <a:r>
              <a:rPr lang="fr-FR" sz="1600" b="1" baseline="-25000" dirty="0" smtClean="0">
                <a:solidFill>
                  <a:srgbClr val="0066FF"/>
                </a:solidFill>
                <a:latin typeface="Symbol" pitchFamily="18" charset="2"/>
              </a:rPr>
              <a:t>p</a:t>
            </a:r>
            <a:r>
              <a:rPr lang="fr-FR" sz="1600" b="1" dirty="0" smtClean="0">
                <a:solidFill>
                  <a:srgbClr val="0066FF"/>
                </a:solidFill>
              </a:rPr>
              <a:t>=1.3 </a:t>
            </a:r>
            <a:r>
              <a:rPr lang="fr-FR" sz="1600" b="1" dirty="0" err="1" smtClean="0">
                <a:solidFill>
                  <a:srgbClr val="0066FF"/>
                </a:solidFill>
              </a:rPr>
              <a:t>GeV</a:t>
            </a:r>
            <a:r>
              <a:rPr lang="fr-FR" sz="1600" b="1" dirty="0" smtClean="0">
                <a:solidFill>
                  <a:srgbClr val="0066FF"/>
                </a:solidFill>
              </a:rPr>
              <a:t>/c</a:t>
            </a:r>
          </a:p>
          <a:p>
            <a:pPr algn="ctr"/>
            <a:r>
              <a:rPr lang="fr-FR" sz="1600" b="1" dirty="0" err="1" smtClean="0">
                <a:solidFill>
                  <a:srgbClr val="0066FF"/>
                </a:solidFill>
                <a:latin typeface="Symbol" pitchFamily="18" charset="2"/>
              </a:rPr>
              <a:t>s</a:t>
            </a:r>
            <a:r>
              <a:rPr lang="fr-FR" sz="1600" b="1" baseline="-25000" dirty="0" err="1" smtClean="0">
                <a:solidFill>
                  <a:srgbClr val="0066FF"/>
                </a:solidFill>
              </a:rPr>
              <a:t>x</a:t>
            </a:r>
            <a:r>
              <a:rPr lang="fr-FR" sz="1600" b="1" dirty="0" smtClean="0">
                <a:solidFill>
                  <a:srgbClr val="0066FF"/>
                </a:solidFill>
              </a:rPr>
              <a:t>=0.5 mm</a:t>
            </a:r>
            <a:endParaRPr lang="fr-FR" sz="1600" b="1" dirty="0">
              <a:solidFill>
                <a:srgbClr val="0066FF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1D67F-BB56-425F-8384-BBAC79430464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652120" y="692696"/>
            <a:ext cx="3491880" cy="498598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 </a:t>
            </a:r>
            <a:r>
              <a:rPr lang="fr-FR" sz="1600" b="1" dirty="0" smtClean="0"/>
              <a:t>At </a:t>
            </a:r>
            <a:r>
              <a:rPr lang="fr-FR" sz="1600" b="1" dirty="0" smtClean="0">
                <a:latin typeface="Symbol" pitchFamily="18" charset="2"/>
              </a:rPr>
              <a:t>d</a:t>
            </a:r>
            <a:r>
              <a:rPr lang="fr-FR" sz="1600" b="1" dirty="0" smtClean="0"/>
              <a:t> ≈ 1.5% </a:t>
            </a:r>
            <a:r>
              <a:rPr lang="fr-FR" sz="1600" b="1" dirty="0" smtClean="0"/>
              <a:t> (shift due to off focus detector1)</a:t>
            </a:r>
            <a:endParaRPr lang="fr-FR" sz="1600" b="1" dirty="0" smtClean="0"/>
          </a:p>
          <a:p>
            <a:pPr lvl="1">
              <a:buFont typeface="Arial" pitchFamily="34" charset="0"/>
              <a:buChar char="•"/>
            </a:pPr>
            <a:r>
              <a:rPr lang="fr-FR" sz="1600" b="1" dirty="0" smtClean="0"/>
              <a:t> </a:t>
            </a:r>
            <a:r>
              <a:rPr lang="fr-FR" sz="1600" b="1" dirty="0" err="1" smtClean="0">
                <a:latin typeface="Symbol" pitchFamily="18" charset="2"/>
              </a:rPr>
              <a:t>s</a:t>
            </a:r>
            <a:r>
              <a:rPr lang="fr-FR" sz="1600" b="1" baseline="-25000" dirty="0" err="1" smtClean="0"/>
              <a:t>p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scales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with</a:t>
            </a:r>
            <a:r>
              <a:rPr lang="fr-FR" sz="1600" b="1" dirty="0" smtClean="0"/>
              <a:t> </a:t>
            </a:r>
            <a:r>
              <a:rPr lang="fr-FR" sz="1600" b="1" dirty="0" err="1" smtClean="0">
                <a:latin typeface="Symbol" pitchFamily="18" charset="2"/>
              </a:rPr>
              <a:t>s</a:t>
            </a:r>
            <a:r>
              <a:rPr lang="fr-FR" sz="1600" b="1" baseline="-25000" dirty="0" err="1" smtClean="0"/>
              <a:t>x</a:t>
            </a:r>
            <a:endParaRPr lang="fr-FR" sz="1600" b="1" dirty="0" smtClean="0"/>
          </a:p>
          <a:p>
            <a:pPr lvl="1">
              <a:buFont typeface="Arial" pitchFamily="34" charset="0"/>
              <a:buChar char="•"/>
            </a:pPr>
            <a:r>
              <a:rPr lang="fr-FR" sz="1600" b="1" dirty="0" smtClean="0">
                <a:latin typeface="Symbol" pitchFamily="18" charset="2"/>
              </a:rPr>
              <a:t> </a:t>
            </a:r>
            <a:r>
              <a:rPr lang="fr-FR" sz="1600" b="1" dirty="0" err="1" smtClean="0">
                <a:latin typeface="Symbol" pitchFamily="18" charset="2"/>
              </a:rPr>
              <a:t>s</a:t>
            </a:r>
            <a:r>
              <a:rPr lang="fr-FR" sz="1600" b="1" baseline="-25000" dirty="0" err="1" smtClean="0"/>
              <a:t>p</a:t>
            </a:r>
            <a:r>
              <a:rPr lang="fr-FR" sz="1600" b="1" dirty="0" smtClean="0"/>
              <a:t> = 0.11%</a:t>
            </a:r>
          </a:p>
          <a:p>
            <a:pPr lvl="1">
              <a:buFont typeface="Arial" pitchFamily="34" charset="0"/>
              <a:buChar char="•"/>
            </a:pPr>
            <a:r>
              <a:rPr lang="fr-FR" sz="1600" b="1" dirty="0" smtClean="0"/>
              <a:t> multiple </a:t>
            </a:r>
            <a:r>
              <a:rPr lang="fr-FR" sz="1600" b="1" dirty="0" err="1" smtClean="0"/>
              <a:t>scattering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negligible</a:t>
            </a:r>
            <a:endParaRPr lang="fr-FR" sz="1600" b="1" dirty="0" smtClean="0"/>
          </a:p>
          <a:p>
            <a:pPr>
              <a:buFont typeface="Arial" pitchFamily="34" charset="0"/>
              <a:buChar char="•"/>
            </a:pPr>
            <a:r>
              <a:rPr lang="fr-FR" sz="1600" b="1" dirty="0" smtClean="0"/>
              <a:t> At large</a:t>
            </a:r>
            <a:r>
              <a:rPr lang="fr-FR" sz="1600" b="1" dirty="0" smtClean="0">
                <a:latin typeface="Symbol" pitchFamily="18" charset="2"/>
              </a:rPr>
              <a:t>  |d| </a:t>
            </a:r>
            <a:r>
              <a:rPr lang="fr-FR" sz="1600" b="1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fr-FR" sz="1600" b="1" dirty="0" smtClean="0"/>
              <a:t> </a:t>
            </a:r>
            <a:r>
              <a:rPr lang="fr-FR" sz="1600" b="1" dirty="0" err="1">
                <a:latin typeface="Symbol" pitchFamily="18" charset="2"/>
              </a:rPr>
              <a:t>s</a:t>
            </a:r>
            <a:r>
              <a:rPr lang="fr-FR" sz="1600" b="1" baseline="-25000" dirty="0" err="1"/>
              <a:t>p</a:t>
            </a:r>
            <a:r>
              <a:rPr lang="fr-FR" sz="1600" b="1" baseline="-25000" dirty="0"/>
              <a:t> </a:t>
            </a:r>
            <a:r>
              <a:rPr lang="fr-FR" sz="1600" b="1" dirty="0" err="1"/>
              <a:t>d</a:t>
            </a:r>
            <a:r>
              <a:rPr lang="fr-FR" sz="1600" b="1" dirty="0" err="1" smtClean="0"/>
              <a:t>ominated</a:t>
            </a:r>
            <a:r>
              <a:rPr lang="fr-FR" sz="1600" b="1" dirty="0" smtClean="0"/>
              <a:t> </a:t>
            </a:r>
            <a:r>
              <a:rPr lang="fr-FR" sz="1600" b="1" dirty="0"/>
              <a:t>by multiple </a:t>
            </a:r>
            <a:r>
              <a:rPr lang="fr-FR" sz="1600" b="1" dirty="0" err="1" smtClean="0"/>
              <a:t>scattering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effects</a:t>
            </a:r>
            <a:endParaRPr lang="fr-FR" sz="1600" b="1" dirty="0" smtClean="0"/>
          </a:p>
          <a:p>
            <a:pPr lvl="1">
              <a:buFont typeface="Arial" pitchFamily="34" charset="0"/>
              <a:buChar char="•"/>
            </a:pPr>
            <a:r>
              <a:rPr lang="fr-FR" sz="1600" b="1" dirty="0" smtClean="0"/>
              <a:t> </a:t>
            </a:r>
            <a:r>
              <a:rPr lang="fr-FR" sz="1600" b="1" dirty="0" err="1" smtClean="0">
                <a:latin typeface="Symbol" pitchFamily="18" charset="2"/>
              </a:rPr>
              <a:t>s</a:t>
            </a:r>
            <a:r>
              <a:rPr lang="fr-FR" sz="1600" b="1" baseline="-25000" dirty="0" err="1" smtClean="0"/>
              <a:t>p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weakly</a:t>
            </a:r>
            <a:r>
              <a:rPr lang="fr-FR" sz="1600" b="1" dirty="0" smtClean="0"/>
              <a:t> sensitive to </a:t>
            </a:r>
            <a:r>
              <a:rPr lang="fr-FR" sz="1600" b="1" dirty="0" err="1" smtClean="0">
                <a:latin typeface="Symbol" pitchFamily="18" charset="2"/>
              </a:rPr>
              <a:t>s</a:t>
            </a:r>
            <a:r>
              <a:rPr lang="fr-FR" sz="1600" b="1" baseline="-25000" dirty="0" err="1" smtClean="0"/>
              <a:t>x</a:t>
            </a:r>
            <a:endParaRPr lang="fr-FR" sz="1600" b="1" baseline="-25000" dirty="0" smtClean="0"/>
          </a:p>
          <a:p>
            <a:pPr lvl="1">
              <a:buFont typeface="Arial" pitchFamily="34" charset="0"/>
              <a:buChar char="•"/>
            </a:pPr>
            <a:r>
              <a:rPr lang="fr-FR" sz="1600" b="1" dirty="0" smtClean="0">
                <a:latin typeface="Symbol" pitchFamily="18" charset="2"/>
              </a:rPr>
              <a:t> </a:t>
            </a:r>
            <a:r>
              <a:rPr lang="fr-FR" sz="1600" b="1" dirty="0" err="1" smtClean="0">
                <a:latin typeface="Symbol" pitchFamily="18" charset="2"/>
              </a:rPr>
              <a:t>s</a:t>
            </a:r>
            <a:r>
              <a:rPr lang="fr-FR" sz="1600" b="1" baseline="-25000" dirty="0" err="1" smtClean="0"/>
              <a:t>p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scales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with</a:t>
            </a:r>
            <a:r>
              <a:rPr lang="fr-FR" sz="1600" b="1" dirty="0" smtClean="0"/>
              <a:t> </a:t>
            </a:r>
            <a:r>
              <a:rPr lang="fr-FR" sz="1600" b="1" dirty="0" smtClean="0">
                <a:latin typeface="Symbol" pitchFamily="18" charset="2"/>
              </a:rPr>
              <a:t>1/</a:t>
            </a:r>
            <a:r>
              <a:rPr lang="fr-FR" sz="1600" b="1" dirty="0" smtClean="0"/>
              <a:t>p</a:t>
            </a:r>
          </a:p>
          <a:p>
            <a:pPr>
              <a:buFont typeface="Arial" pitchFamily="34" charset="0"/>
              <a:buChar char="•"/>
            </a:pPr>
            <a:endParaRPr lang="fr-FR" sz="1600" b="1" dirty="0" smtClean="0"/>
          </a:p>
          <a:p>
            <a:pPr marL="285750" lvl="1" indent="-285750">
              <a:buFont typeface="Arial" pitchFamily="34" charset="0"/>
              <a:buChar char="•"/>
            </a:pPr>
            <a:r>
              <a:rPr lang="fr-FR" sz="1600" b="1" dirty="0" err="1" smtClean="0"/>
              <a:t>Within</a:t>
            </a:r>
            <a:r>
              <a:rPr lang="fr-FR" sz="1600" b="1" dirty="0" smtClean="0"/>
              <a:t>  ± 2</a:t>
            </a:r>
            <a:r>
              <a:rPr lang="fr-FR" sz="1600" b="1" dirty="0" smtClean="0">
                <a:latin typeface="Symbol" pitchFamily="18" charset="2"/>
              </a:rPr>
              <a:t>s</a:t>
            </a:r>
            <a:r>
              <a:rPr lang="fr-FR" sz="1600" b="1" baseline="-25000" dirty="0" smtClean="0"/>
              <a:t>trans </a:t>
            </a:r>
            <a:r>
              <a:rPr lang="fr-FR" sz="1600" b="1" dirty="0" smtClean="0"/>
              <a:t> :           	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latin typeface="Symbol" pitchFamily="18" charset="2"/>
              </a:rPr>
              <a:t>s</a:t>
            </a:r>
            <a:r>
              <a:rPr lang="fr-FR" sz="1600" b="1" baseline="-25000" dirty="0" err="1" smtClean="0"/>
              <a:t>p</a:t>
            </a:r>
            <a:r>
              <a:rPr lang="fr-FR" sz="1600" b="1" dirty="0" smtClean="0"/>
              <a:t> &lt; 0.2 %</a:t>
            </a:r>
          </a:p>
          <a:p>
            <a:pPr marL="285750" indent="-285750"/>
            <a:endParaRPr lang="fr-FR" sz="1400" b="1" dirty="0" smtClean="0"/>
          </a:p>
          <a:p>
            <a:pPr marL="285750" indent="-285750"/>
            <a:endParaRPr lang="fr-FR" sz="1400" b="1" dirty="0" smtClean="0"/>
          </a:p>
          <a:p>
            <a:pPr marL="285750" indent="-285750"/>
            <a:endParaRPr lang="fr-FR" sz="1400" b="1" dirty="0" smtClean="0"/>
          </a:p>
          <a:p>
            <a:pPr marL="285750" indent="-285750"/>
            <a:endParaRPr lang="fr-FR" sz="1400" b="1" dirty="0"/>
          </a:p>
          <a:p>
            <a:pPr marL="285750" indent="-285750"/>
            <a:endParaRPr lang="fr-FR" sz="1400" b="1" dirty="0" smtClean="0"/>
          </a:p>
          <a:p>
            <a:pPr marL="285750" indent="-285750"/>
            <a:r>
              <a:rPr lang="fr-FR" sz="1400" b="1" dirty="0" smtClean="0"/>
              <a:t>  </a:t>
            </a:r>
            <a:endParaRPr lang="fr-FR" sz="1400" b="1" dirty="0"/>
          </a:p>
          <a:p>
            <a:pPr marL="285750" indent="-285750"/>
            <a:endParaRPr lang="fr-FR" sz="14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146063" y="1268760"/>
            <a:ext cx="1849873" cy="4464496"/>
          </a:xfrm>
          <a:prstGeom prst="rect">
            <a:avLst/>
          </a:prstGeom>
          <a:solidFill>
            <a:srgbClr val="FFFF00">
              <a:alpha val="44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782967" y="2492896"/>
            <a:ext cx="1212969" cy="7386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± 2 </a:t>
            </a:r>
            <a:r>
              <a:rPr lang="fr-FR" sz="1400" b="1" dirty="0" smtClean="0">
                <a:latin typeface="Symbol" panose="05050102010706020507" pitchFamily="18" charset="2"/>
              </a:rPr>
              <a:t>s </a:t>
            </a:r>
            <a:r>
              <a:rPr lang="fr-FR" sz="1400" b="1" dirty="0" err="1" smtClean="0"/>
              <a:t>transmissionband</a:t>
            </a:r>
            <a:endParaRPr lang="fr-FR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5724128" y="4509120"/>
            <a:ext cx="3347864" cy="11772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fr-FR" b="1" dirty="0" err="1"/>
              <a:t>C</a:t>
            </a:r>
            <a:r>
              <a:rPr lang="fr-FR" b="1" dirty="0" err="1" smtClean="0"/>
              <a:t>ontributes</a:t>
            </a:r>
            <a:r>
              <a:rPr lang="fr-FR" b="1" dirty="0" smtClean="0"/>
              <a:t> </a:t>
            </a:r>
            <a:r>
              <a:rPr lang="fr-FR" b="1" dirty="0" err="1" smtClean="0"/>
              <a:t>weakly</a:t>
            </a:r>
            <a:r>
              <a:rPr lang="fr-FR" b="1" dirty="0" smtClean="0"/>
              <a:t> (1/3) to the</a:t>
            </a:r>
          </a:p>
          <a:p>
            <a:pPr marL="285750" indent="-285750" algn="ctr"/>
            <a:r>
              <a:rPr lang="fr-FR" b="1" dirty="0" smtClean="0"/>
              <a:t>MM </a:t>
            </a:r>
            <a:r>
              <a:rPr lang="fr-FR" b="1" dirty="0" err="1" smtClean="0"/>
              <a:t>resolution</a:t>
            </a:r>
            <a:r>
              <a:rPr lang="fr-FR" b="1" dirty="0" smtClean="0"/>
              <a:t> in the </a:t>
            </a:r>
            <a:r>
              <a:rPr lang="fr-FR" b="1" dirty="0" err="1" smtClean="0"/>
              <a:t>reaction</a:t>
            </a:r>
            <a:endParaRPr lang="fr-FR" b="1" dirty="0" smtClean="0"/>
          </a:p>
          <a:p>
            <a:pPr marL="285750" indent="-285750" algn="ctr"/>
            <a:r>
              <a:rPr lang="fr-FR" b="1" dirty="0" smtClean="0"/>
              <a:t>   </a:t>
            </a:r>
            <a:r>
              <a:rPr lang="fr-FR" b="1" dirty="0" smtClean="0">
                <a:latin typeface="Symbol" panose="05050102010706020507" pitchFamily="18" charset="2"/>
              </a:rPr>
              <a:t>p</a:t>
            </a:r>
            <a:r>
              <a:rPr lang="fr-FR" b="1" baseline="30000" dirty="0" smtClean="0"/>
              <a:t>-</a:t>
            </a:r>
            <a:r>
              <a:rPr lang="fr-FR" b="1" dirty="0" smtClean="0"/>
              <a:t> </a:t>
            </a:r>
            <a:r>
              <a:rPr lang="fr-FR" b="1" dirty="0"/>
              <a:t>p </a:t>
            </a:r>
            <a:r>
              <a:rPr lang="fr-FR" b="1" dirty="0">
                <a:sym typeface="Wingdings" panose="05000000000000000000" pitchFamily="2" charset="2"/>
              </a:rPr>
              <a:t> e</a:t>
            </a:r>
            <a:r>
              <a:rPr lang="fr-FR" b="1" baseline="30000" dirty="0">
                <a:sym typeface="Wingdings" panose="05000000000000000000" pitchFamily="2" charset="2"/>
              </a:rPr>
              <a:t>+</a:t>
            </a:r>
            <a:r>
              <a:rPr lang="fr-FR" b="1" dirty="0">
                <a:sym typeface="Wingdings" panose="05000000000000000000" pitchFamily="2" charset="2"/>
              </a:rPr>
              <a:t> e</a:t>
            </a:r>
            <a:r>
              <a:rPr lang="fr-FR" b="1" baseline="30000" dirty="0">
                <a:sym typeface="Wingdings" panose="05000000000000000000" pitchFamily="2" charset="2"/>
              </a:rPr>
              <a:t>-</a:t>
            </a:r>
            <a:r>
              <a:rPr lang="fr-FR" b="1" dirty="0">
                <a:sym typeface="Wingdings" panose="05000000000000000000" pitchFamily="2" charset="2"/>
              </a:rPr>
              <a:t> </a:t>
            </a:r>
            <a:r>
              <a:rPr lang="fr-FR" b="1" dirty="0" smtClean="0">
                <a:sym typeface="Wingdings" panose="05000000000000000000" pitchFamily="2" charset="2"/>
              </a:rPr>
              <a:t>n </a:t>
            </a:r>
          </a:p>
          <a:p>
            <a:pPr marL="285750" indent="-285750" algn="ctr"/>
            <a:r>
              <a:rPr lang="fr-FR" b="1" dirty="0" smtClean="0">
                <a:sym typeface="Wingdings" panose="05000000000000000000" pitchFamily="2" charset="2"/>
              </a:rPr>
              <a:t>(HADES </a:t>
            </a:r>
            <a:r>
              <a:rPr lang="fr-FR" b="1" dirty="0" err="1" smtClean="0">
                <a:sym typeface="Wingdings" panose="05000000000000000000" pitchFamily="2" charset="2"/>
              </a:rPr>
              <a:t>resolution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dominated</a:t>
            </a:r>
            <a:r>
              <a:rPr lang="fr-FR" b="1" dirty="0" smtClean="0">
                <a:sym typeface="Wingdings" panose="05000000000000000000" pitchFamily="2" charset="2"/>
              </a:rPr>
              <a:t>)</a:t>
            </a:r>
            <a:endParaRPr lang="fr-FR" b="1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765101" y="5096043"/>
            <a:ext cx="4310955" cy="101918"/>
          </a:xfrm>
          <a:prstGeom prst="line">
            <a:avLst/>
          </a:prstGeom>
          <a:ln w="28575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55576" y="4965551"/>
            <a:ext cx="141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333FF"/>
                </a:solidFill>
              </a:rPr>
              <a:t>- - -  </a:t>
            </a:r>
            <a:r>
              <a:rPr lang="fr-FR" b="1" dirty="0" smtClean="0">
                <a:solidFill>
                  <a:srgbClr val="3333FF"/>
                </a:solidFill>
              </a:rPr>
              <a:t>no ms</a:t>
            </a:r>
            <a:endParaRPr lang="fr-FR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9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6160"/>
            <a:ext cx="8640960" cy="460512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fr-FR" sz="3600" dirty="0" smtClean="0"/>
              <a:t>X-vertex </a:t>
            </a:r>
            <a:r>
              <a:rPr lang="fr-FR" sz="3600" dirty="0" err="1" smtClean="0"/>
              <a:t>resolution</a:t>
            </a:r>
            <a:r>
              <a:rPr lang="fr-FR" sz="3600" dirty="0" smtClean="0"/>
              <a:t> </a:t>
            </a:r>
            <a:r>
              <a:rPr lang="fr-FR" sz="3600" dirty="0" err="1" smtClean="0"/>
              <a:t>at</a:t>
            </a:r>
            <a:r>
              <a:rPr lang="fr-FR" sz="3600" dirty="0" smtClean="0"/>
              <a:t> HADES </a:t>
            </a:r>
            <a:r>
              <a:rPr lang="fr-FR" sz="3600" dirty="0" err="1" smtClean="0"/>
              <a:t>target</a:t>
            </a:r>
            <a:r>
              <a:rPr lang="fr-FR" sz="3600" dirty="0" smtClean="0"/>
              <a:t> point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908720"/>
            <a:ext cx="5359855" cy="5359855"/>
          </a:xfrm>
          <a:ln w="57150">
            <a:solidFill>
              <a:srgbClr val="00B0F0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043608" y="175365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</a:rPr>
              <a:t>p</a:t>
            </a:r>
            <a:r>
              <a:rPr lang="fr-FR" sz="1400" b="1" baseline="-25000" dirty="0" smtClean="0">
                <a:solidFill>
                  <a:srgbClr val="00B050"/>
                </a:solidFill>
                <a:latin typeface="Symbol" pitchFamily="18" charset="2"/>
              </a:rPr>
              <a:t>p</a:t>
            </a:r>
            <a:r>
              <a:rPr lang="fr-FR" sz="1400" b="1" dirty="0" smtClean="0">
                <a:solidFill>
                  <a:srgbClr val="00B050"/>
                </a:solidFill>
              </a:rPr>
              <a:t>=0.65 </a:t>
            </a:r>
            <a:r>
              <a:rPr lang="fr-FR" sz="1400" b="1" dirty="0" err="1" smtClean="0">
                <a:solidFill>
                  <a:srgbClr val="00B050"/>
                </a:solidFill>
              </a:rPr>
              <a:t>GeV</a:t>
            </a:r>
            <a:r>
              <a:rPr lang="fr-FR" sz="1400" b="1" dirty="0" smtClean="0">
                <a:solidFill>
                  <a:srgbClr val="00B050"/>
                </a:solidFill>
              </a:rPr>
              <a:t>/c</a:t>
            </a:r>
          </a:p>
          <a:p>
            <a:pPr algn="ctr"/>
            <a:r>
              <a:rPr lang="fr-FR" sz="1400" b="1" dirty="0" err="1" smtClean="0">
                <a:solidFill>
                  <a:srgbClr val="00B050"/>
                </a:solidFill>
                <a:latin typeface="Symbol" pitchFamily="18" charset="2"/>
              </a:rPr>
              <a:t>s</a:t>
            </a:r>
            <a:r>
              <a:rPr lang="fr-FR" sz="1400" b="1" baseline="-25000" dirty="0" err="1" smtClean="0">
                <a:solidFill>
                  <a:srgbClr val="00B050"/>
                </a:solidFill>
              </a:rPr>
              <a:t>x</a:t>
            </a:r>
            <a:r>
              <a:rPr lang="fr-FR" sz="1400" b="1" dirty="0" smtClean="0">
                <a:solidFill>
                  <a:srgbClr val="00B050"/>
                </a:solidFill>
              </a:rPr>
              <a:t>=0.5 mm</a:t>
            </a:r>
            <a:endParaRPr lang="fr-FR" sz="1400" b="1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95736" y="429309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p</a:t>
            </a:r>
            <a:r>
              <a:rPr lang="fr-FR" sz="1400" b="1" baseline="-250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fr-FR" sz="1400" b="1" dirty="0" smtClean="0">
                <a:solidFill>
                  <a:srgbClr val="FF0000"/>
                </a:solidFill>
              </a:rPr>
              <a:t>=1.3 </a:t>
            </a:r>
            <a:r>
              <a:rPr lang="fr-FR" sz="1400" b="1" dirty="0" err="1" smtClean="0">
                <a:solidFill>
                  <a:srgbClr val="FF0000"/>
                </a:solidFill>
              </a:rPr>
              <a:t>GeV</a:t>
            </a:r>
            <a:r>
              <a:rPr lang="fr-FR" sz="1400" b="1" dirty="0" smtClean="0">
                <a:solidFill>
                  <a:srgbClr val="FF0000"/>
                </a:solidFill>
              </a:rPr>
              <a:t>/c</a:t>
            </a:r>
          </a:p>
          <a:p>
            <a:pPr algn="ctr"/>
            <a:r>
              <a:rPr lang="fr-FR" sz="1400" b="1" dirty="0" err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fr-FR" sz="1400" b="1" baseline="-25000" dirty="0" err="1" smtClean="0">
                <a:solidFill>
                  <a:srgbClr val="FF0000"/>
                </a:solidFill>
              </a:rPr>
              <a:t>x</a:t>
            </a:r>
            <a:r>
              <a:rPr lang="fr-FR" sz="1400" b="1" dirty="0" smtClean="0">
                <a:solidFill>
                  <a:srgbClr val="FF0000"/>
                </a:solidFill>
              </a:rPr>
              <a:t>=1.0 mm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1560" y="45619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66FF"/>
                </a:solidFill>
              </a:rPr>
              <a:t>p</a:t>
            </a:r>
            <a:r>
              <a:rPr lang="fr-FR" sz="1400" b="1" baseline="-25000" dirty="0" smtClean="0">
                <a:solidFill>
                  <a:srgbClr val="0066FF"/>
                </a:solidFill>
                <a:latin typeface="Symbol" pitchFamily="18" charset="2"/>
              </a:rPr>
              <a:t>p</a:t>
            </a:r>
            <a:r>
              <a:rPr lang="fr-FR" sz="1400" b="1" dirty="0" smtClean="0">
                <a:solidFill>
                  <a:srgbClr val="0066FF"/>
                </a:solidFill>
              </a:rPr>
              <a:t>=1.3 </a:t>
            </a:r>
            <a:r>
              <a:rPr lang="fr-FR" sz="1400" b="1" dirty="0" err="1" smtClean="0">
                <a:solidFill>
                  <a:srgbClr val="0066FF"/>
                </a:solidFill>
              </a:rPr>
              <a:t>GeV</a:t>
            </a:r>
            <a:r>
              <a:rPr lang="fr-FR" sz="1400" b="1" dirty="0" smtClean="0">
                <a:solidFill>
                  <a:srgbClr val="0066FF"/>
                </a:solidFill>
              </a:rPr>
              <a:t>/c</a:t>
            </a:r>
          </a:p>
          <a:p>
            <a:pPr algn="ctr"/>
            <a:r>
              <a:rPr lang="fr-FR" sz="1400" b="1" dirty="0" err="1" smtClean="0">
                <a:solidFill>
                  <a:srgbClr val="0066FF"/>
                </a:solidFill>
                <a:latin typeface="Symbol" pitchFamily="18" charset="2"/>
              </a:rPr>
              <a:t>s</a:t>
            </a:r>
            <a:r>
              <a:rPr lang="fr-FR" sz="1400" b="1" baseline="-25000" dirty="0" err="1" smtClean="0">
                <a:solidFill>
                  <a:srgbClr val="0066FF"/>
                </a:solidFill>
              </a:rPr>
              <a:t>x</a:t>
            </a:r>
            <a:r>
              <a:rPr lang="fr-FR" sz="1400" b="1" dirty="0" smtClean="0">
                <a:solidFill>
                  <a:srgbClr val="0066FF"/>
                </a:solidFill>
              </a:rPr>
              <a:t>=0.5 mm</a:t>
            </a:r>
            <a:endParaRPr lang="fr-FR" sz="1400" b="1" dirty="0">
              <a:solidFill>
                <a:srgbClr val="0066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489054" y="908720"/>
            <a:ext cx="3635896" cy="147732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At</a:t>
            </a:r>
            <a:r>
              <a:rPr lang="fr-FR" b="1" dirty="0" smtClean="0"/>
              <a:t> </a:t>
            </a:r>
            <a:r>
              <a:rPr lang="fr-FR" b="1" dirty="0" smtClean="0">
                <a:latin typeface="Symbol" pitchFamily="18" charset="2"/>
              </a:rPr>
              <a:t>d</a:t>
            </a:r>
            <a:r>
              <a:rPr lang="fr-FR" b="1" dirty="0" smtClean="0"/>
              <a:t> ≈ 0%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/>
              <a:t>no 2</a:t>
            </a:r>
            <a:r>
              <a:rPr lang="fr-FR" b="1" baseline="30000" dirty="0" smtClean="0"/>
              <a:t>nd</a:t>
            </a:r>
            <a:r>
              <a:rPr lang="fr-FR" b="1" dirty="0" smtClean="0"/>
              <a:t> </a:t>
            </a:r>
            <a:r>
              <a:rPr lang="fr-FR" b="1" dirty="0" err="1" smtClean="0"/>
              <a:t>order</a:t>
            </a:r>
            <a:r>
              <a:rPr lang="fr-FR" b="1" dirty="0" smtClean="0"/>
              <a:t> </a:t>
            </a:r>
            <a:r>
              <a:rPr lang="fr-FR" b="1" dirty="0" err="1" smtClean="0"/>
              <a:t>chromatic</a:t>
            </a:r>
            <a:r>
              <a:rPr lang="fr-FR" b="1" dirty="0" smtClean="0"/>
              <a:t> </a:t>
            </a:r>
            <a:r>
              <a:rPr lang="fr-FR" b="1" dirty="0" err="1" smtClean="0"/>
              <a:t>terms</a:t>
            </a:r>
            <a:endParaRPr lang="fr-FR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err="1" smtClean="0"/>
              <a:t>Effect</a:t>
            </a:r>
            <a:r>
              <a:rPr lang="fr-FR" b="1" dirty="0" smtClean="0"/>
              <a:t> of Coulomb </a:t>
            </a:r>
            <a:r>
              <a:rPr lang="fr-FR" b="1" dirty="0" err="1" smtClean="0"/>
              <a:t>scattering</a:t>
            </a:r>
            <a:r>
              <a:rPr lang="fr-FR" b="1" dirty="0" smtClean="0"/>
              <a:t> = 0.</a:t>
            </a:r>
          </a:p>
          <a:p>
            <a:r>
              <a:rPr lang="fr-FR" b="1" dirty="0" smtClean="0">
                <a:sym typeface="Wingdings" pitchFamily="2" charset="2"/>
              </a:rPr>
              <a:t>   </a:t>
            </a:r>
            <a:r>
              <a:rPr lang="fr-FR" b="1" dirty="0" err="1" smtClean="0"/>
              <a:t>resolution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~ </a:t>
            </a:r>
            <a:r>
              <a:rPr lang="fr-FR" b="1" dirty="0" err="1" smtClean="0"/>
              <a:t>proportional</a:t>
            </a:r>
            <a:r>
              <a:rPr lang="fr-FR" b="1" dirty="0" smtClean="0"/>
              <a:t> to horizontal </a:t>
            </a:r>
            <a:r>
              <a:rPr lang="fr-FR" b="1" dirty="0" err="1" smtClean="0"/>
              <a:t>primary</a:t>
            </a:r>
            <a:r>
              <a:rPr lang="fr-FR" b="1" dirty="0" smtClean="0"/>
              <a:t> </a:t>
            </a:r>
            <a:r>
              <a:rPr lang="fr-FR" b="1" dirty="0" err="1" smtClean="0"/>
              <a:t>beam</a:t>
            </a:r>
            <a:r>
              <a:rPr lang="fr-FR" b="1" dirty="0" smtClean="0"/>
              <a:t> size </a:t>
            </a:r>
            <a:r>
              <a:rPr lang="fr-FR" b="1" dirty="0" err="1" smtClean="0">
                <a:latin typeface="Symbol" pitchFamily="18" charset="2"/>
              </a:rPr>
              <a:t>s</a:t>
            </a:r>
            <a:r>
              <a:rPr lang="fr-FR" b="1" baseline="-25000" dirty="0" err="1" smtClean="0"/>
              <a:t>x</a:t>
            </a:r>
            <a:endParaRPr lang="fr-FR" b="1" baseline="-25000" dirty="0"/>
          </a:p>
        </p:txBody>
      </p:sp>
      <p:sp>
        <p:nvSpPr>
          <p:cNvPr id="8" name="ZoneTexte 7"/>
          <p:cNvSpPr txBox="1"/>
          <p:nvPr/>
        </p:nvSpPr>
        <p:spPr>
          <a:xfrm>
            <a:off x="5508104" y="2420888"/>
            <a:ext cx="3635896" cy="17543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At</a:t>
            </a:r>
            <a:r>
              <a:rPr lang="fr-FR" b="1" dirty="0" smtClean="0"/>
              <a:t> large |</a:t>
            </a:r>
            <a:r>
              <a:rPr lang="fr-FR" b="1" dirty="0" smtClean="0">
                <a:latin typeface="Symbol" pitchFamily="18" charset="2"/>
              </a:rPr>
              <a:t>d|</a:t>
            </a:r>
            <a:endParaRPr lang="fr-FR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/>
              <a:t>Coulomb </a:t>
            </a:r>
            <a:r>
              <a:rPr lang="fr-FR" b="1" dirty="0" err="1" smtClean="0"/>
              <a:t>scattering</a:t>
            </a:r>
            <a:r>
              <a:rPr lang="fr-FR" b="1" dirty="0" smtClean="0"/>
              <a:t>  dominant</a:t>
            </a:r>
          </a:p>
          <a:p>
            <a:pPr marL="285750" indent="-285750">
              <a:buFont typeface="Wingdings"/>
              <a:buChar char="à"/>
            </a:pPr>
            <a:r>
              <a:rPr lang="fr-FR" b="1" dirty="0" err="1" smtClean="0"/>
              <a:t>resolution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almost</a:t>
            </a:r>
            <a:r>
              <a:rPr lang="fr-FR" b="1" dirty="0" smtClean="0"/>
              <a:t> </a:t>
            </a:r>
            <a:r>
              <a:rPr lang="fr-FR" b="1" dirty="0" err="1" smtClean="0"/>
              <a:t>independant</a:t>
            </a:r>
            <a:r>
              <a:rPr lang="fr-FR" b="1" dirty="0" smtClean="0"/>
              <a:t> on the horizontal </a:t>
            </a:r>
            <a:r>
              <a:rPr lang="fr-FR" b="1" dirty="0" err="1" smtClean="0"/>
              <a:t>primary</a:t>
            </a:r>
            <a:r>
              <a:rPr lang="fr-FR" b="1" dirty="0" smtClean="0"/>
              <a:t> </a:t>
            </a:r>
            <a:r>
              <a:rPr lang="fr-FR" b="1" dirty="0" err="1" smtClean="0"/>
              <a:t>beam</a:t>
            </a:r>
            <a:r>
              <a:rPr lang="fr-FR" b="1" dirty="0" smtClean="0"/>
              <a:t> size </a:t>
            </a:r>
            <a:r>
              <a:rPr lang="fr-FR" b="1" dirty="0" err="1" smtClean="0">
                <a:latin typeface="Symbol" pitchFamily="18" charset="2"/>
              </a:rPr>
              <a:t>s</a:t>
            </a:r>
            <a:r>
              <a:rPr lang="fr-FR" b="1" baseline="-25000" dirty="0" err="1" smtClean="0"/>
              <a:t>x</a:t>
            </a:r>
            <a:endParaRPr lang="fr-FR" b="1" baseline="-25000" dirty="0" smtClean="0"/>
          </a:p>
          <a:p>
            <a:pPr marL="285750" indent="-285750">
              <a:buFont typeface="Wingdings"/>
              <a:buChar char="à"/>
            </a:pPr>
            <a:r>
              <a:rPr lang="fr-FR" b="1" dirty="0" err="1" smtClean="0"/>
              <a:t>Scales</a:t>
            </a:r>
            <a:r>
              <a:rPr lang="fr-FR" b="1" dirty="0" smtClean="0"/>
              <a:t> </a:t>
            </a:r>
            <a:r>
              <a:rPr lang="fr-FR" b="1" dirty="0" err="1" smtClean="0"/>
              <a:t>linearly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1/p</a:t>
            </a:r>
            <a:endParaRPr lang="fr-FR" b="1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5FE0-6248-46CB-B480-C83E73A9BB43}" type="datetime1">
              <a:rPr lang="fr-FR" smtClean="0"/>
              <a:pPr/>
              <a:t>05/02/2014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HADES CM XXVII, München, february 2014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695728" y="5373216"/>
            <a:ext cx="2448272" cy="9541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Good </a:t>
            </a:r>
            <a:r>
              <a:rPr lang="fr-FR" sz="2800" b="1" dirty="0" err="1" smtClean="0"/>
              <a:t>selection</a:t>
            </a:r>
            <a:r>
              <a:rPr lang="fr-FR" sz="2800" b="1" dirty="0" smtClean="0"/>
              <a:t> of LH2 </a:t>
            </a:r>
            <a:r>
              <a:rPr lang="fr-FR" sz="2800" b="1" dirty="0" err="1" smtClean="0"/>
              <a:t>events</a:t>
            </a:r>
            <a:endParaRPr lang="fr-FR" sz="28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508104" y="4365104"/>
            <a:ext cx="3635896" cy="83099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fr-FR" sz="2400" b="1" dirty="0" err="1" smtClean="0"/>
              <a:t>Within</a:t>
            </a:r>
            <a:r>
              <a:rPr lang="fr-FR" sz="2400" b="1" dirty="0" smtClean="0"/>
              <a:t>  ± 2</a:t>
            </a:r>
            <a:r>
              <a:rPr lang="fr-FR" sz="2400" b="1" dirty="0" smtClean="0">
                <a:latin typeface="Symbol" pitchFamily="18" charset="2"/>
              </a:rPr>
              <a:t>s</a:t>
            </a:r>
            <a:r>
              <a:rPr lang="fr-FR" sz="2400" b="1" baseline="-25000" dirty="0" smtClean="0"/>
              <a:t>trans </a:t>
            </a:r>
            <a:r>
              <a:rPr lang="fr-FR" sz="2400" b="1" dirty="0" smtClean="0"/>
              <a:t> :           	</a:t>
            </a:r>
            <a:r>
              <a:rPr lang="fr-FR" sz="2400" b="1" dirty="0" err="1" smtClean="0">
                <a:latin typeface="Symbol" pitchFamily="18" charset="2"/>
              </a:rPr>
              <a:t>s</a:t>
            </a:r>
            <a:r>
              <a:rPr lang="fr-FR" sz="2400" b="1" baseline="-25000" dirty="0" err="1" smtClean="0"/>
              <a:t>x</a:t>
            </a:r>
            <a:r>
              <a:rPr lang="fr-FR" sz="2400" b="1" dirty="0" smtClean="0"/>
              <a:t> &lt; 2 mm 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5724128" y="5661248"/>
            <a:ext cx="93610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074055" y="1484784"/>
            <a:ext cx="1849873" cy="4248472"/>
          </a:xfrm>
          <a:prstGeom prst="rect">
            <a:avLst/>
          </a:prstGeom>
          <a:solidFill>
            <a:srgbClr val="FFFF00">
              <a:alpha val="44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699792" y="2492896"/>
            <a:ext cx="1212969" cy="7386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± 2 </a:t>
            </a:r>
            <a:r>
              <a:rPr lang="fr-FR" sz="1400" b="1" dirty="0" smtClean="0">
                <a:latin typeface="Symbol" panose="05050102010706020507" pitchFamily="18" charset="2"/>
              </a:rPr>
              <a:t>s </a:t>
            </a:r>
            <a:r>
              <a:rPr lang="fr-FR" sz="1400" b="1" dirty="0" err="1" smtClean="0"/>
              <a:t>transmissionband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xmlns="" val="328557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2647</Words>
  <Application>Microsoft Office PowerPoint</Application>
  <PresentationFormat>Affichage à l'écran (4:3)</PresentationFormat>
  <Paragraphs>570</Paragraphs>
  <Slides>29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Thème Office</vt:lpstr>
      <vt:lpstr>Équation</vt:lpstr>
      <vt:lpstr>The HADES P beam line:  an update</vt:lpstr>
      <vt:lpstr>Brief reminder of the  problem </vt:lpstr>
      <vt:lpstr>Diapositive 3</vt:lpstr>
      <vt:lpstr>Diapositive 4</vt:lpstr>
      <vt:lpstr>Transmission versus step number</vt:lpstr>
      <vt:lpstr>x-y (in mm) at HADES_LH2 with |x|,|y|&lt; 6 mm</vt:lpstr>
      <vt:lpstr>How to extract d (and qi, ji and yi )</vt:lpstr>
      <vt:lpstr>p momentum resolution</vt:lpstr>
      <vt:lpstr>X-vertex resolution at HADES target point</vt:lpstr>
      <vt:lpstr>‘Measuring’ the 15 coefficients</vt:lpstr>
      <vt:lpstr>Measuring the dispersive terms</vt:lpstr>
      <vt:lpstr>How to extract the term involving q and j</vt:lpstr>
      <vt:lpstr>Tuning the beam with an q angle offset</vt:lpstr>
      <vt:lpstr>Determining the non-dispersive 1st order coefficients</vt:lpstr>
      <vt:lpstr>Precision on coefficients</vt:lpstr>
      <vt:lpstr>Results for detector 1 (d=0)</vt:lpstr>
      <vt:lpstr>Results for detector 2 (d=0)</vt:lpstr>
      <vt:lpstr>Comments on the requested beam initial conditions</vt:lpstr>
      <vt:lpstr>Extracting 2nd order coefficients: T116, T126, T146, T336, T346</vt:lpstr>
      <vt:lpstr>Systematic error propagation (I)</vt:lpstr>
      <vt:lpstr>Systematic error propagation (II)</vt:lpstr>
      <vt:lpstr>Beam time estimate</vt:lpstr>
      <vt:lpstr>Conclusion and outlook</vt:lpstr>
      <vt:lpstr>Spare slides</vt:lpstr>
      <vt:lpstr>Diapositive 25</vt:lpstr>
      <vt:lpstr>Diapositive 26</vt:lpstr>
      <vt:lpstr>Space occupancy at detectors</vt:lpstr>
      <vt:lpstr>Values of the important coefficients</vt:lpstr>
      <vt:lpstr>The 4 equations</vt:lpstr>
    </vt:vector>
  </TitlesOfParts>
  <Company>ipn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HADES Pion beam line: an update</dc:title>
  <dc:creator>$mellac</dc:creator>
  <cp:lastModifiedBy>user</cp:lastModifiedBy>
  <cp:revision>220</cp:revision>
  <dcterms:created xsi:type="dcterms:W3CDTF">2013-03-28T07:49:34Z</dcterms:created>
  <dcterms:modified xsi:type="dcterms:W3CDTF">2014-02-05T18:09:53Z</dcterms:modified>
</cp:coreProperties>
</file>