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3" r:id="rId2"/>
    <p:sldId id="285" r:id="rId3"/>
    <p:sldId id="293" r:id="rId4"/>
    <p:sldId id="300" r:id="rId5"/>
    <p:sldId id="296" r:id="rId6"/>
    <p:sldId id="297" r:id="rId7"/>
    <p:sldId id="298" r:id="rId8"/>
    <p:sldId id="299" r:id="rId9"/>
    <p:sldId id="301" r:id="rId10"/>
    <p:sldId id="294" r:id="rId11"/>
    <p:sldId id="292" r:id="rId12"/>
    <p:sldId id="302" r:id="rId13"/>
    <p:sldId id="295" r:id="rId14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C09CA-CEED-40F2-8DDC-83900FE5F863}" type="datetimeFigureOut">
              <a:rPr lang="pl-PL"/>
              <a:t>2014-08-12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16C53-8FCD-415C-BAF3-01EF761D7EEF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88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13D0D-7543-4CA4-8319-00A2D089882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390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13D0D-7543-4CA4-8319-00A2D089882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151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13D0D-7543-4CA4-8319-00A2D089882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007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13D0D-7543-4CA4-8319-00A2D0898824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190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07957-EC6A-4449-B47E-BCE2CC1C34BA}" type="datetimeFigureOut">
              <a:rPr lang="pl-PL" altLang="hu-HU"/>
              <a:pPr/>
              <a:t>2014-08-12</a:t>
            </a:fld>
            <a:endParaRPr lang="pl-PL" altLang="hu-H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DAFA8-02AD-4B5E-B845-24BA0E873496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26379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9CC118-76A9-4A5C-992D-E16F6065A363}" type="datetimeFigureOut">
              <a:rPr lang="pl-PL" altLang="hu-HU"/>
              <a:pPr/>
              <a:t>2014-08-12</a:t>
            </a:fld>
            <a:endParaRPr lang="pl-PL" altLang="hu-H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9035B-17BF-4589-8628-2278FDC942B3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61292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41DC9C-525D-4F19-83CA-D43FA7281A72}" type="datetimeFigureOut">
              <a:rPr lang="pl-PL" altLang="hu-HU"/>
              <a:pPr/>
              <a:t>2014-08-12</a:t>
            </a:fld>
            <a:endParaRPr lang="pl-PL" altLang="hu-H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F5EDA-A646-4048-9027-D3688E3844D6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780010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DAD2B5-A6A1-4A23-AE33-DC5D06C1A9C3}" type="datetimeFigureOut">
              <a:rPr lang="pl-PL" altLang="hu-HU"/>
              <a:pPr/>
              <a:t>2014-08-12</a:t>
            </a:fld>
            <a:endParaRPr lang="pl-PL" altLang="hu-H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5F787-EE86-45BB-AEEE-94F2DE10024F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370326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ED267F-3D9F-4651-BBC8-9F4EA826A30E}" type="datetimeFigureOut">
              <a:rPr lang="pl-PL" altLang="hu-HU"/>
              <a:pPr/>
              <a:t>2014-08-12</a:t>
            </a:fld>
            <a:endParaRPr lang="pl-PL" altLang="hu-H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0D4C5-E353-4DB6-99C5-40B713CAAC1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92366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86FC3A-2148-45EA-A6C7-083DB4E6D5A1}" type="datetimeFigureOut">
              <a:rPr lang="pl-PL" altLang="hu-HU"/>
              <a:pPr/>
              <a:t>2014-08-12</a:t>
            </a:fld>
            <a:endParaRPr lang="pl-PL" altLang="hu-HU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EB49E-9146-46CA-BB3D-587A88E59F53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73068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D1BF96-8F0F-4347-8A65-7C3F4DC13B98}" type="datetimeFigureOut">
              <a:rPr lang="pl-PL" altLang="hu-HU"/>
              <a:pPr/>
              <a:t>2014-08-12</a:t>
            </a:fld>
            <a:endParaRPr lang="pl-PL" altLang="hu-HU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33B27-C4C6-4352-B205-3958F29F9A64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76101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67C52-225E-4A9A-A0C2-CB37B38771DF}" type="datetimeFigureOut">
              <a:rPr lang="pl-PL" altLang="hu-HU"/>
              <a:pPr/>
              <a:t>2014-08-12</a:t>
            </a:fld>
            <a:endParaRPr lang="pl-PL" altLang="hu-HU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7643D-964C-4352-852A-16193F5FDDC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50715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C9C7C6-536F-4525-86DE-94D752BFB3CC}" type="datetimeFigureOut">
              <a:rPr lang="pl-PL" altLang="hu-HU"/>
              <a:pPr/>
              <a:t>2014-08-12</a:t>
            </a:fld>
            <a:endParaRPr lang="pl-PL" altLang="hu-HU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63593-CF71-41CF-8742-512B9E027928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15171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E2CDB6-65F4-4702-A115-69B59D8EE499}" type="datetimeFigureOut">
              <a:rPr lang="pl-PL" altLang="hu-HU"/>
              <a:pPr/>
              <a:t>2014-08-12</a:t>
            </a:fld>
            <a:endParaRPr lang="pl-PL" altLang="hu-HU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411F1-D1C2-40F3-BBA9-588197DE5233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92538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059A30-282B-4164-B630-F4EE58E9B202}" type="datetimeFigureOut">
              <a:rPr lang="pl-PL" altLang="hu-HU"/>
              <a:pPr/>
              <a:t>2014-08-12</a:t>
            </a:fld>
            <a:endParaRPr lang="pl-PL" altLang="hu-HU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EE324-46D3-4D21-8280-2C3E47BE4947}" type="slidenum">
              <a:rPr lang="pl-PL" altLang="en-US"/>
              <a:pPr/>
              <a:t>‹#›</a:t>
            </a:fld>
            <a:endParaRPr lang="pl-PL" altLang="en-US"/>
          </a:p>
        </p:txBody>
      </p:sp>
    </p:spTree>
    <p:extLst>
      <p:ext uri="{BB962C8B-B14F-4D97-AF65-F5344CB8AC3E}">
        <p14:creationId xmlns:p14="http://schemas.microsoft.com/office/powerpoint/2010/main" val="299561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Kliknij, aby edytować style wzorca tekstu</a:t>
            </a:r>
          </a:p>
          <a:p>
            <a:pPr lvl="1"/>
            <a:r>
              <a:rPr lang="pl-PL" altLang="en-US" smtClean="0"/>
              <a:t>Drugi poziom</a:t>
            </a:r>
          </a:p>
          <a:p>
            <a:pPr lvl="2"/>
            <a:r>
              <a:rPr lang="pl-PL" altLang="en-US" smtClean="0"/>
              <a:t>Trzeci poziom</a:t>
            </a:r>
          </a:p>
          <a:p>
            <a:pPr lvl="3"/>
            <a:r>
              <a:rPr lang="pl-PL" altLang="en-US" smtClean="0"/>
              <a:t>Czwarty poziom</a:t>
            </a:r>
          </a:p>
          <a:p>
            <a:pPr lvl="4"/>
            <a:r>
              <a:rPr lang="pl-PL" altLang="en-US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53CA397-3126-460A-A010-269008954A67}" type="datetimeFigureOut">
              <a:rPr lang="pl-PL" altLang="hu-HU"/>
              <a:pPr/>
              <a:t>2014-08-12</a:t>
            </a:fld>
            <a:endParaRPr lang="pl-PL" altLang="hu-HU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hu-HU" altLang="hu-HU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B9B0117-263E-42FA-B9DE-0C02BACEC594}" type="slidenum">
              <a:rPr lang="pl-PL" altLang="en-US"/>
              <a:pPr/>
              <a:t>‹#›</a:t>
            </a:fld>
            <a:endParaRPr lang="pl-P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36525"/>
            <a:ext cx="886460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3529" y="131209"/>
            <a:ext cx="11399875" cy="900149"/>
          </a:xfrm>
        </p:spPr>
        <p:txBody>
          <a:bodyPr/>
          <a:lstStyle/>
          <a:p>
            <a:r>
              <a:rPr lang="pl-PL" sz="4000" b="1" dirty="0" err="1" smtClean="0"/>
              <a:t>Targets</a:t>
            </a:r>
            <a:r>
              <a:rPr lang="pl-PL" sz="4000" b="1" dirty="0" smtClean="0"/>
              <a:t> for August (5  </a:t>
            </a:r>
            <a:r>
              <a:rPr lang="pl-PL" sz="4000" b="1" dirty="0" err="1" smtClean="0"/>
              <a:t>or</a:t>
            </a:r>
            <a:r>
              <a:rPr lang="pl-PL" sz="4000" b="1" dirty="0" smtClean="0"/>
              <a:t> 7 </a:t>
            </a:r>
            <a:r>
              <a:rPr lang="pl-PL" sz="4000" b="1" dirty="0" err="1" smtClean="0"/>
              <a:t>segments</a:t>
            </a:r>
            <a:r>
              <a:rPr lang="pl-PL" sz="4000" b="1" dirty="0" smtClean="0"/>
              <a:t>)- W.I. Koenig</a:t>
            </a:r>
            <a:endParaRPr lang="pl-PL" sz="4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43" y="1254643"/>
            <a:ext cx="4853255" cy="527945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786" y="2221791"/>
            <a:ext cx="6296174" cy="380686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964680" y="1348740"/>
            <a:ext cx="445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Conversion </a:t>
            </a:r>
            <a:r>
              <a:rPr lang="pl-PL" dirty="0" err="1" smtClean="0"/>
              <a:t>contributions</a:t>
            </a:r>
            <a:r>
              <a:rPr lang="pl-PL" dirty="0" smtClean="0"/>
              <a:t>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511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1321" y="64127"/>
            <a:ext cx="11576649" cy="1325563"/>
          </a:xfrm>
        </p:spPr>
        <p:txBody>
          <a:bodyPr/>
          <a:lstStyle/>
          <a:p>
            <a:r>
              <a:rPr lang="pl-PL" sz="4000" dirty="0" smtClean="0">
                <a:solidFill>
                  <a:srgbClr val="FF0000"/>
                </a:solidFill>
              </a:rPr>
              <a:t>Update on </a:t>
            </a:r>
            <a:r>
              <a:rPr lang="pl-PL" sz="4000" dirty="0" err="1" smtClean="0">
                <a:solidFill>
                  <a:srgbClr val="FF0000"/>
                </a:solidFill>
              </a:rPr>
              <a:t>e+e</a:t>
            </a:r>
            <a:r>
              <a:rPr lang="pl-PL" sz="4000" dirty="0" smtClean="0">
                <a:solidFill>
                  <a:srgbClr val="FF0000"/>
                </a:solidFill>
              </a:rPr>
              <a:t>- </a:t>
            </a:r>
            <a:r>
              <a:rPr lang="pl-PL" sz="4000" dirty="0" err="1" smtClean="0">
                <a:solidFill>
                  <a:srgbClr val="FF0000"/>
                </a:solidFill>
              </a:rPr>
              <a:t>count</a:t>
            </a:r>
            <a:r>
              <a:rPr lang="pl-PL" sz="4000" dirty="0" smtClean="0">
                <a:solidFill>
                  <a:srgbClr val="FF0000"/>
                </a:solidFill>
              </a:rPr>
              <a:t> </a:t>
            </a:r>
            <a:r>
              <a:rPr lang="pl-PL" sz="4000" dirty="0" err="1" smtClean="0">
                <a:solidFill>
                  <a:srgbClr val="FF0000"/>
                </a:solidFill>
              </a:rPr>
              <a:t>estimate</a:t>
            </a:r>
            <a:r>
              <a:rPr lang="pl-PL" sz="4000" dirty="0" smtClean="0">
                <a:solidFill>
                  <a:srgbClr val="FF0000"/>
                </a:solidFill>
              </a:rPr>
              <a:t> </a:t>
            </a:r>
            <a:r>
              <a:rPr lang="pl-PL" sz="4000" dirty="0" err="1" smtClean="0">
                <a:solidFill>
                  <a:srgbClr val="FF0000"/>
                </a:solidFill>
              </a:rPr>
              <a:t>based</a:t>
            </a:r>
            <a:r>
              <a:rPr lang="pl-PL" sz="4000" dirty="0" smtClean="0">
                <a:solidFill>
                  <a:srgbClr val="FF0000"/>
                </a:solidFill>
              </a:rPr>
              <a:t> on in-</a:t>
            </a:r>
            <a:r>
              <a:rPr lang="pl-PL" sz="4000" dirty="0" err="1" smtClean="0">
                <a:solidFill>
                  <a:srgbClr val="FF0000"/>
                </a:solidFill>
              </a:rPr>
              <a:t>beam</a:t>
            </a:r>
            <a:r>
              <a:rPr lang="pl-PL" sz="4000" dirty="0" smtClean="0">
                <a:solidFill>
                  <a:srgbClr val="FF0000"/>
                </a:solidFill>
              </a:rPr>
              <a:t> data</a:t>
            </a:r>
            <a:endParaRPr lang="pl-PL" sz="4000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6660" y="1156777"/>
            <a:ext cx="10634330" cy="5308822"/>
          </a:xfrm>
        </p:spPr>
        <p:txBody>
          <a:bodyPr/>
          <a:lstStyle/>
          <a:p>
            <a:r>
              <a:rPr lang="en-GB" sz="2000" dirty="0" smtClean="0"/>
              <a:t>Collected </a:t>
            </a:r>
            <a:r>
              <a:rPr lang="en-GB" sz="2000" dirty="0" err="1" smtClean="0"/>
              <a:t>num</a:t>
            </a:r>
            <a:r>
              <a:rPr lang="pl-PL" sz="2000" dirty="0" smtClean="0"/>
              <a:t>b</a:t>
            </a:r>
            <a:r>
              <a:rPr lang="en-GB" sz="2000" dirty="0" err="1" smtClean="0"/>
              <a:t>er</a:t>
            </a:r>
            <a:r>
              <a:rPr lang="en-GB" sz="2000" dirty="0" smtClean="0"/>
              <a:t> of events with PT1 triggers (0.7 </a:t>
            </a:r>
            <a:r>
              <a:rPr lang="en-GB" sz="2000" dirty="0" err="1" smtClean="0"/>
              <a:t>GeV</a:t>
            </a:r>
            <a:r>
              <a:rPr lang="en-GB" sz="2000" dirty="0" smtClean="0"/>
              <a:t>/c) 100 MLN/17 hours (2 shifts)-&gt;number of </a:t>
            </a:r>
            <a:r>
              <a:rPr lang="en-GB" sz="2000" dirty="0" err="1" smtClean="0"/>
              <a:t>pions</a:t>
            </a:r>
            <a:r>
              <a:rPr lang="en-GB" sz="2000" dirty="0" smtClean="0"/>
              <a:t> on START ~280k/spill   (0.69 </a:t>
            </a:r>
            <a:r>
              <a:rPr lang="en-GB" sz="2000" dirty="0" err="1" smtClean="0"/>
              <a:t>GeV</a:t>
            </a:r>
            <a:r>
              <a:rPr lang="en-GB" sz="2000" dirty="0" smtClean="0"/>
              <a:t>/c corresponds exactly to </a:t>
            </a:r>
            <a:r>
              <a:rPr lang="en-GB" sz="2000" dirty="0" smtClean="0">
                <a:sym typeface="Symbol" panose="05050102010706020507" pitchFamily="18" charset="2"/>
              </a:rPr>
              <a:t> </a:t>
            </a:r>
            <a:r>
              <a:rPr lang="en-GB" sz="2000" dirty="0" err="1" smtClean="0">
                <a:sym typeface="Symbol" panose="05050102010706020507" pitchFamily="18" charset="2"/>
              </a:rPr>
              <a:t>pr</a:t>
            </a:r>
            <a:r>
              <a:rPr lang="pl-PL" sz="2000" dirty="0" smtClean="0">
                <a:sym typeface="Symbol" panose="05050102010706020507" pitchFamily="18" charset="2"/>
              </a:rPr>
              <a:t>o</a:t>
            </a:r>
            <a:r>
              <a:rPr lang="en-GB" sz="2000" dirty="0" err="1" smtClean="0">
                <a:sym typeface="Symbol" panose="05050102010706020507" pitchFamily="18" charset="2"/>
              </a:rPr>
              <a:t>duction</a:t>
            </a:r>
            <a:r>
              <a:rPr lang="en-GB" sz="2000" dirty="0" smtClean="0">
                <a:sym typeface="Symbol" panose="05050102010706020507" pitchFamily="18" charset="2"/>
              </a:rPr>
              <a:t> </a:t>
            </a:r>
            <a:r>
              <a:rPr lang="en-GB" sz="2000" dirty="0" smtClean="0">
                <a:sym typeface="Symbol" panose="05050102010706020507" pitchFamily="18" charset="2"/>
              </a:rPr>
              <a:t>threshold-which is what we had taking into account energy loss of </a:t>
            </a:r>
            <a:r>
              <a:rPr lang="en-GB" sz="2000" dirty="0" err="1" smtClean="0">
                <a:sym typeface="Symbol" panose="05050102010706020507" pitchFamily="18" charset="2"/>
              </a:rPr>
              <a:t>pions</a:t>
            </a:r>
            <a:r>
              <a:rPr lang="en-GB" sz="2000" dirty="0" smtClean="0">
                <a:sym typeface="Symbol" panose="05050102010706020507" pitchFamily="18" charset="2"/>
              </a:rPr>
              <a:t> in in-beam detectors)</a:t>
            </a:r>
            <a:endParaRPr lang="en-GB" sz="2000" dirty="0" smtClean="0"/>
          </a:p>
          <a:p>
            <a:r>
              <a:rPr lang="en-GB" sz="2000" dirty="0" smtClean="0"/>
              <a:t>Density of protons in 5cm long PE 4*10</a:t>
            </a:r>
            <a:r>
              <a:rPr lang="en-GB" sz="2000" baseline="30000" dirty="0" smtClean="0"/>
              <a:t>23  </a:t>
            </a:r>
            <a:r>
              <a:rPr lang="en-GB" sz="2000" dirty="0" smtClean="0"/>
              <a:t>/cm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, density of  carbon ~ 2*10</a:t>
            </a:r>
            <a:r>
              <a:rPr lang="en-GB" sz="2000" baseline="30000" dirty="0" smtClean="0"/>
              <a:t>23</a:t>
            </a:r>
            <a:r>
              <a:rPr lang="en-GB" sz="2000" dirty="0" smtClean="0"/>
              <a:t> /cm</a:t>
            </a:r>
            <a:r>
              <a:rPr lang="en-GB" sz="2000" baseline="30000" dirty="0" smtClean="0"/>
              <a:t>2</a:t>
            </a:r>
          </a:p>
          <a:p>
            <a:r>
              <a:rPr lang="en-GB" sz="2000" dirty="0" smtClean="0"/>
              <a:t>Cross section for </a:t>
            </a:r>
            <a:r>
              <a:rPr lang="en-GB" sz="2000" dirty="0" err="1" smtClean="0"/>
              <a:t>dieleptons</a:t>
            </a:r>
            <a:r>
              <a:rPr lang="en-GB" sz="2000" dirty="0" smtClean="0"/>
              <a:t> M&gt;0.3 </a:t>
            </a:r>
            <a:r>
              <a:rPr lang="en-GB" sz="2000" dirty="0" err="1" smtClean="0"/>
              <a:t>GeV</a:t>
            </a:r>
            <a:r>
              <a:rPr lang="en-GB" sz="2000" dirty="0" smtClean="0"/>
              <a:t> - 480 </a:t>
            </a:r>
            <a:r>
              <a:rPr lang="en-GB" sz="2000" dirty="0" err="1" smtClean="0"/>
              <a:t>nb.</a:t>
            </a:r>
            <a:r>
              <a:rPr lang="en-GB" sz="2000" dirty="0" smtClean="0"/>
              <a:t> Reconstruction  eff. (including RICH) 0.4 –from full scale simulations</a:t>
            </a:r>
          </a:p>
          <a:p>
            <a:r>
              <a:rPr lang="en-GB" sz="2000" dirty="0" smtClean="0"/>
              <a:t>Expected </a:t>
            </a:r>
            <a:r>
              <a:rPr lang="en-GB" sz="2000" dirty="0" err="1" smtClean="0"/>
              <a:t>num</a:t>
            </a:r>
            <a:r>
              <a:rPr lang="pl-PL" sz="2000" dirty="0" smtClean="0"/>
              <a:t>b</a:t>
            </a:r>
            <a:r>
              <a:rPr lang="en-GB" sz="2000" dirty="0" err="1" smtClean="0"/>
              <a:t>er</a:t>
            </a:r>
            <a:r>
              <a:rPr lang="en-GB" sz="2000" dirty="0" smtClean="0"/>
              <a:t> </a:t>
            </a:r>
            <a:r>
              <a:rPr lang="en-GB" sz="2000" dirty="0" smtClean="0"/>
              <a:t>of detected di-leptons from proton for 100 MLN collected PT1 events:</a:t>
            </a:r>
          </a:p>
          <a:p>
            <a:pPr marL="0" indent="0">
              <a:buNone/>
            </a:pPr>
            <a:r>
              <a:rPr lang="en-GB" sz="2000" dirty="0" smtClean="0"/>
              <a:t>N= 1.e8 x 4.0e23 x 1.e-24(barn-&gt;cm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) x 480e-9 (</a:t>
            </a:r>
            <a:r>
              <a:rPr lang="en-GB" sz="2000" dirty="0" err="1" smtClean="0"/>
              <a:t>nb</a:t>
            </a:r>
            <a:r>
              <a:rPr lang="en-GB" sz="2000" dirty="0" smtClean="0"/>
              <a:t>) x 0.4(only </a:t>
            </a:r>
            <a:r>
              <a:rPr lang="en-GB" sz="2000" dirty="0" smtClean="0"/>
              <a:t>rec</a:t>
            </a:r>
            <a:r>
              <a:rPr lang="pl-PL" sz="2000" dirty="0" smtClean="0"/>
              <a:t>o</a:t>
            </a:r>
            <a:r>
              <a:rPr lang="en-GB" sz="2000" dirty="0" err="1" smtClean="0"/>
              <a:t>nstruction</a:t>
            </a:r>
            <a:r>
              <a:rPr lang="en-GB" sz="2000" dirty="0" smtClean="0"/>
              <a:t> </a:t>
            </a:r>
            <a:r>
              <a:rPr lang="en-GB" sz="2000" dirty="0" smtClean="0"/>
              <a:t>eff. matters for triggered events!) = 8 !</a:t>
            </a:r>
          </a:p>
          <a:p>
            <a:r>
              <a:rPr lang="en-GB" sz="2000" dirty="0" smtClean="0"/>
              <a:t>if production on carbon scale like A</a:t>
            </a:r>
            <a:r>
              <a:rPr lang="en-GB" sz="2000" baseline="30000" dirty="0" smtClean="0"/>
              <a:t>2/3  </a:t>
            </a:r>
            <a:r>
              <a:rPr lang="en-GB" sz="2000" dirty="0" smtClean="0"/>
              <a:t> we can expect factor 2.5 more </a:t>
            </a:r>
            <a:r>
              <a:rPr lang="en-GB" sz="2000" dirty="0" err="1" smtClean="0"/>
              <a:t>dileptons</a:t>
            </a:r>
            <a:r>
              <a:rPr lang="en-GB" sz="2000" dirty="0" smtClean="0"/>
              <a:t> from carbon  ~ 16</a:t>
            </a:r>
          </a:p>
          <a:p>
            <a:r>
              <a:rPr lang="en-GB" sz="2000" dirty="0" smtClean="0"/>
              <a:t>Measured : 13 (slide 9) </a:t>
            </a:r>
          </a:p>
          <a:p>
            <a:r>
              <a:rPr lang="en-GB" sz="2000" b="1" dirty="0" smtClean="0"/>
              <a:t>Possible gain factors:</a:t>
            </a:r>
          </a:p>
          <a:p>
            <a:pPr marL="0" indent="0">
              <a:buNone/>
            </a:pPr>
            <a:r>
              <a:rPr lang="en-GB" sz="2000" dirty="0" smtClean="0"/>
              <a:t>Beam intensity (factor 2?)</a:t>
            </a:r>
          </a:p>
          <a:p>
            <a:pPr marL="0" indent="0">
              <a:buNone/>
            </a:pPr>
            <a:r>
              <a:rPr lang="en-GB" sz="2000" dirty="0" smtClean="0"/>
              <a:t>for exclusive </a:t>
            </a:r>
            <a:r>
              <a:rPr lang="en-GB" sz="2000" dirty="0" err="1" smtClean="0"/>
              <a:t>e+e</a:t>
            </a:r>
            <a:r>
              <a:rPr lang="en-GB" sz="2000" dirty="0" smtClean="0"/>
              <a:t>- production use kinematic constraints (missing mass) –no RICH PID necessary (need to be studied)?- factor 2-3 gain</a:t>
            </a:r>
          </a:p>
          <a:p>
            <a:pPr marL="0" indent="0">
              <a:buNone/>
            </a:pPr>
            <a:r>
              <a:rPr lang="en-GB" sz="2000" baseline="30000" dirty="0" smtClean="0"/>
              <a:t> </a:t>
            </a:r>
          </a:p>
          <a:p>
            <a:pPr marL="0" indent="0">
              <a:buNone/>
            </a:pPr>
            <a:endParaRPr lang="en-GB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3534913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7159" y="244356"/>
            <a:ext cx="10515600" cy="1325563"/>
          </a:xfrm>
        </p:spPr>
        <p:txBody>
          <a:bodyPr/>
          <a:lstStyle/>
          <a:p>
            <a:r>
              <a:rPr lang="pl-PL" sz="3600" b="1" dirty="0" err="1" smtClean="0"/>
              <a:t>Heavier</a:t>
            </a:r>
            <a:r>
              <a:rPr lang="pl-PL" sz="3600" b="1" dirty="0" smtClean="0"/>
              <a:t> target: Nb vs p in PE</a:t>
            </a:r>
            <a:endParaRPr lang="pl-PL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sz="2000" dirty="0" smtClean="0"/>
                  <a:t>Gain in cross </a:t>
                </a:r>
                <a:r>
                  <a:rPr lang="pl-PL" sz="2000" dirty="0" err="1" smtClean="0"/>
                  <a:t>section</a:t>
                </a:r>
                <a:r>
                  <a:rPr lang="pl-PL" sz="2000" dirty="0" smtClean="0"/>
                  <a:t>  ~20 (</a:t>
                </a:r>
                <a:r>
                  <a:rPr lang="pl-PL" sz="2000" dirty="0" err="1" smtClean="0"/>
                  <a:t>assuming</a:t>
                </a:r>
                <a:r>
                  <a:rPr lang="pl-PL" sz="2000" dirty="0" smtClean="0"/>
                  <a:t> A </a:t>
                </a:r>
                <a:r>
                  <a:rPr lang="pl-PL" sz="2000" baseline="30000" dirty="0" smtClean="0"/>
                  <a:t>2/3 </a:t>
                </a:r>
                <a:r>
                  <a:rPr lang="pl-PL" sz="2000" dirty="0" smtClean="0"/>
                  <a:t>)</a:t>
                </a:r>
              </a:p>
              <a:p>
                <a:r>
                  <a:rPr lang="pl-PL" sz="2000" dirty="0" err="1" smtClean="0"/>
                  <a:t>Loss</a:t>
                </a:r>
                <a:r>
                  <a:rPr lang="pl-PL" sz="2000" dirty="0" smtClean="0"/>
                  <a:t> in </a:t>
                </a:r>
                <a:r>
                  <a:rPr lang="pl-PL" sz="2000" dirty="0" err="1" smtClean="0"/>
                  <a:t>density</a:t>
                </a:r>
                <a:r>
                  <a:rPr lang="pl-PL" sz="2000" dirty="0" smtClean="0"/>
                  <a:t> of  ~5 (</a:t>
                </a:r>
                <a:r>
                  <a:rPr lang="pl-PL" sz="2000" dirty="0" err="1" smtClean="0"/>
                  <a:t>atoms</a:t>
                </a:r>
                <a:r>
                  <a:rPr lang="pl-PL" sz="2000" dirty="0" smtClean="0"/>
                  <a:t>/cm</a:t>
                </a:r>
                <a:r>
                  <a:rPr lang="pl-PL" sz="2000" baseline="30000" dirty="0" smtClean="0"/>
                  <a:t>2</a:t>
                </a:r>
                <a:r>
                  <a:rPr lang="pl-PL" sz="2000" dirty="0" smtClean="0"/>
                  <a:t>) -&gt; netto </a:t>
                </a:r>
                <a:r>
                  <a:rPr lang="pl-PL" sz="2000" dirty="0" err="1" smtClean="0"/>
                  <a:t>gain</a:t>
                </a:r>
                <a:r>
                  <a:rPr lang="pl-PL" sz="2000" dirty="0" smtClean="0"/>
                  <a:t> 4</a:t>
                </a:r>
              </a:p>
              <a:p>
                <a:r>
                  <a:rPr lang="pl-PL" sz="2000" dirty="0" smtClean="0"/>
                  <a:t>But </a:t>
                </a:r>
                <a:r>
                  <a:rPr lang="pl-PL" sz="2000" dirty="0" err="1" smtClean="0"/>
                  <a:t>conversion</a:t>
                </a:r>
                <a:r>
                  <a:rPr lang="pl-PL" sz="2000" dirty="0" smtClean="0"/>
                  <a:t> </a:t>
                </a:r>
                <a:r>
                  <a:rPr lang="pl-PL" sz="2000" dirty="0" err="1" smtClean="0"/>
                  <a:t>yields</a:t>
                </a:r>
                <a:r>
                  <a:rPr lang="pl-PL" sz="2000" dirty="0" smtClean="0"/>
                  <a:t> go </a:t>
                </a:r>
                <a:r>
                  <a:rPr lang="pl-PL" sz="2000" dirty="0" err="1" smtClean="0"/>
                  <a:t>up</a:t>
                </a:r>
                <a:r>
                  <a:rPr lang="pl-PL" sz="2000" dirty="0" smtClean="0"/>
                  <a:t> by </a:t>
                </a:r>
                <a:r>
                  <a:rPr lang="pl-PL" sz="2000" dirty="0" err="1" smtClean="0"/>
                  <a:t>factor</a:t>
                </a:r>
                <a:r>
                  <a:rPr lang="pl-PL" sz="2000" dirty="0" smtClean="0"/>
                  <a:t> 7 (</a:t>
                </a:r>
                <a:r>
                  <a:rPr lang="pl-PL" sz="2000" dirty="0" err="1" smtClean="0"/>
                  <a:t>see</a:t>
                </a:r>
                <a:r>
                  <a:rPr lang="pl-PL" sz="2000" dirty="0" smtClean="0"/>
                  <a:t> </a:t>
                </a:r>
                <a:r>
                  <a:rPr lang="pl-PL" sz="2000" dirty="0" err="1" smtClean="0"/>
                  <a:t>slide</a:t>
                </a:r>
                <a:r>
                  <a:rPr lang="pl-PL" sz="2000" dirty="0" smtClean="0"/>
                  <a:t> 10) and S/B </a:t>
                </a:r>
                <a:r>
                  <a:rPr lang="pl-PL" sz="2000" dirty="0" err="1" smtClean="0"/>
                  <a:t>would</a:t>
                </a:r>
                <a:r>
                  <a:rPr lang="pl-PL" sz="2000" dirty="0" smtClean="0"/>
                  <a:t> go to ~0.3 (as </a:t>
                </a:r>
                <a:r>
                  <a:rPr lang="pl-PL" sz="2000" dirty="0" err="1" smtClean="0"/>
                  <a:t>compared</a:t>
                </a:r>
                <a:r>
                  <a:rPr lang="pl-PL" sz="2000" dirty="0" smtClean="0"/>
                  <a:t> to 2 for PE-slide9) . </a:t>
                </a:r>
                <a:r>
                  <a:rPr lang="pl-PL" sz="2000" dirty="0" err="1" smtClean="0"/>
                  <a:t>Since</a:t>
                </a:r>
                <a:r>
                  <a:rPr lang="pl-PL" sz="2000" dirty="0" smtClean="0"/>
                  <a:t> </a:t>
                </a:r>
                <a:r>
                  <a:rPr lang="pl-PL" sz="2000" dirty="0" err="1" smtClean="0"/>
                  <a:t>signal</a:t>
                </a:r>
                <a:r>
                  <a:rPr lang="pl-PL" sz="2000" dirty="0" smtClean="0"/>
                  <a:t> </a:t>
                </a:r>
                <a:r>
                  <a:rPr lang="pl-PL" sz="2000" dirty="0" err="1" smtClean="0"/>
                  <a:t>equivalent</a:t>
                </a:r>
                <a:r>
                  <a:rPr lang="pl-PL" sz="2000" dirty="0" smtClean="0"/>
                  <a:t> </a:t>
                </a:r>
                <a:r>
                  <a:rPr lang="pl-PL" sz="2000" dirty="0" err="1" smtClean="0"/>
                  <a:t>scales</a:t>
                </a:r>
                <a:r>
                  <a:rPr lang="pl-PL" sz="2000" dirty="0" smtClean="0"/>
                  <a:t> as  (f=S/B)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l-PL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l-PL" sz="20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l-PL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pl-PL" sz="2000" b="0" i="1" smtClean="0"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</m:sup>
                            </m:sSup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2∗</m:t>
                            </m:r>
                            <m:sSup>
                              <m:sSupPr>
                                <m:ctrlPr>
                                  <a:rPr lang="pl-PL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20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pl-PL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pl-PL" sz="2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l-PL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l-PL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20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pl-PL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l-PL" sz="20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rad>
                      </m:den>
                    </m:f>
                  </m:oMath>
                </a14:m>
                <a:r>
                  <a:rPr lang="pl-PL" sz="2000" dirty="0" smtClean="0"/>
                  <a:t> ~ 0.2 (Nb)   to be </a:t>
                </a:r>
                <a:r>
                  <a:rPr lang="pl-PL" sz="2000" dirty="0" err="1" smtClean="0"/>
                  <a:t>compared</a:t>
                </a:r>
                <a:r>
                  <a:rPr lang="pl-PL" sz="2000" dirty="0" smtClean="0"/>
                  <a:t> to 0.8 for PE</a:t>
                </a:r>
              </a:p>
              <a:p>
                <a:pPr marL="0" indent="0">
                  <a:buNone/>
                </a:pPr>
                <a:endParaRPr lang="pl-PL" sz="2000" dirty="0"/>
              </a:p>
              <a:p>
                <a:pPr marL="0" indent="0">
                  <a:buNone/>
                </a:pPr>
                <a:r>
                  <a:rPr lang="pl-PL" sz="2000" dirty="0" err="1" smtClean="0"/>
                  <a:t>Finally</a:t>
                </a:r>
                <a:r>
                  <a:rPr lang="pl-PL" sz="2000" dirty="0" smtClean="0"/>
                  <a:t> no </a:t>
                </a:r>
                <a:r>
                  <a:rPr lang="pl-PL" sz="2000" dirty="0" err="1" smtClean="0"/>
                  <a:t>gain</a:t>
                </a:r>
                <a:r>
                  <a:rPr lang="pl-PL" sz="2000" dirty="0" smtClean="0"/>
                  <a:t> in </a:t>
                </a:r>
                <a:r>
                  <a:rPr lang="pl-PL" sz="2000" dirty="0" err="1" smtClean="0"/>
                  <a:t>stat</a:t>
                </a:r>
                <a:r>
                  <a:rPr lang="pl-PL" sz="2000" dirty="0" smtClean="0"/>
                  <a:t>. </a:t>
                </a:r>
                <a:r>
                  <a:rPr lang="pl-PL" sz="2000" dirty="0" err="1" smtClean="0"/>
                  <a:t>significance</a:t>
                </a:r>
                <a:r>
                  <a:rPr lang="pl-PL" sz="2000" dirty="0" smtClean="0"/>
                  <a:t>..  </a:t>
                </a:r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820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7419" y="140838"/>
            <a:ext cx="11924581" cy="1325563"/>
          </a:xfrm>
        </p:spPr>
        <p:txBody>
          <a:bodyPr/>
          <a:lstStyle/>
          <a:p>
            <a:r>
              <a:rPr lang="pl-PL" sz="4000" dirty="0">
                <a:solidFill>
                  <a:srgbClr val="FF0000"/>
                </a:solidFill>
              </a:rPr>
              <a:t>Update </a:t>
            </a:r>
            <a:r>
              <a:rPr lang="pl-PL" sz="4000" dirty="0" smtClean="0">
                <a:solidFill>
                  <a:srgbClr val="FF0000"/>
                </a:solidFill>
              </a:rPr>
              <a:t>on </a:t>
            </a:r>
            <a:r>
              <a:rPr lang="el-GR" sz="4000" dirty="0" smtClean="0">
                <a:solidFill>
                  <a:srgbClr val="FF0000"/>
                </a:solidFill>
              </a:rPr>
              <a:t>π</a:t>
            </a:r>
            <a:r>
              <a:rPr lang="pl-PL" sz="4000" baseline="30000" dirty="0" smtClean="0">
                <a:solidFill>
                  <a:srgbClr val="FF0000"/>
                </a:solidFill>
              </a:rPr>
              <a:t>+</a:t>
            </a:r>
            <a:r>
              <a:rPr lang="el-GR" sz="4000" dirty="0" smtClean="0">
                <a:solidFill>
                  <a:srgbClr val="FF0000"/>
                </a:solidFill>
              </a:rPr>
              <a:t>π</a:t>
            </a:r>
            <a:r>
              <a:rPr lang="pl-PL" sz="4000" baseline="30000" dirty="0" smtClean="0">
                <a:solidFill>
                  <a:srgbClr val="FF0000"/>
                </a:solidFill>
              </a:rPr>
              <a:t>-</a:t>
            </a:r>
            <a:r>
              <a:rPr lang="pl-PL" sz="4000" dirty="0" smtClean="0">
                <a:solidFill>
                  <a:srgbClr val="FF0000"/>
                </a:solidFill>
              </a:rPr>
              <a:t> </a:t>
            </a:r>
            <a:r>
              <a:rPr lang="pl-PL" sz="4000" dirty="0" err="1" smtClean="0">
                <a:solidFill>
                  <a:srgbClr val="FF0000"/>
                </a:solidFill>
              </a:rPr>
              <a:t>count</a:t>
            </a:r>
            <a:r>
              <a:rPr lang="pl-PL" sz="4000" dirty="0" smtClean="0">
                <a:solidFill>
                  <a:srgbClr val="FF0000"/>
                </a:solidFill>
              </a:rPr>
              <a:t> </a:t>
            </a:r>
            <a:r>
              <a:rPr lang="pl-PL" sz="4000" dirty="0" err="1">
                <a:solidFill>
                  <a:srgbClr val="FF0000"/>
                </a:solidFill>
              </a:rPr>
              <a:t>estimate</a:t>
            </a:r>
            <a:r>
              <a:rPr lang="pl-PL" sz="4000" dirty="0">
                <a:solidFill>
                  <a:srgbClr val="FF0000"/>
                </a:solidFill>
              </a:rPr>
              <a:t> </a:t>
            </a:r>
            <a:r>
              <a:rPr lang="pl-PL" sz="4000" dirty="0" err="1">
                <a:solidFill>
                  <a:srgbClr val="FF0000"/>
                </a:solidFill>
              </a:rPr>
              <a:t>based</a:t>
            </a:r>
            <a:r>
              <a:rPr lang="pl-PL" sz="4000" dirty="0">
                <a:solidFill>
                  <a:srgbClr val="FF0000"/>
                </a:solidFill>
              </a:rPr>
              <a:t> on in-</a:t>
            </a:r>
            <a:r>
              <a:rPr lang="pl-PL" sz="4000" dirty="0" err="1">
                <a:solidFill>
                  <a:srgbClr val="FF0000"/>
                </a:solidFill>
              </a:rPr>
              <a:t>beam</a:t>
            </a:r>
            <a:r>
              <a:rPr lang="pl-PL" sz="4000" dirty="0">
                <a:solidFill>
                  <a:srgbClr val="FF0000"/>
                </a:solidFill>
              </a:rPr>
              <a:t> data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5120" y="1256283"/>
            <a:ext cx="10515600" cy="4351338"/>
          </a:xfrm>
        </p:spPr>
        <p:txBody>
          <a:bodyPr/>
          <a:lstStyle/>
          <a:p>
            <a:r>
              <a:rPr lang="en-GB" sz="2000" dirty="0" smtClean="0"/>
              <a:t>Collected </a:t>
            </a:r>
            <a:r>
              <a:rPr lang="en-GB" sz="2000" dirty="0" err="1" smtClean="0"/>
              <a:t>numer</a:t>
            </a:r>
            <a:r>
              <a:rPr lang="en-GB" sz="2000" dirty="0" smtClean="0"/>
              <a:t> of events with PT1 triggers (0.69 </a:t>
            </a:r>
            <a:r>
              <a:rPr lang="en-GB" sz="2000" dirty="0" err="1" smtClean="0"/>
              <a:t>GeV</a:t>
            </a:r>
            <a:r>
              <a:rPr lang="en-GB" sz="2000" dirty="0" smtClean="0"/>
              <a:t>/c) 100 MLN/17 hours (2 shifts)-&gt;number of </a:t>
            </a:r>
            <a:r>
              <a:rPr lang="en-GB" sz="2000" dirty="0" err="1" smtClean="0"/>
              <a:t>pions</a:t>
            </a:r>
            <a:r>
              <a:rPr lang="en-GB" sz="2000" dirty="0" smtClean="0"/>
              <a:t> on START ~280k/spill</a:t>
            </a:r>
          </a:p>
          <a:p>
            <a:r>
              <a:rPr lang="en-GB" sz="2000" dirty="0" smtClean="0"/>
              <a:t>Density of protons in 5cm long PE 4*10</a:t>
            </a:r>
            <a:r>
              <a:rPr lang="en-GB" sz="2000" baseline="30000" dirty="0" smtClean="0"/>
              <a:t>23  </a:t>
            </a:r>
            <a:r>
              <a:rPr lang="en-GB" sz="2000" dirty="0" smtClean="0"/>
              <a:t>/cm</a:t>
            </a:r>
            <a:r>
              <a:rPr lang="en-GB" sz="2000" baseline="30000" dirty="0" smtClean="0"/>
              <a:t>2</a:t>
            </a:r>
            <a:r>
              <a:rPr lang="en-GB" sz="2000" dirty="0" smtClean="0"/>
              <a:t> </a:t>
            </a:r>
            <a:endParaRPr lang="en-GB" sz="2000" baseline="30000" dirty="0" smtClean="0"/>
          </a:p>
          <a:p>
            <a:r>
              <a:rPr lang="en-GB" sz="2000" dirty="0" smtClean="0"/>
              <a:t>18k d-</a:t>
            </a:r>
            <a:r>
              <a:rPr lang="en-GB" sz="2000" dirty="0" err="1" smtClean="0"/>
              <a:t>pions</a:t>
            </a:r>
            <a:r>
              <a:rPr lang="en-GB" sz="2000" dirty="0" smtClean="0"/>
              <a:t> (within neutron missing mass peak) measured per 2 MLN collected events -&gt; 900 k per 2 shifts</a:t>
            </a:r>
          </a:p>
          <a:p>
            <a:r>
              <a:rPr lang="en-GB" sz="2000" dirty="0" smtClean="0"/>
              <a:t>For PWA resonance analysis we need double differential distributions : assume 14 bins in both pion-nucleon and 14 in cos(</a:t>
            </a:r>
            <a:r>
              <a:rPr lang="en-GB" sz="2000" dirty="0" smtClean="0">
                <a:sym typeface="Symbol" panose="05050102010706020507" pitchFamily="18" charset="2"/>
              </a:rPr>
              <a:t></a:t>
            </a:r>
            <a:r>
              <a:rPr lang="en-GB" sz="2000" baseline="-25000" dirty="0" smtClean="0">
                <a:sym typeface="Symbol" panose="05050102010706020507" pitchFamily="18" charset="2"/>
              </a:rPr>
              <a:t>cm</a:t>
            </a:r>
            <a:r>
              <a:rPr lang="en-GB" sz="2000" dirty="0" smtClean="0">
                <a:sym typeface="Symbol" panose="05050102010706020507" pitchFamily="18" charset="2"/>
              </a:rPr>
              <a:t> ) (~2700 bins) , 5% statistical error request around 1 MLN of di-pion events.  </a:t>
            </a:r>
          </a:p>
          <a:p>
            <a:r>
              <a:rPr lang="en-GB" sz="2000" dirty="0" smtClean="0">
                <a:sym typeface="Symbol" panose="05050102010706020507" pitchFamily="18" charset="2"/>
              </a:rPr>
              <a:t>We need also a minimum energy scan (4) points around central energy point (0.69 </a:t>
            </a:r>
            <a:r>
              <a:rPr lang="en-GB" sz="2000" dirty="0" err="1" smtClean="0">
                <a:sym typeface="Symbol" panose="05050102010706020507" pitchFamily="18" charset="2"/>
              </a:rPr>
              <a:t>GeV</a:t>
            </a:r>
            <a:r>
              <a:rPr lang="en-GB" sz="2000" dirty="0" smtClean="0">
                <a:sym typeface="Symbol" panose="05050102010706020507" pitchFamily="18" charset="2"/>
              </a:rPr>
              <a:t>) with 30 MeV step – in total 8 shifts are needed </a:t>
            </a:r>
          </a:p>
          <a:p>
            <a:r>
              <a:rPr lang="en-GB" sz="2000" dirty="0" smtClean="0">
                <a:sym typeface="Symbol" panose="05050102010706020507" pitchFamily="18" charset="2"/>
              </a:rPr>
              <a:t>These shifts can by of course included into </a:t>
            </a:r>
            <a:r>
              <a:rPr lang="en-GB" sz="2000" dirty="0" err="1" smtClean="0">
                <a:sym typeface="Symbol" panose="05050102010706020507" pitchFamily="18" charset="2"/>
              </a:rPr>
              <a:t>e+e</a:t>
            </a:r>
            <a:r>
              <a:rPr lang="en-GB" sz="2000" dirty="0" smtClean="0">
                <a:sym typeface="Symbol" panose="05050102010706020507" pitchFamily="18" charset="2"/>
              </a:rPr>
              <a:t>- statistics (+- 60 MeV variation in momentum corresponds to change in total CMS of  1.456 to 1.533 MeV)   </a:t>
            </a:r>
            <a:r>
              <a:rPr lang="en-GB" sz="2000" baseline="-25000" dirty="0" smtClean="0">
                <a:sym typeface="Symbol" panose="05050102010706020507" pitchFamily="18" charset="2"/>
              </a:rPr>
              <a:t>     </a:t>
            </a:r>
            <a:endParaRPr lang="en-GB" sz="2000" baseline="-250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03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540" y="24065"/>
            <a:ext cx="10515600" cy="1325563"/>
          </a:xfrm>
        </p:spPr>
        <p:txBody>
          <a:bodyPr/>
          <a:lstStyle/>
          <a:p>
            <a:pPr algn="ctr"/>
            <a:r>
              <a:rPr lang="pl-PL" b="1" dirty="0" err="1" smtClean="0"/>
              <a:t>Count</a:t>
            </a:r>
            <a:r>
              <a:rPr lang="pl-PL" b="1" dirty="0" smtClean="0"/>
              <a:t> </a:t>
            </a:r>
            <a:r>
              <a:rPr lang="pl-PL" b="1" dirty="0" err="1" smtClean="0"/>
              <a:t>rate</a:t>
            </a:r>
            <a:r>
              <a:rPr lang="pl-PL" b="1" dirty="0" smtClean="0"/>
              <a:t> </a:t>
            </a:r>
            <a:r>
              <a:rPr lang="pl-PL" b="1" dirty="0" err="1" smtClean="0"/>
              <a:t>estimates</a:t>
            </a:r>
            <a:r>
              <a:rPr lang="pl-PL" b="1" dirty="0" smtClean="0"/>
              <a:t> from TDR</a:t>
            </a:r>
            <a:endParaRPr lang="en-GB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4540" y="946027"/>
            <a:ext cx="10515600" cy="4710210"/>
          </a:xfrm>
        </p:spPr>
        <p:txBody>
          <a:bodyPr/>
          <a:lstStyle/>
          <a:p>
            <a:r>
              <a:rPr lang="pl-PL" dirty="0" err="1" smtClean="0"/>
              <a:t>Assuming</a:t>
            </a:r>
            <a:r>
              <a:rPr lang="pl-PL" dirty="0" smtClean="0"/>
              <a:t> </a:t>
            </a:r>
            <a:r>
              <a:rPr lang="pl-PL" dirty="0" err="1" smtClean="0"/>
              <a:t>beam</a:t>
            </a:r>
            <a:r>
              <a:rPr lang="pl-PL" dirty="0" smtClean="0"/>
              <a:t> </a:t>
            </a:r>
            <a:r>
              <a:rPr lang="pl-PL" dirty="0" err="1" smtClean="0"/>
              <a:t>intenisties</a:t>
            </a:r>
            <a:r>
              <a:rPr lang="pl-PL" dirty="0" smtClean="0"/>
              <a:t> from </a:t>
            </a:r>
            <a:r>
              <a:rPr lang="pl-PL" dirty="0" err="1" smtClean="0"/>
              <a:t>previous</a:t>
            </a:r>
            <a:r>
              <a:rPr lang="pl-PL" dirty="0" smtClean="0"/>
              <a:t> </a:t>
            </a:r>
            <a:r>
              <a:rPr lang="pl-PL" dirty="0" err="1" smtClean="0"/>
              <a:t>slide</a:t>
            </a:r>
            <a:r>
              <a:rPr lang="pl-PL" dirty="0" smtClean="0"/>
              <a:t> and </a:t>
            </a:r>
            <a:r>
              <a:rPr lang="pl-PL" dirty="0" err="1" smtClean="0"/>
              <a:t>acc</a:t>
            </a:r>
            <a:r>
              <a:rPr lang="pl-PL" dirty="0" smtClean="0"/>
              <a:t> *</a:t>
            </a:r>
            <a:r>
              <a:rPr lang="pl-PL" dirty="0" err="1" smtClean="0"/>
              <a:t>rec</a:t>
            </a:r>
            <a:r>
              <a:rPr lang="pl-PL" dirty="0" smtClean="0"/>
              <a:t> from SIM</a:t>
            </a:r>
            <a:endParaRPr lang="en-GB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208569"/>
              </p:ext>
            </p:extLst>
          </p:nvPr>
        </p:nvGraphicFramePr>
        <p:xfrm>
          <a:off x="155643" y="2333625"/>
          <a:ext cx="9795454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392"/>
                <a:gridCol w="3561911"/>
                <a:gridCol w="3265151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LH2 </a:t>
                      </a:r>
                      <a:r>
                        <a:rPr lang="pl-PL" dirty="0" err="1" smtClean="0"/>
                        <a:t>case</a:t>
                      </a:r>
                      <a:r>
                        <a:rPr lang="pl-PL" dirty="0" smtClean="0"/>
                        <a:t>  [</a:t>
                      </a:r>
                      <a:r>
                        <a:rPr lang="pl-PL" dirty="0" err="1" smtClean="0"/>
                        <a:t>counts</a:t>
                      </a:r>
                      <a:r>
                        <a:rPr lang="pl-PL" dirty="0" smtClean="0"/>
                        <a:t>/24h]</a:t>
                      </a:r>
                    </a:p>
                    <a:p>
                      <a:r>
                        <a:rPr lang="pl-PL" dirty="0" smtClean="0"/>
                        <a:t>p [</a:t>
                      </a:r>
                      <a:r>
                        <a:rPr lang="pl-PL" dirty="0" err="1" smtClean="0"/>
                        <a:t>GeV</a:t>
                      </a:r>
                      <a:r>
                        <a:rPr lang="pl-PL" dirty="0" smtClean="0"/>
                        <a:t>/c] </a:t>
                      </a:r>
                      <a:r>
                        <a:rPr lang="pl-PL" dirty="0" err="1" smtClean="0"/>
                        <a:t>beam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momentum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Solid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targey</a:t>
                      </a:r>
                      <a:r>
                        <a:rPr lang="pl-PL" baseline="0" dirty="0" smtClean="0"/>
                        <a:t> (tungsten 3*2.4 mm)  [</a:t>
                      </a:r>
                      <a:r>
                        <a:rPr lang="pl-PL" baseline="0" dirty="0" err="1" smtClean="0"/>
                        <a:t>counts</a:t>
                      </a:r>
                      <a:r>
                        <a:rPr lang="pl-PL" baseline="0" dirty="0" smtClean="0"/>
                        <a:t>/24h]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p [</a:t>
                      </a:r>
                      <a:r>
                        <a:rPr lang="pl-PL" dirty="0" err="1" smtClean="0"/>
                        <a:t>GeV</a:t>
                      </a:r>
                      <a:r>
                        <a:rPr lang="pl-PL" dirty="0" smtClean="0"/>
                        <a:t>/c] </a:t>
                      </a:r>
                      <a:r>
                        <a:rPr lang="pl-PL" dirty="0" err="1" smtClean="0"/>
                        <a:t>beam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err="1" smtClean="0"/>
                        <a:t>momentum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Dilepton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yield</a:t>
                      </a:r>
                      <a:r>
                        <a:rPr lang="pl-PL" baseline="0" dirty="0" smtClean="0"/>
                        <a:t> M&gt;0.3 </a:t>
                      </a:r>
                      <a:r>
                        <a:rPr lang="pl-PL" baseline="0" dirty="0" err="1" smtClean="0"/>
                        <a:t>GeV</a:t>
                      </a:r>
                      <a:endParaRPr lang="pl-PL" baseline="0" dirty="0" smtClean="0"/>
                    </a:p>
                    <a:p>
                      <a:r>
                        <a:rPr lang="pl-PL" baseline="0" dirty="0" smtClean="0"/>
                        <a:t>(„</a:t>
                      </a:r>
                      <a:r>
                        <a:rPr lang="pl-PL" baseline="0" dirty="0" err="1" smtClean="0"/>
                        <a:t>Manley</a:t>
                      </a:r>
                      <a:r>
                        <a:rPr lang="pl-PL" baseline="0" dirty="0" smtClean="0"/>
                        <a:t>-transport model” </a:t>
                      </a:r>
                      <a:r>
                        <a:rPr lang="pl-PL" baseline="0" dirty="0" err="1" smtClean="0"/>
                        <a:t>scenario</a:t>
                      </a:r>
                      <a:r>
                        <a:rPr lang="pl-PL" baseline="0" dirty="0" smtClean="0"/>
                        <a:t>)-</a:t>
                      </a:r>
                      <a:r>
                        <a:rPr lang="pl-PL" baseline="0" dirty="0" smtClean="0">
                          <a:sym typeface="Symbol" panose="05050102010706020507" pitchFamily="18" charset="2"/>
                        </a:rPr>
                        <a:t> </a:t>
                      </a:r>
                      <a:r>
                        <a:rPr lang="pl-PL" baseline="0" dirty="0" err="1" smtClean="0">
                          <a:sym typeface="Symbol" panose="05050102010706020507" pitchFamily="18" charset="2"/>
                        </a:rPr>
                        <a:t>contribution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p=0.66                    ~50      </a:t>
                      </a:r>
                    </a:p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P=1.03                    ~30     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  ~</a:t>
                      </a:r>
                      <a:r>
                        <a:rPr lang="pl-PL" baseline="0" dirty="0" smtClean="0"/>
                        <a:t> 350</a:t>
                      </a:r>
                    </a:p>
                    <a:p>
                      <a:endParaRPr lang="pl-PL" baseline="0" dirty="0" smtClean="0"/>
                    </a:p>
                    <a:p>
                      <a:r>
                        <a:rPr lang="pl-PL" baseline="0" dirty="0" smtClean="0"/>
                        <a:t>    </a:t>
                      </a:r>
                      <a:r>
                        <a:rPr lang="pl-PL" baseline="0" smtClean="0"/>
                        <a:t>~ 210</a:t>
                      </a:r>
                      <a:endParaRPr lang="en-GB" dirty="0"/>
                    </a:p>
                  </a:txBody>
                  <a:tcPr/>
                </a:tc>
              </a:tr>
              <a:tr h="808409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Dilepton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baseline="0" dirty="0" err="1" smtClean="0"/>
                        <a:t>yield</a:t>
                      </a:r>
                      <a:r>
                        <a:rPr lang="pl-PL" baseline="0" dirty="0" smtClean="0"/>
                        <a:t> M&gt;0.3 </a:t>
                      </a:r>
                      <a:r>
                        <a:rPr lang="pl-PL" baseline="0" dirty="0" err="1" smtClean="0"/>
                        <a:t>GeV</a:t>
                      </a:r>
                      <a:endParaRPr lang="pl-PL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aseline="0" dirty="0" smtClean="0"/>
                        <a:t>(</a:t>
                      </a:r>
                      <a:r>
                        <a:rPr lang="pl-PL" baseline="0" dirty="0" err="1" smtClean="0"/>
                        <a:t>Bonn_Gatchina</a:t>
                      </a:r>
                      <a:r>
                        <a:rPr lang="pl-PL" baseline="0" dirty="0" smtClean="0"/>
                        <a:t>)- </a:t>
                      </a:r>
                      <a:r>
                        <a:rPr lang="pl-PL" baseline="0" dirty="0" smtClean="0">
                          <a:sym typeface="Symbol" panose="05050102010706020507" pitchFamily="18" charset="2"/>
                        </a:rPr>
                        <a:t> </a:t>
                      </a:r>
                      <a:r>
                        <a:rPr lang="pl-PL" baseline="0" dirty="0" err="1" smtClean="0">
                          <a:sym typeface="Symbol" panose="05050102010706020507" pitchFamily="18" charset="2"/>
                        </a:rPr>
                        <a:t>contribut</a:t>
                      </a:r>
                      <a:r>
                        <a:rPr lang="pl-PL" baseline="0" dirty="0" smtClean="0">
                          <a:sym typeface="Symbol" panose="05050102010706020507" pitchFamily="18" charset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p=0.66                     ~ 7 </a:t>
                      </a:r>
                      <a:r>
                        <a:rPr lang="pl-PL" baseline="0" dirty="0" smtClean="0"/>
                        <a:t> * </a:t>
                      </a:r>
                      <a:r>
                        <a:rPr lang="pl-PL" sz="1100" dirty="0" err="1" smtClean="0"/>
                        <a:t>similar</a:t>
                      </a:r>
                      <a:r>
                        <a:rPr lang="pl-PL" sz="1100" baseline="0" dirty="0" smtClean="0"/>
                        <a:t> to </a:t>
                      </a:r>
                      <a:r>
                        <a:rPr lang="pl-PL" sz="1100" baseline="0" dirty="0" err="1" smtClean="0"/>
                        <a:t>Soyer</a:t>
                      </a:r>
                      <a:r>
                        <a:rPr lang="pl-PL" sz="1100" baseline="0" dirty="0" smtClean="0"/>
                        <a:t>/Lutz)</a:t>
                      </a:r>
                      <a:endParaRPr lang="pl-PL" sz="1100" dirty="0" smtClean="0"/>
                    </a:p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p= 1.03                    ~12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 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~</a:t>
                      </a:r>
                      <a:r>
                        <a:rPr lang="pl-PL" baseline="0" dirty="0" smtClean="0"/>
                        <a:t> 50</a:t>
                      </a:r>
                    </a:p>
                    <a:p>
                      <a:endParaRPr lang="pl-PL" baseline="0" dirty="0" smtClean="0"/>
                    </a:p>
                    <a:p>
                      <a:endParaRPr lang="pl-PL" baseline="0" dirty="0" smtClean="0"/>
                    </a:p>
                    <a:p>
                      <a:r>
                        <a:rPr lang="pl-PL" baseline="0" dirty="0" smtClean="0"/>
                        <a:t>   ~ 86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Two-pions</a:t>
                      </a:r>
                      <a:r>
                        <a:rPr lang="pl-PL" dirty="0" smtClean="0"/>
                        <a:t> (</a:t>
                      </a:r>
                      <a:r>
                        <a:rPr lang="pl-PL" dirty="0" smtClean="0">
                          <a:sym typeface="Symbol" panose="05050102010706020507" pitchFamily="18" charset="2"/>
                        </a:rPr>
                        <a:t>+-</a:t>
                      </a:r>
                      <a:r>
                        <a:rPr lang="pl-PL" baseline="0" dirty="0" smtClean="0">
                          <a:sym typeface="Symbol" panose="05050102010706020507" pitchFamily="18" charset="2"/>
                        </a:rPr>
                        <a:t> )</a:t>
                      </a:r>
                      <a:r>
                        <a:rPr lang="pl-PL" dirty="0" smtClean="0">
                          <a:sym typeface="Symbol" panose="05050102010706020507" pitchFamily="18" charset="2"/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p=1.03</a:t>
                      </a:r>
                      <a:r>
                        <a:rPr lang="pl-PL" baseline="0" dirty="0" smtClean="0"/>
                        <a:t>                      ~3e6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pl-PL" baseline="30000" dirty="0" smtClean="0">
                          <a:sym typeface="Symbol" panose="05050102010706020507" pitchFamily="18" charset="2"/>
                        </a:rPr>
                        <a:t>- </a:t>
                      </a:r>
                      <a:r>
                        <a:rPr lang="pl-PL" baseline="0" dirty="0" smtClean="0">
                          <a:sym typeface="Symbol" panose="05050102010706020507" pitchFamily="18" charset="2"/>
                        </a:rPr>
                        <a:t>K</a:t>
                      </a:r>
                      <a:r>
                        <a:rPr lang="pl-PL" baseline="30000" dirty="0" smtClean="0">
                          <a:sym typeface="Symbol" panose="05050102010706020507" pitchFamily="18" charset="2"/>
                        </a:rPr>
                        <a:t>+</a:t>
                      </a:r>
                      <a:endParaRPr lang="en-GB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p=1.03                    ~96 000</a:t>
                      </a:r>
                      <a:endParaRPr lang="pl-PL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ym typeface="Symbol" panose="05050102010706020507" pitchFamily="18" charset="2"/>
                        </a:rPr>
                        <a:t></a:t>
                      </a:r>
                      <a:r>
                        <a:rPr lang="pl-PL" dirty="0" smtClean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pl-PL" baseline="0" dirty="0" smtClean="0">
                          <a:sym typeface="Symbol" panose="05050102010706020507" pitchFamily="18" charset="2"/>
                        </a:rPr>
                        <a:t>K</a:t>
                      </a:r>
                      <a:r>
                        <a:rPr lang="pl-PL" baseline="30000" dirty="0" smtClean="0">
                          <a:sym typeface="Symbol" panose="05050102010706020507" pitchFamily="18" charset="2"/>
                        </a:rPr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p=1.03                     ~26 000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sym typeface="Symbol" panose="05050102010706020507" pitchFamily="18" charset="2"/>
                        </a:rPr>
                        <a:t></a:t>
                      </a:r>
                      <a:r>
                        <a:rPr lang="pl-PL" baseline="30000" dirty="0" smtClean="0">
                          <a:sym typeface="Symbol" panose="05050102010706020507" pitchFamily="18" charset="2"/>
                        </a:rPr>
                        <a:t>- </a:t>
                      </a:r>
                      <a:r>
                        <a:rPr lang="pl-PL" baseline="0" dirty="0" smtClean="0">
                          <a:sym typeface="Symbol" panose="05050102010706020507" pitchFamily="18" charset="2"/>
                        </a:rPr>
                        <a:t>K</a:t>
                      </a:r>
                      <a:r>
                        <a:rPr lang="pl-PL" baseline="30000" dirty="0" smtClean="0">
                          <a:sym typeface="Symbol" panose="05050102010706020507" pitchFamily="18" charset="2"/>
                        </a:rPr>
                        <a:t>+</a:t>
                      </a:r>
                      <a:endParaRPr lang="en-GB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p=1.03</a:t>
                      </a:r>
                      <a:r>
                        <a:rPr lang="pl-PL" baseline="0" dirty="0" smtClean="0"/>
                        <a:t>                     ~20 000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pole tekstowe 4"/>
              <p:cNvSpPr txBox="1"/>
              <p:nvPr/>
            </p:nvSpPr>
            <p:spPr>
              <a:xfrm>
                <a:off x="10079702" y="3456875"/>
                <a:ext cx="2096489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Symbol" panose="05050102010706020507" pitchFamily="18" charset="2"/>
                  <a:buChar char="s"/>
                </a:pPr>
                <a14:m>
                  <m:oMath xmlns:m="http://schemas.openxmlformats.org/officeDocument/2006/math">
                    <a:fld id="{8897FC1B-3BC2-4B29-B4F9-867240EC9C94}" type="mathplaceholder">
                      <a:rPr lang="pl-PL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a:t>Wpisz tutaj równanie.</a:t>
                    </a:fld>
                  </m:oMath>
                </a14:m>
                <a:r>
                  <a:rPr lang="pl-PL" dirty="0" smtClean="0">
                    <a:sym typeface="Symbol" panose="05050102010706020507" pitchFamily="18" charset="2"/>
                  </a:rPr>
                  <a:t>~ </a:t>
                </a:r>
                <a:r>
                  <a:rPr lang="pl-PL" baseline="-25000" dirty="0" smtClean="0">
                    <a:sym typeface="Symbol" panose="05050102010706020507" pitchFamily="18" charset="2"/>
                  </a:rPr>
                  <a:t>N </a:t>
                </a:r>
                <a:r>
                  <a:rPr lang="pl-PL" dirty="0" smtClean="0"/>
                  <a:t>A</a:t>
                </a:r>
                <a:r>
                  <a:rPr lang="pl-PL" baseline="30000" dirty="0" smtClean="0"/>
                  <a:t>2/3  </a:t>
                </a:r>
                <a:r>
                  <a:rPr lang="pl-PL" sz="1600" dirty="0" err="1" smtClean="0"/>
                  <a:t>scaling</a:t>
                </a:r>
                <a:r>
                  <a:rPr lang="pl-PL" sz="1600" dirty="0" smtClean="0"/>
                  <a:t> </a:t>
                </a:r>
                <a:r>
                  <a:rPr lang="pl-PL" sz="1600" dirty="0" err="1" smtClean="0"/>
                  <a:t>assumed</a:t>
                </a:r>
                <a:endParaRPr lang="pl-PL" sz="1600" dirty="0" smtClean="0"/>
              </a:p>
              <a:p>
                <a:endParaRPr lang="pl-PL" sz="1600" dirty="0"/>
              </a:p>
              <a:p>
                <a:r>
                  <a:rPr lang="pl-PL" sz="1600" dirty="0" smtClean="0"/>
                  <a:t>* </a:t>
                </a:r>
                <a:r>
                  <a:rPr lang="pl-PL" sz="1200" dirty="0" err="1" smtClean="0"/>
                  <a:t>Can</a:t>
                </a:r>
                <a:r>
                  <a:rPr lang="pl-PL" sz="1200" dirty="0" smtClean="0"/>
                  <a:t> be </a:t>
                </a:r>
                <a:r>
                  <a:rPr lang="pl-PL" sz="1200" dirty="0" err="1" smtClean="0"/>
                  <a:t>increased</a:t>
                </a:r>
                <a:r>
                  <a:rPr lang="pl-PL" sz="1200" dirty="0" smtClean="0"/>
                  <a:t> by </a:t>
                </a:r>
                <a:r>
                  <a:rPr lang="pl-PL" sz="1200" dirty="0" err="1" smtClean="0"/>
                  <a:t>thicker</a:t>
                </a:r>
                <a:r>
                  <a:rPr lang="pl-PL" sz="1200" dirty="0" smtClean="0"/>
                  <a:t> target</a:t>
                </a:r>
              </a:p>
            </p:txBody>
          </p:sp>
        </mc:Choice>
        <mc:Fallback xmlns="">
          <p:sp>
            <p:nvSpPr>
              <p:cNvPr id="5" name="pole tekstow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702" y="3456875"/>
                <a:ext cx="2096489" cy="1846659"/>
              </a:xfrm>
              <a:prstGeom prst="rect">
                <a:avLst/>
              </a:prstGeom>
              <a:blipFill rotWithShape="0">
                <a:blip r:embed="rId2"/>
                <a:stretch>
                  <a:fillRect l="-2326" t="-1980" b="-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wias klamrowy zamykający 5"/>
          <p:cNvSpPr/>
          <p:nvPr/>
        </p:nvSpPr>
        <p:spPr>
          <a:xfrm>
            <a:off x="9942560" y="3296748"/>
            <a:ext cx="111968" cy="17541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Nawias klamrowy zamykający 6"/>
          <p:cNvSpPr/>
          <p:nvPr/>
        </p:nvSpPr>
        <p:spPr>
          <a:xfrm>
            <a:off x="9942560" y="5206599"/>
            <a:ext cx="158620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ole tekstowe 7"/>
          <p:cNvSpPr txBox="1"/>
          <p:nvPr/>
        </p:nvSpPr>
        <p:spPr>
          <a:xfrm>
            <a:off x="10218212" y="5268948"/>
            <a:ext cx="1772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 smtClean="0"/>
              <a:t>See</a:t>
            </a:r>
            <a:r>
              <a:rPr lang="pl-PL" sz="1600" dirty="0" smtClean="0"/>
              <a:t> </a:t>
            </a:r>
            <a:r>
              <a:rPr lang="pl-PL" sz="1600" dirty="0" err="1" smtClean="0"/>
              <a:t>slide</a:t>
            </a:r>
            <a:r>
              <a:rPr lang="pl-PL" sz="1600" dirty="0" smtClean="0"/>
              <a:t> 16 for </a:t>
            </a:r>
            <a:r>
              <a:rPr lang="pl-PL" sz="1600" dirty="0" err="1" smtClean="0"/>
              <a:t>strangeness</a:t>
            </a:r>
            <a:r>
              <a:rPr lang="pl-PL" sz="1600" dirty="0" smtClean="0"/>
              <a:t> on </a:t>
            </a:r>
            <a:r>
              <a:rPr lang="pl-PL" sz="1600" dirty="0" err="1" smtClean="0"/>
              <a:t>nucleus</a:t>
            </a:r>
            <a:r>
              <a:rPr lang="pl-PL" sz="1600" dirty="0" smtClean="0"/>
              <a:t> </a:t>
            </a:r>
            <a:r>
              <a:rPr lang="pl-PL" sz="1600" dirty="0" err="1" smtClean="0"/>
              <a:t>production</a:t>
            </a:r>
            <a:endParaRPr lang="en-GB" sz="16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37161" y="1672109"/>
            <a:ext cx="732578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dirty="0" smtClean="0"/>
              <a:t>I=3.7e5 pion/s * 0.5 (data </a:t>
            </a:r>
            <a:r>
              <a:rPr lang="pl-PL" dirty="0" err="1" smtClean="0"/>
              <a:t>taking</a:t>
            </a:r>
            <a:r>
              <a:rPr lang="pl-PL" dirty="0" smtClean="0"/>
              <a:t>) *d *</a:t>
            </a:r>
            <a:r>
              <a:rPr lang="pl-PL" dirty="0" smtClean="0">
                <a:sym typeface="Symbol" panose="05050102010706020507" pitchFamily="18" charset="2"/>
              </a:rPr>
              <a:t> * 6.02e23/A *(3600*24hours) * 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24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0" y="132907"/>
            <a:ext cx="8966791" cy="6725093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0590028" y="350874"/>
            <a:ext cx="142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Targets</a:t>
            </a:r>
            <a:endParaRPr lang="pl-PL" dirty="0" smtClean="0"/>
          </a:p>
          <a:p>
            <a:r>
              <a:rPr lang="pl-PL" dirty="0" err="1" smtClean="0"/>
              <a:t>July</a:t>
            </a:r>
            <a:r>
              <a:rPr lang="pl-PL" dirty="0" smtClean="0"/>
              <a:t> 2014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014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 err="1" smtClean="0"/>
              <a:t>Polyethylene</a:t>
            </a:r>
            <a:r>
              <a:rPr lang="pl-PL" dirty="0" smtClean="0"/>
              <a:t> as proton target for </a:t>
            </a:r>
            <a:r>
              <a:rPr lang="pl-PL" dirty="0" err="1" smtClean="0"/>
              <a:t>exclusive</a:t>
            </a:r>
            <a:r>
              <a:rPr lang="pl-PL" dirty="0" smtClean="0"/>
              <a:t> </a:t>
            </a:r>
            <a:r>
              <a:rPr lang="pl-PL" dirty="0" err="1" smtClean="0"/>
              <a:t>channels</a:t>
            </a:r>
            <a:r>
              <a:rPr lang="pl-PL" dirty="0" smtClean="0"/>
              <a:t> –</a:t>
            </a:r>
          </a:p>
          <a:p>
            <a:pPr marL="0" indent="0" algn="ctr">
              <a:buNone/>
            </a:pPr>
            <a:r>
              <a:rPr lang="pl-PL" dirty="0" smtClean="0"/>
              <a:t>Proof of </a:t>
            </a:r>
            <a:r>
              <a:rPr lang="pl-PL" dirty="0" err="1" smtClean="0"/>
              <a:t>principle</a:t>
            </a:r>
            <a:r>
              <a:rPr lang="pl-PL" dirty="0" smtClean="0"/>
              <a:t> </a:t>
            </a:r>
            <a:r>
              <a:rPr lang="pl-PL" dirty="0" err="1" smtClean="0"/>
              <a:t>based</a:t>
            </a:r>
            <a:r>
              <a:rPr lang="pl-PL" dirty="0" smtClean="0"/>
              <a:t> on </a:t>
            </a:r>
            <a:r>
              <a:rPr lang="pl-PL" dirty="0" err="1" smtClean="0"/>
              <a:t>experimental</a:t>
            </a:r>
            <a:r>
              <a:rPr lang="pl-PL" dirty="0" smtClean="0"/>
              <a:t> data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52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3108" y="406370"/>
            <a:ext cx="11399240" cy="740943"/>
          </a:xfrm>
        </p:spPr>
        <p:txBody>
          <a:bodyPr>
            <a:no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</a:rPr>
              <a:t>Carbon</a:t>
            </a:r>
            <a:r>
              <a:rPr lang="pl-PL" sz="4000" b="1" dirty="0" smtClean="0"/>
              <a:t>: Pion-proton </a:t>
            </a:r>
            <a:r>
              <a:rPr lang="pl-PL" sz="4000" b="1" dirty="0" err="1" smtClean="0"/>
              <a:t>events</a:t>
            </a:r>
            <a:r>
              <a:rPr lang="pl-PL" sz="4000" b="1" dirty="0" smtClean="0"/>
              <a:t> (2.1 MLN </a:t>
            </a:r>
            <a:r>
              <a:rPr lang="pl-PL" sz="4000" b="1" dirty="0" err="1" smtClean="0"/>
              <a:t>events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analysed</a:t>
            </a:r>
            <a:r>
              <a:rPr lang="pl-PL" sz="4000" b="1" dirty="0" smtClean="0"/>
              <a:t>)</a:t>
            </a:r>
            <a:endParaRPr lang="pl-PL" sz="40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7" y="1508113"/>
            <a:ext cx="3864632" cy="283809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09" y="1369140"/>
            <a:ext cx="4446941" cy="302852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294472" y="1342209"/>
            <a:ext cx="31723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Pion-proton </a:t>
            </a:r>
            <a:r>
              <a:rPr lang="pl-PL" dirty="0" err="1" smtClean="0"/>
              <a:t>invariant</a:t>
            </a:r>
            <a:r>
              <a:rPr lang="pl-PL" dirty="0" smtClean="0"/>
              <a:t> mass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02" y="1377849"/>
            <a:ext cx="3943698" cy="304674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103490" y="5412855"/>
            <a:ext cx="7718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Quasi-elastic scattering on bound proton (Elastic scattering ideally should have</a:t>
            </a:r>
          </a:p>
          <a:p>
            <a:r>
              <a:rPr lang="en-GB" dirty="0" smtClean="0"/>
              <a:t>Total CMS energy of 1498 MeV and missing mass zero )</a:t>
            </a:r>
          </a:p>
          <a:p>
            <a:endParaRPr lang="en-GB" dirty="0" smtClean="0"/>
          </a:p>
          <a:p>
            <a:r>
              <a:rPr lang="en-GB" dirty="0" smtClean="0"/>
              <a:t>Particle identification on mass spectrum  </a:t>
            </a:r>
            <a:endParaRPr lang="en-GB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104028" y="4601561"/>
            <a:ext cx="238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Quasi-</a:t>
            </a:r>
            <a:r>
              <a:rPr lang="pl-PL" dirty="0" err="1" smtClean="0"/>
              <a:t>elastic</a:t>
            </a:r>
            <a:r>
              <a:rPr lang="pl-PL" dirty="0" smtClean="0"/>
              <a:t> </a:t>
            </a:r>
            <a:r>
              <a:rPr lang="pl-PL" dirty="0" err="1" smtClean="0"/>
              <a:t>scattering</a:t>
            </a:r>
            <a:r>
              <a:rPr lang="pl-PL" dirty="0" smtClean="0"/>
              <a:t> </a:t>
            </a:r>
            <a:endParaRPr lang="pl-PL" dirty="0"/>
          </a:p>
        </p:txBody>
      </p:sp>
      <p:cxnSp>
        <p:nvCxnSpPr>
          <p:cNvPr id="12" name="Łącznik prosty ze strzałką 11"/>
          <p:cNvCxnSpPr/>
          <p:nvPr/>
        </p:nvCxnSpPr>
        <p:spPr>
          <a:xfrm flipH="1" flipV="1">
            <a:off x="2803585" y="3636120"/>
            <a:ext cx="1767343" cy="9654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V="1">
            <a:off x="5236233" y="3124801"/>
            <a:ext cx="1035973" cy="14248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1663814" y="4241854"/>
            <a:ext cx="1906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Pion </a:t>
            </a:r>
            <a:r>
              <a:rPr lang="pl-PL" sz="1400" dirty="0" err="1" smtClean="0"/>
              <a:t>momentum</a:t>
            </a:r>
            <a:endParaRPr lang="pl-PL" sz="1400" dirty="0"/>
          </a:p>
        </p:txBody>
      </p:sp>
      <p:sp>
        <p:nvSpPr>
          <p:cNvPr id="21" name="pole tekstowe 20"/>
          <p:cNvSpPr txBox="1"/>
          <p:nvPr/>
        </p:nvSpPr>
        <p:spPr>
          <a:xfrm rot="5400000">
            <a:off x="-658460" y="2773269"/>
            <a:ext cx="1906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Proton </a:t>
            </a:r>
            <a:r>
              <a:rPr lang="pl-PL" sz="1400" dirty="0" err="1" smtClean="0"/>
              <a:t>momentum</a:t>
            </a:r>
            <a:endParaRPr lang="pl-PL" sz="1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916653" y="1342209"/>
            <a:ext cx="922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err="1" smtClean="0">
                <a:solidFill>
                  <a:srgbClr val="FF0000"/>
                </a:solidFill>
              </a:rPr>
              <a:t>Squared</a:t>
            </a:r>
            <a:r>
              <a:rPr lang="pl-PL" sz="1200" dirty="0" smtClean="0">
                <a:solidFill>
                  <a:srgbClr val="FF0000"/>
                </a:solidFill>
              </a:rPr>
              <a:t> !</a:t>
            </a:r>
            <a:endParaRPr lang="pl-PL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35729"/>
            <a:ext cx="10515600" cy="1325563"/>
          </a:xfrm>
        </p:spPr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Carbon </a:t>
            </a:r>
            <a:r>
              <a:rPr lang="pl-PL" b="1" dirty="0" smtClean="0"/>
              <a:t>:  </a:t>
            </a:r>
            <a:r>
              <a:rPr lang="pl-PL" sz="4000" b="1" dirty="0" smtClean="0"/>
              <a:t>π </a:t>
            </a:r>
            <a:r>
              <a:rPr lang="pl-PL" sz="4000" b="1" baseline="30000" dirty="0" smtClean="0"/>
              <a:t>+</a:t>
            </a:r>
            <a:r>
              <a:rPr lang="pl-PL" sz="4000" b="1" dirty="0" smtClean="0"/>
              <a:t> </a:t>
            </a:r>
            <a:r>
              <a:rPr lang="el-GR" sz="4000" b="1" dirty="0" smtClean="0"/>
              <a:t>π</a:t>
            </a:r>
            <a:r>
              <a:rPr lang="pl-PL" sz="4000" b="1" dirty="0" smtClean="0"/>
              <a:t> </a:t>
            </a:r>
            <a:r>
              <a:rPr lang="pl-PL" sz="4000" b="1" baseline="30000" dirty="0" smtClean="0"/>
              <a:t>-</a:t>
            </a:r>
            <a:r>
              <a:rPr lang="pl-PL" sz="4000" b="1" dirty="0" smtClean="0"/>
              <a:t>  </a:t>
            </a:r>
            <a:r>
              <a:rPr lang="pl-PL" sz="4000" b="1" dirty="0" err="1" smtClean="0"/>
              <a:t>events</a:t>
            </a:r>
            <a:r>
              <a:rPr lang="pl-PL" sz="4000" b="1" dirty="0" smtClean="0"/>
              <a:t> (2.1 MLN </a:t>
            </a:r>
            <a:r>
              <a:rPr lang="pl-PL" sz="4000" b="1" dirty="0" err="1" smtClean="0"/>
              <a:t>events</a:t>
            </a:r>
            <a:r>
              <a:rPr lang="pl-PL" sz="4000" b="1" dirty="0" smtClean="0"/>
              <a:t> </a:t>
            </a:r>
            <a:r>
              <a:rPr lang="pl-PL" sz="4000" b="1" dirty="0" err="1" smtClean="0"/>
              <a:t>analysed</a:t>
            </a:r>
            <a:r>
              <a:rPr lang="pl-PL" sz="4000" b="1" dirty="0" smtClean="0"/>
              <a:t>)</a:t>
            </a:r>
            <a:endParaRPr lang="pl-PL" sz="4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4" y="1850804"/>
            <a:ext cx="4275109" cy="315888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753" y="1893935"/>
            <a:ext cx="4010108" cy="307262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861" y="2000465"/>
            <a:ext cx="4063496" cy="2947546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902461" y="1815799"/>
            <a:ext cx="22428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2pion missing mass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759559" y="1789164"/>
            <a:ext cx="30629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2pion </a:t>
            </a:r>
            <a:r>
              <a:rPr lang="pl-PL" dirty="0" err="1" smtClean="0"/>
              <a:t>invariant</a:t>
            </a:r>
            <a:r>
              <a:rPr lang="pl-PL" dirty="0" smtClean="0"/>
              <a:t> mass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851031" y="5299199"/>
            <a:ext cx="6701552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d</a:t>
            </a:r>
            <a:r>
              <a:rPr lang="pl-PL" dirty="0" smtClean="0"/>
              <a:t>i-pion </a:t>
            </a:r>
            <a:r>
              <a:rPr lang="pl-PL" dirty="0" err="1" smtClean="0"/>
              <a:t>events</a:t>
            </a:r>
            <a:r>
              <a:rPr lang="pl-PL" dirty="0" smtClean="0"/>
              <a:t> from Carbon target (no </a:t>
            </a:r>
            <a:r>
              <a:rPr lang="pl-PL" dirty="0" err="1" smtClean="0"/>
              <a:t>clear</a:t>
            </a:r>
            <a:r>
              <a:rPr lang="pl-PL" dirty="0" smtClean="0"/>
              <a:t> </a:t>
            </a:r>
            <a:r>
              <a:rPr lang="pl-PL" dirty="0" err="1" smtClean="0"/>
              <a:t>peak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missing neutron mass </a:t>
            </a:r>
            <a:r>
              <a:rPr lang="pl-PL" dirty="0" err="1" smtClean="0"/>
              <a:t>visible</a:t>
            </a:r>
            <a:r>
              <a:rPr lang="pl-PL" dirty="0" smtClean="0"/>
              <a:t>- </a:t>
            </a:r>
            <a:r>
              <a:rPr lang="pl-PL" dirty="0" err="1" smtClean="0"/>
              <a:t>expected</a:t>
            </a:r>
            <a:r>
              <a:rPr lang="pl-PL" dirty="0" smtClean="0"/>
              <a:t> for pion-proton </a:t>
            </a:r>
            <a:r>
              <a:rPr lang="pl-PL" dirty="0" err="1" smtClean="0"/>
              <a:t>reaction</a:t>
            </a:r>
            <a:r>
              <a:rPr lang="pl-PL" dirty="0" smtClean="0"/>
              <a:t>)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945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881" y="59881"/>
            <a:ext cx="12012118" cy="1325563"/>
          </a:xfrm>
        </p:spPr>
        <p:txBody>
          <a:bodyPr>
            <a:normAutofit/>
          </a:bodyPr>
          <a:lstStyle/>
          <a:p>
            <a:r>
              <a:rPr lang="pl-PL" sz="4000" b="1" dirty="0" err="1" smtClean="0">
                <a:solidFill>
                  <a:srgbClr val="FF0000"/>
                </a:solidFill>
              </a:rPr>
              <a:t>PolyEthylene</a:t>
            </a:r>
            <a:r>
              <a:rPr lang="pl-PL" sz="4000" b="1" dirty="0" smtClean="0"/>
              <a:t>: </a:t>
            </a:r>
            <a:r>
              <a:rPr lang="pl-PL" sz="4000" b="1" dirty="0"/>
              <a:t>Pion-proton </a:t>
            </a:r>
            <a:r>
              <a:rPr lang="pl-PL" sz="4000" b="1" dirty="0" err="1"/>
              <a:t>events</a:t>
            </a:r>
            <a:r>
              <a:rPr lang="pl-PL" sz="4000" b="1" dirty="0"/>
              <a:t> </a:t>
            </a:r>
            <a:r>
              <a:rPr lang="pl-PL" sz="4000" b="1" dirty="0" smtClean="0"/>
              <a:t> (</a:t>
            </a:r>
            <a:r>
              <a:rPr lang="pl-PL" sz="4000" b="1" dirty="0" err="1" smtClean="0"/>
              <a:t>also</a:t>
            </a:r>
            <a:r>
              <a:rPr lang="pl-PL" sz="4000" b="1" dirty="0" smtClean="0"/>
              <a:t> ~2.1 </a:t>
            </a:r>
            <a:r>
              <a:rPr lang="pl-PL" sz="4000" b="1" dirty="0"/>
              <a:t>MLN </a:t>
            </a:r>
            <a:r>
              <a:rPr lang="pl-PL" sz="4000" b="1" dirty="0" err="1" smtClean="0"/>
              <a:t>events</a:t>
            </a:r>
            <a:r>
              <a:rPr lang="pl-PL" sz="4000" b="1" dirty="0" smtClean="0"/>
              <a:t>) </a:t>
            </a:r>
            <a:endParaRPr lang="pl-PL" sz="4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6347"/>
            <a:ext cx="4272197" cy="329549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97" y="1570439"/>
            <a:ext cx="4092314" cy="318730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688" y="1675450"/>
            <a:ext cx="4051312" cy="297728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051410" y="1467739"/>
            <a:ext cx="23100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Proton pion </a:t>
            </a:r>
            <a:r>
              <a:rPr lang="pl-PL" dirty="0" err="1" smtClean="0"/>
              <a:t>inv</a:t>
            </a:r>
            <a:r>
              <a:rPr lang="pl-PL" dirty="0" smtClean="0"/>
              <a:t>. mass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454189" y="1516347"/>
            <a:ext cx="36174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Proton pion miss. mass </a:t>
            </a:r>
            <a:r>
              <a:rPr lang="pl-PL" dirty="0" err="1" smtClean="0"/>
              <a:t>squared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694151" y="4914541"/>
            <a:ext cx="898357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 </a:t>
            </a:r>
            <a:r>
              <a:rPr lang="pl-PL" dirty="0" err="1" smtClean="0"/>
              <a:t>very</a:t>
            </a:r>
            <a:r>
              <a:rPr lang="pl-PL" dirty="0" smtClean="0"/>
              <a:t> </a:t>
            </a:r>
            <a:r>
              <a:rPr lang="pl-PL" dirty="0" err="1" smtClean="0"/>
              <a:t>clear</a:t>
            </a:r>
            <a:r>
              <a:rPr lang="pl-PL" dirty="0" smtClean="0"/>
              <a:t> </a:t>
            </a:r>
            <a:r>
              <a:rPr lang="pl-PL" dirty="0" err="1" smtClean="0"/>
              <a:t>signal</a:t>
            </a:r>
            <a:r>
              <a:rPr lang="pl-PL" dirty="0" smtClean="0"/>
              <a:t> from proton-pion </a:t>
            </a:r>
            <a:r>
              <a:rPr lang="pl-PL" dirty="0" err="1" smtClean="0"/>
              <a:t>elastic</a:t>
            </a:r>
            <a:r>
              <a:rPr lang="pl-PL" dirty="0" smtClean="0"/>
              <a:t> </a:t>
            </a:r>
            <a:r>
              <a:rPr lang="pl-PL" dirty="0" err="1" smtClean="0"/>
              <a:t>scattering</a:t>
            </a:r>
            <a:endParaRPr lang="pl-PL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~ 40% </a:t>
            </a:r>
            <a:r>
              <a:rPr lang="pl-PL" dirty="0" err="1" smtClean="0"/>
              <a:t>more</a:t>
            </a:r>
            <a:r>
              <a:rPr lang="pl-PL" dirty="0" smtClean="0"/>
              <a:t> (</a:t>
            </a:r>
            <a:r>
              <a:rPr lang="pl-PL" dirty="0" err="1" smtClean="0"/>
              <a:t>total</a:t>
            </a:r>
            <a:r>
              <a:rPr lang="pl-PL" dirty="0" smtClean="0"/>
              <a:t>) </a:t>
            </a:r>
            <a:r>
              <a:rPr lang="pl-PL" dirty="0" err="1" smtClean="0"/>
              <a:t>yield</a:t>
            </a:r>
            <a:r>
              <a:rPr lang="pl-PL" dirty="0" smtClean="0"/>
              <a:t> as </a:t>
            </a:r>
            <a:r>
              <a:rPr lang="pl-PL" dirty="0" err="1" smtClean="0"/>
              <a:t>compared</a:t>
            </a:r>
            <a:r>
              <a:rPr lang="pl-PL" dirty="0" smtClean="0"/>
              <a:t> to </a:t>
            </a:r>
            <a:r>
              <a:rPr lang="pl-PL" dirty="0" err="1" smtClean="0"/>
              <a:t>carbon</a:t>
            </a:r>
            <a:r>
              <a:rPr lang="pl-PL" dirty="0" smtClean="0"/>
              <a:t> target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err="1" smtClean="0"/>
              <a:t>Background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almost</a:t>
            </a:r>
            <a:r>
              <a:rPr lang="pl-PL" dirty="0" smtClean="0"/>
              <a:t> </a:t>
            </a:r>
            <a:r>
              <a:rPr lang="pl-PL" dirty="0" err="1" smtClean="0"/>
              <a:t>completely</a:t>
            </a:r>
            <a:r>
              <a:rPr lang="pl-PL" dirty="0" smtClean="0"/>
              <a:t> </a:t>
            </a:r>
            <a:r>
              <a:rPr lang="pl-PL" dirty="0" err="1" smtClean="0"/>
              <a:t>isolated</a:t>
            </a:r>
            <a:r>
              <a:rPr lang="pl-PL" dirty="0" smtClean="0"/>
              <a:t> by </a:t>
            </a:r>
            <a:r>
              <a:rPr lang="pl-PL" dirty="0" err="1" smtClean="0"/>
              <a:t>cuts</a:t>
            </a:r>
            <a:r>
              <a:rPr lang="pl-PL" dirty="0" smtClean="0"/>
              <a:t> on </a:t>
            </a:r>
            <a:r>
              <a:rPr lang="pl-PL" dirty="0" err="1" smtClean="0"/>
              <a:t>inv</a:t>
            </a:r>
            <a:r>
              <a:rPr lang="pl-PL" dirty="0" smtClean="0"/>
              <a:t>. Mass &amp; missing. Mass (</a:t>
            </a:r>
            <a:r>
              <a:rPr lang="pl-PL" dirty="0" err="1" smtClean="0"/>
              <a:t>see</a:t>
            </a:r>
            <a:r>
              <a:rPr lang="pl-PL" dirty="0" smtClean="0"/>
              <a:t> </a:t>
            </a:r>
            <a:r>
              <a:rPr lang="pl-PL" dirty="0" err="1" smtClean="0"/>
              <a:t>corresponding</a:t>
            </a:r>
            <a:r>
              <a:rPr lang="pl-PL" dirty="0" smtClean="0"/>
              <a:t> </a:t>
            </a:r>
            <a:r>
              <a:rPr lang="pl-PL" dirty="0" err="1" smtClean="0"/>
              <a:t>plots</a:t>
            </a:r>
            <a:r>
              <a:rPr lang="pl-PL" dirty="0" smtClean="0"/>
              <a:t> on </a:t>
            </a:r>
            <a:r>
              <a:rPr lang="pl-PL" dirty="0" err="1" smtClean="0"/>
              <a:t>slide</a:t>
            </a:r>
            <a:r>
              <a:rPr lang="pl-PL" dirty="0" smtClean="0"/>
              <a:t> 1)   </a:t>
            </a:r>
          </a:p>
          <a:p>
            <a:pPr>
              <a:lnSpc>
                <a:spcPct val="150000"/>
              </a:lnSpc>
            </a:pP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958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139411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 err="1">
                <a:solidFill>
                  <a:srgbClr val="FF0000"/>
                </a:solidFill>
              </a:rPr>
              <a:t>PolyEthylene</a:t>
            </a:r>
            <a:r>
              <a:rPr lang="pl-PL" sz="4000" b="1" dirty="0"/>
              <a:t>: π </a:t>
            </a:r>
            <a:r>
              <a:rPr lang="pl-PL" sz="4000" b="1" baseline="30000" dirty="0"/>
              <a:t>+</a:t>
            </a:r>
            <a:r>
              <a:rPr lang="pl-PL" sz="4000" b="1" dirty="0"/>
              <a:t> </a:t>
            </a:r>
            <a:r>
              <a:rPr lang="el-GR" sz="4000" b="1" dirty="0"/>
              <a:t>π</a:t>
            </a:r>
            <a:r>
              <a:rPr lang="pl-PL" sz="4000" b="1" dirty="0"/>
              <a:t> </a:t>
            </a:r>
            <a:r>
              <a:rPr lang="pl-PL" sz="4000" b="1" baseline="30000" dirty="0"/>
              <a:t>-</a:t>
            </a:r>
            <a:r>
              <a:rPr lang="pl-PL" sz="4000" b="1" dirty="0"/>
              <a:t> </a:t>
            </a:r>
            <a:r>
              <a:rPr lang="pl-PL" sz="4000" b="1" dirty="0" err="1" smtClean="0"/>
              <a:t>events</a:t>
            </a:r>
            <a:r>
              <a:rPr lang="pl-PL" sz="4000" b="1" dirty="0" smtClean="0"/>
              <a:t>  </a:t>
            </a:r>
            <a:r>
              <a:rPr lang="pl-PL" sz="4000" b="1" dirty="0"/>
              <a:t>(</a:t>
            </a:r>
            <a:r>
              <a:rPr lang="pl-PL" sz="4000" b="1" dirty="0" err="1"/>
              <a:t>also</a:t>
            </a:r>
            <a:r>
              <a:rPr lang="pl-PL" sz="4000" b="1" dirty="0"/>
              <a:t> ~2.1 MLN </a:t>
            </a:r>
            <a:r>
              <a:rPr lang="pl-PL" sz="4000" b="1" dirty="0" err="1"/>
              <a:t>events</a:t>
            </a:r>
            <a:r>
              <a:rPr lang="pl-PL" sz="4000" b="1" dirty="0"/>
              <a:t>) </a:t>
            </a:r>
            <a:endParaRPr lang="pl-PL" sz="4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80" y="1363908"/>
            <a:ext cx="3513221" cy="302743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84" y="1465918"/>
            <a:ext cx="3915603" cy="282341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3" y="1254685"/>
            <a:ext cx="4685489" cy="3190979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444785" y="1265210"/>
            <a:ext cx="26790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d</a:t>
            </a:r>
            <a:r>
              <a:rPr lang="pl-PL" dirty="0" smtClean="0"/>
              <a:t>i-pion </a:t>
            </a:r>
            <a:r>
              <a:rPr lang="pl-PL" dirty="0" err="1" smtClean="0"/>
              <a:t>inv</a:t>
            </a:r>
            <a:r>
              <a:rPr lang="pl-PL" dirty="0" smtClean="0"/>
              <a:t>. mass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8466723" y="1280308"/>
            <a:ext cx="24464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Di-pion missing mass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285336" y="4239000"/>
            <a:ext cx="103862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smtClean="0"/>
              <a:t> </a:t>
            </a:r>
            <a:r>
              <a:rPr lang="en-GB" dirty="0" smtClean="0"/>
              <a:t>very clear signal from π- p -&gt; π- π+ n reaction (missing of neutron)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~ 100% more (total) yield as compared to carbon target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Background can be reduced by cut on missing. mass (dashed histograms shows </a:t>
            </a:r>
            <a:r>
              <a:rPr lang="en-GB" dirty="0" err="1" smtClean="0"/>
              <a:t>resp.missing</a:t>
            </a:r>
            <a:r>
              <a:rPr lang="en-GB" dirty="0" smtClean="0"/>
              <a:t> mass from carbon run (slide2) </a:t>
            </a:r>
            <a:r>
              <a:rPr lang="en-GB" b="1" dirty="0" smtClean="0"/>
              <a:t>normalized </a:t>
            </a:r>
            <a:r>
              <a:rPr lang="en-GB" dirty="0" smtClean="0"/>
              <a:t>to the </a:t>
            </a:r>
            <a:r>
              <a:rPr lang="en-GB" dirty="0" err="1" smtClean="0"/>
              <a:t>num</a:t>
            </a:r>
            <a:r>
              <a:rPr lang="pl-PL" dirty="0" smtClean="0"/>
              <a:t>b</a:t>
            </a:r>
            <a:r>
              <a:rPr lang="en-GB" dirty="0" err="1" smtClean="0"/>
              <a:t>er</a:t>
            </a:r>
            <a:r>
              <a:rPr lang="en-GB" dirty="0" smtClean="0"/>
              <a:t> of collected events ~35% in window around missing neutron mass)   -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smtClean="0"/>
              <a:t>resolution can be improved by pion momentum reconstruction, detector calibration(?)</a:t>
            </a:r>
          </a:p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09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6170" y="209850"/>
            <a:ext cx="10515600" cy="549275"/>
          </a:xfrm>
        </p:spPr>
        <p:txBody>
          <a:bodyPr/>
          <a:lstStyle/>
          <a:p>
            <a:r>
              <a:rPr lang="pl-PL" dirty="0" err="1" smtClean="0"/>
              <a:t>Dileptons</a:t>
            </a:r>
            <a:r>
              <a:rPr lang="pl-PL" dirty="0" smtClean="0"/>
              <a:t> from PE (100 MLN -2 </a:t>
            </a:r>
            <a:r>
              <a:rPr lang="pl-PL" dirty="0" err="1" smtClean="0"/>
              <a:t>shifts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4" y="1059195"/>
            <a:ext cx="6694293" cy="550593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838" y="1100932"/>
            <a:ext cx="5367162" cy="22925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838" y="3958403"/>
            <a:ext cx="5416384" cy="230416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382162" y="874529"/>
            <a:ext cx="2683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1.7 </a:t>
            </a:r>
            <a:r>
              <a:rPr lang="pl-PL" dirty="0" err="1" smtClean="0"/>
              <a:t>GeV</a:t>
            </a:r>
            <a:r>
              <a:rPr lang="pl-PL" dirty="0" smtClean="0"/>
              <a:t>/c</a:t>
            </a: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9121930" y="3365907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0.7 </a:t>
            </a:r>
            <a:r>
              <a:rPr lang="pl-PL" dirty="0" err="1"/>
              <a:t>GeV</a:t>
            </a:r>
            <a:r>
              <a:rPr lang="pl-PL" dirty="0"/>
              <a:t>/c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0332518" y="6262570"/>
            <a:ext cx="1299705" cy="375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S/CB ~2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82406286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5052</TotalTime>
  <Words>934</Words>
  <Application>Microsoft Office PowerPoint</Application>
  <PresentationFormat>Panoramiczny</PresentationFormat>
  <Paragraphs>106</Paragraphs>
  <Slides>13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Symbol</vt:lpstr>
      <vt:lpstr>Motyw pakietu Office</vt:lpstr>
      <vt:lpstr>Prezentacja programu PowerPoint</vt:lpstr>
      <vt:lpstr>Count rate estimates from TDR</vt:lpstr>
      <vt:lpstr>Prezentacja programu PowerPoint</vt:lpstr>
      <vt:lpstr>Prezentacja programu PowerPoint</vt:lpstr>
      <vt:lpstr>Carbon: Pion-proton events (2.1 MLN events analysed)</vt:lpstr>
      <vt:lpstr>Carbon :  π + π -  events (2.1 MLN events analysed)</vt:lpstr>
      <vt:lpstr>PolyEthylene: Pion-proton events  (also ~2.1 MLN events) </vt:lpstr>
      <vt:lpstr>PolyEthylene: π + π - events  (also ~2.1 MLN events) </vt:lpstr>
      <vt:lpstr>Dileptons from PE (100 MLN -2 shifts)</vt:lpstr>
      <vt:lpstr>Targets for August (5  or 7 segments)- W.I. Koenig</vt:lpstr>
      <vt:lpstr>Update on e+e- count estimate based on in-beam data</vt:lpstr>
      <vt:lpstr>Heavier target: Nb vs p in PE</vt:lpstr>
      <vt:lpstr>Update on π+π- count estimate based on in-beam data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from pion beam interactions with LH2 pipes</dc:title>
  <dc:creator>T440s</dc:creator>
  <cp:lastModifiedBy>piotr salabura</cp:lastModifiedBy>
  <cp:revision>127</cp:revision>
  <dcterms:created xsi:type="dcterms:W3CDTF">2014-03-24T18:36:07Z</dcterms:created>
  <dcterms:modified xsi:type="dcterms:W3CDTF">2014-08-12T11:11:51Z</dcterms:modified>
</cp:coreProperties>
</file>