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05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84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14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16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39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45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273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46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0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5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17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2EDF-F731-4132-A4C3-10F16FE383FB}" type="datetimeFigureOut">
              <a:rPr lang="pl-PL" smtClean="0"/>
              <a:t>2014-08-30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3DAA-7521-4048-A6B0-BA199DE5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8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67255" y="518514"/>
            <a:ext cx="10941269" cy="2387600"/>
          </a:xfrm>
        </p:spPr>
        <p:txBody>
          <a:bodyPr>
            <a:normAutofit/>
          </a:bodyPr>
          <a:lstStyle/>
          <a:p>
            <a:r>
              <a:rPr lang="en-GB" sz="4800" dirty="0" err="1" smtClean="0"/>
              <a:t>One,Two</a:t>
            </a:r>
            <a:r>
              <a:rPr lang="en-GB" sz="4800" dirty="0" smtClean="0"/>
              <a:t> pion channels from PE target August 2014 (~10 hours of beam)</a:t>
            </a:r>
            <a:endParaRPr lang="en-GB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50 MLN </a:t>
            </a:r>
            <a:r>
              <a:rPr lang="pl-PL" dirty="0" err="1" smtClean="0"/>
              <a:t>events</a:t>
            </a:r>
            <a:r>
              <a:rPr lang="pl-PL" dirty="0" smtClean="0"/>
              <a:t> (1.2 </a:t>
            </a:r>
            <a:r>
              <a:rPr lang="pl-PL" dirty="0" err="1" smtClean="0"/>
              <a:t>shift</a:t>
            </a:r>
            <a:r>
              <a:rPr lang="pl-PL" dirty="0" smtClean="0"/>
              <a:t>)</a:t>
            </a:r>
          </a:p>
          <a:p>
            <a:r>
              <a:rPr lang="pl-PL" dirty="0" smtClean="0"/>
              <a:t>Day 232/233</a:t>
            </a:r>
          </a:p>
          <a:p>
            <a:endParaRPr lang="pl-PL" dirty="0"/>
          </a:p>
          <a:p>
            <a:r>
              <a:rPr lang="pl-PL" dirty="0" smtClean="0"/>
              <a:t>Piotr &amp; Witek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316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6056" y="192597"/>
            <a:ext cx="10515600" cy="1325563"/>
          </a:xfrm>
        </p:spPr>
        <p:txBody>
          <a:bodyPr/>
          <a:lstStyle/>
          <a:p>
            <a:r>
              <a:rPr lang="pl-PL" dirty="0" smtClean="0"/>
              <a:t>P</a:t>
            </a:r>
            <a:r>
              <a:rPr lang="el-GR" dirty="0" smtClean="0"/>
              <a:t>π</a:t>
            </a:r>
            <a:r>
              <a:rPr lang="pl-PL" baseline="30000" dirty="0" smtClean="0"/>
              <a:t>-  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 smtClean="0"/>
              <a:t> with PID  </a:t>
            </a:r>
            <a:endParaRPr lang="pl-PL" baseline="300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9" y="1673434"/>
            <a:ext cx="5776827" cy="4351338"/>
          </a:xfrm>
        </p:spPr>
      </p:pic>
      <p:sp>
        <p:nvSpPr>
          <p:cNvPr id="7" name="pole tekstowe 6"/>
          <p:cNvSpPr txBox="1"/>
          <p:nvPr/>
        </p:nvSpPr>
        <p:spPr>
          <a:xfrm>
            <a:off x="1975449" y="2449902"/>
            <a:ext cx="888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Elastic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276599" y="2773067"/>
            <a:ext cx="1147313" cy="301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1975449" y="3769743"/>
            <a:ext cx="105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l-GR" dirty="0" smtClean="0"/>
              <a:t>π</a:t>
            </a:r>
            <a:r>
              <a:rPr lang="pl-PL" dirty="0" smtClean="0"/>
              <a:t>-</a:t>
            </a:r>
            <a:r>
              <a:rPr lang="el-GR" dirty="0" smtClean="0"/>
              <a:t>π</a:t>
            </a:r>
            <a:r>
              <a:rPr lang="pl-PL" baseline="30000" dirty="0" smtClean="0"/>
              <a:t>0</a:t>
            </a:r>
            <a:endParaRPr lang="pl-PL" baseline="30000" dirty="0"/>
          </a:p>
        </p:txBody>
      </p:sp>
      <p:cxnSp>
        <p:nvCxnSpPr>
          <p:cNvPr id="13" name="Łącznik prosty ze strzałką 12"/>
          <p:cNvCxnSpPr/>
          <p:nvPr/>
        </p:nvCxnSpPr>
        <p:spPr>
          <a:xfrm>
            <a:off x="2786332" y="3954409"/>
            <a:ext cx="1923691" cy="108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az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662" y="650561"/>
            <a:ext cx="5966877" cy="4245011"/>
          </a:xfrm>
          <a:prstGeom prst="rect">
            <a:avLst/>
          </a:prstGeom>
        </p:spPr>
      </p:pic>
      <p:sp>
        <p:nvSpPr>
          <p:cNvPr id="16" name="pole tekstowe 15"/>
          <p:cNvSpPr txBox="1"/>
          <p:nvPr/>
        </p:nvSpPr>
        <p:spPr>
          <a:xfrm>
            <a:off x="6450983" y="4857301"/>
            <a:ext cx="5236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Elastic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r>
              <a:rPr lang="pl-PL" dirty="0" err="1" smtClean="0"/>
              <a:t>selected</a:t>
            </a:r>
            <a:r>
              <a:rPr lang="pl-PL" dirty="0" smtClean="0"/>
              <a:t> by </a:t>
            </a:r>
            <a:r>
              <a:rPr lang="pl-PL" dirty="0" err="1" smtClean="0"/>
              <a:t>condition</a:t>
            </a:r>
            <a:r>
              <a:rPr lang="pl-PL" dirty="0" smtClean="0"/>
              <a:t> on </a:t>
            </a:r>
            <a:r>
              <a:rPr lang="pl-PL" dirty="0" err="1" smtClean="0"/>
              <a:t>azimuthal</a:t>
            </a:r>
            <a:r>
              <a:rPr lang="pl-PL" dirty="0" smtClean="0"/>
              <a:t> and polar </a:t>
            </a:r>
            <a:r>
              <a:rPr lang="pl-PL" dirty="0" err="1" smtClean="0"/>
              <a:t>angle</a:t>
            </a:r>
            <a:r>
              <a:rPr lang="pl-PL" dirty="0" smtClean="0"/>
              <a:t> </a:t>
            </a:r>
            <a:r>
              <a:rPr lang="pl-PL" dirty="0" err="1" smtClean="0"/>
              <a:t>correlation</a:t>
            </a:r>
            <a:r>
              <a:rPr lang="pl-PL" dirty="0" smtClean="0"/>
              <a:t> (</a:t>
            </a:r>
            <a:r>
              <a:rPr lang="pl-PL" dirty="0" err="1" smtClean="0"/>
              <a:t>see</a:t>
            </a:r>
            <a:r>
              <a:rPr lang="pl-PL" dirty="0" smtClean="0"/>
              <a:t> </a:t>
            </a:r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slide</a:t>
            </a:r>
            <a:r>
              <a:rPr lang="pl-PL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Red </a:t>
            </a:r>
            <a:r>
              <a:rPr lang="pl-PL" dirty="0" err="1" smtClean="0"/>
              <a:t>line</a:t>
            </a:r>
            <a:r>
              <a:rPr lang="pl-PL" dirty="0" smtClean="0"/>
              <a:t> – </a:t>
            </a:r>
            <a:r>
              <a:rPr lang="pl-PL" dirty="0" err="1" smtClean="0"/>
              <a:t>background</a:t>
            </a:r>
            <a:r>
              <a:rPr lang="pl-PL" dirty="0" smtClean="0"/>
              <a:t> from Carbon </a:t>
            </a:r>
            <a:r>
              <a:rPr lang="pl-PL" dirty="0" err="1" smtClean="0"/>
              <a:t>scaled</a:t>
            </a:r>
            <a:r>
              <a:rPr lang="pl-PL" dirty="0" smtClean="0"/>
              <a:t> from 2MLN 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r>
              <a:rPr lang="pl-PL" dirty="0" err="1" smtClean="0"/>
              <a:t>collected</a:t>
            </a:r>
            <a:r>
              <a:rPr lang="pl-PL" dirty="0" smtClean="0"/>
              <a:t> on </a:t>
            </a:r>
            <a:r>
              <a:rPr lang="pl-PL" dirty="0" err="1" smtClean="0"/>
              <a:t>carbon</a:t>
            </a:r>
            <a:r>
              <a:rPr lang="pl-PL" dirty="0" smtClean="0"/>
              <a:t> target in </a:t>
            </a:r>
            <a:r>
              <a:rPr lang="pl-PL" dirty="0" err="1" smtClean="0"/>
              <a:t>July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89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</a:t>
            </a:r>
            <a:r>
              <a:rPr lang="el-GR" dirty="0" smtClean="0"/>
              <a:t>π</a:t>
            </a:r>
            <a:r>
              <a:rPr lang="pl-PL" baseline="30000" dirty="0" smtClean="0"/>
              <a:t>-  </a:t>
            </a:r>
            <a:r>
              <a:rPr lang="pl-PL" dirty="0" smtClean="0"/>
              <a:t> </a:t>
            </a:r>
            <a:r>
              <a:rPr lang="pl-PL" dirty="0" err="1" smtClean="0"/>
              <a:t>elastic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61" y="1537194"/>
            <a:ext cx="5802705" cy="3951842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766" y="1316883"/>
            <a:ext cx="5107029" cy="347806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35170" y="5746704"/>
            <a:ext cx="437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Cooplanarity</a:t>
            </a:r>
            <a:r>
              <a:rPr lang="pl-PL" dirty="0" smtClean="0"/>
              <a:t> of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tracks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980208" y="4957325"/>
            <a:ext cx="4373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tan</a:t>
            </a:r>
            <a:r>
              <a:rPr lang="pl-PL" dirty="0" smtClean="0">
                <a:sym typeface="Symbol" panose="05050102010706020507" pitchFamily="18" charset="2"/>
              </a:rPr>
              <a:t></a:t>
            </a:r>
            <a:r>
              <a:rPr lang="pl-PL" baseline="-25000" dirty="0" smtClean="0">
                <a:sym typeface="Symbol" panose="05050102010706020507" pitchFamily="18" charset="2"/>
              </a:rPr>
              <a:t>1</a:t>
            </a:r>
            <a:r>
              <a:rPr lang="pl-PL" dirty="0" smtClean="0">
                <a:sym typeface="Symbol" panose="05050102010706020507" pitchFamily="18" charset="2"/>
              </a:rPr>
              <a:t> * </a:t>
            </a:r>
            <a:r>
              <a:rPr lang="pl-PL" dirty="0" smtClean="0"/>
              <a:t>tan</a:t>
            </a:r>
            <a:r>
              <a:rPr lang="pl-PL" dirty="0" smtClean="0">
                <a:sym typeface="Symbol" panose="05050102010706020507" pitchFamily="18" charset="2"/>
              </a:rPr>
              <a:t></a:t>
            </a:r>
            <a:r>
              <a:rPr lang="pl-PL" baseline="-25000" dirty="0" smtClean="0">
                <a:sym typeface="Symbol" panose="05050102010706020507" pitchFamily="18" charset="2"/>
              </a:rPr>
              <a:t>2</a:t>
            </a:r>
            <a:r>
              <a:rPr lang="pl-PL" dirty="0" smtClean="0">
                <a:sym typeface="Symbol" panose="05050102010706020507" pitchFamily="18" charset="2"/>
              </a:rPr>
              <a:t>  </a:t>
            </a:r>
            <a:r>
              <a:rPr lang="pl-PL" dirty="0" err="1" smtClean="0">
                <a:sym typeface="Symbol" panose="05050102010706020507" pitchFamily="18" charset="2"/>
              </a:rPr>
              <a:t>distribution</a:t>
            </a:r>
            <a:endParaRPr lang="pl-PL" dirty="0" smtClean="0">
              <a:sym typeface="Symbol" panose="05050102010706020507" pitchFamily="18" charset="2"/>
            </a:endParaRPr>
          </a:p>
          <a:p>
            <a:endParaRPr lang="pl-PL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Remark ;  can be used to determine pion beam momentum or alternatively to check pion m</a:t>
            </a:r>
            <a:r>
              <a:rPr lang="pl-PL" dirty="0" smtClean="0">
                <a:sym typeface="Symbol" panose="05050102010706020507" pitchFamily="18" charset="2"/>
              </a:rPr>
              <a:t>o</a:t>
            </a:r>
            <a:r>
              <a:rPr lang="en-GB" dirty="0" err="1" smtClean="0">
                <a:sym typeface="Symbol" panose="05050102010706020507" pitchFamily="18" charset="2"/>
              </a:rPr>
              <a:t>mentum</a:t>
            </a:r>
            <a:r>
              <a:rPr lang="en-GB" dirty="0" smtClean="0">
                <a:sym typeface="Symbol" panose="05050102010706020507" pitchFamily="18" charset="2"/>
              </a:rPr>
              <a:t> reconstruction</a:t>
            </a:r>
            <a:r>
              <a:rPr lang="pl-PL" dirty="0" smtClean="0">
                <a:sym typeface="Symbol" panose="05050102010706020507" pitchFamily="18" charset="2"/>
              </a:rPr>
              <a:t> with Tracker</a:t>
            </a:r>
          </a:p>
          <a:p>
            <a:r>
              <a:rPr lang="pl-PL" dirty="0" err="1" smtClean="0">
                <a:sym typeface="Symbol" panose="05050102010706020507" pitchFamily="18" charset="2"/>
              </a:rPr>
              <a:t>Width</a:t>
            </a:r>
            <a:r>
              <a:rPr lang="pl-PL" dirty="0" smtClean="0">
                <a:sym typeface="Symbol" panose="05050102010706020507" pitchFamily="18" charset="2"/>
              </a:rPr>
              <a:t> </a:t>
            </a:r>
            <a:r>
              <a:rPr lang="pl-PL" dirty="0" err="1" smtClean="0">
                <a:sym typeface="Symbol" panose="05050102010706020507" pitchFamily="18" charset="2"/>
              </a:rPr>
              <a:t>depends</a:t>
            </a:r>
            <a:r>
              <a:rPr lang="pl-PL" dirty="0" smtClean="0">
                <a:sym typeface="Symbol" panose="05050102010706020507" pitchFamily="18" charset="2"/>
              </a:rPr>
              <a:t> on pion </a:t>
            </a:r>
            <a:r>
              <a:rPr lang="pl-PL" dirty="0" err="1" smtClean="0">
                <a:sym typeface="Symbol" panose="05050102010706020507" pitchFamily="18" charset="2"/>
              </a:rPr>
              <a:t>momentum</a:t>
            </a:r>
            <a:r>
              <a:rPr lang="pl-PL" dirty="0" smtClean="0">
                <a:sym typeface="Symbol" panose="05050102010706020507" pitchFamily="18" charset="2"/>
              </a:rPr>
              <a:t> !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15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655" y="217980"/>
            <a:ext cx="11939751" cy="1325563"/>
          </a:xfrm>
        </p:spPr>
        <p:txBody>
          <a:bodyPr/>
          <a:lstStyle/>
          <a:p>
            <a:r>
              <a:rPr lang="pl-PL" dirty="0" smtClean="0"/>
              <a:t>P</a:t>
            </a:r>
            <a:r>
              <a:rPr lang="el-GR" dirty="0" smtClean="0"/>
              <a:t>π</a:t>
            </a:r>
            <a:r>
              <a:rPr lang="pl-PL" baseline="30000" dirty="0" smtClean="0"/>
              <a:t>-  </a:t>
            </a:r>
            <a:r>
              <a:rPr lang="pl-PL" dirty="0" smtClean="0"/>
              <a:t> </a:t>
            </a:r>
            <a:r>
              <a:rPr lang="pl-PL" dirty="0" err="1" smtClean="0"/>
              <a:t>elastic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/>
              <a:t> </a:t>
            </a:r>
            <a:r>
              <a:rPr lang="pl-PL" dirty="0" smtClean="0"/>
              <a:t>: </a:t>
            </a:r>
            <a:r>
              <a:rPr lang="pl-PL" dirty="0" err="1" smtClean="0"/>
              <a:t>selected</a:t>
            </a:r>
            <a:r>
              <a:rPr lang="pl-PL" dirty="0" smtClean="0"/>
              <a:t> via </a:t>
            </a:r>
            <a:r>
              <a:rPr lang="pl-PL" dirty="0" err="1" smtClean="0"/>
              <a:t>angular</a:t>
            </a:r>
            <a:r>
              <a:rPr lang="pl-PL" dirty="0" smtClean="0"/>
              <a:t> </a:t>
            </a:r>
            <a:r>
              <a:rPr lang="pl-PL" dirty="0" err="1" smtClean="0"/>
              <a:t>correlations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3" y="1387366"/>
            <a:ext cx="4424855" cy="3436882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610" y="1495445"/>
            <a:ext cx="3972911" cy="322072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521" y="1387366"/>
            <a:ext cx="3720213" cy="343688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325006" y="5223641"/>
            <a:ext cx="3605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Pion – proton </a:t>
            </a:r>
            <a:r>
              <a:rPr lang="pl-PL" dirty="0" err="1" smtClean="0"/>
              <a:t>correlations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~ 2.7 MLN </a:t>
            </a:r>
            <a:r>
              <a:rPr lang="pl-PL" dirty="0" err="1" smtClean="0"/>
              <a:t>elastic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347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2640" y="-237967"/>
            <a:ext cx="10515600" cy="1325563"/>
          </a:xfrm>
        </p:spPr>
        <p:txBody>
          <a:bodyPr/>
          <a:lstStyle/>
          <a:p>
            <a:r>
              <a:rPr lang="pl-PL" dirty="0" smtClean="0"/>
              <a:t>TOTAL CMS of </a:t>
            </a:r>
            <a:r>
              <a:rPr lang="pl-PL" dirty="0" err="1" smtClean="0"/>
              <a:t>elastic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" y="935196"/>
            <a:ext cx="7829368" cy="4530884"/>
          </a:xfrm>
        </p:spPr>
      </p:pic>
      <p:sp>
        <p:nvSpPr>
          <p:cNvPr id="5" name="pole tekstowe 4"/>
          <p:cNvSpPr txBox="1"/>
          <p:nvPr/>
        </p:nvSpPr>
        <p:spPr>
          <a:xfrm>
            <a:off x="1544320" y="6065520"/>
            <a:ext cx="87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~16 </a:t>
            </a:r>
            <a:r>
              <a:rPr lang="pl-PL" dirty="0" err="1" smtClean="0"/>
              <a:t>MeV</a:t>
            </a:r>
            <a:r>
              <a:rPr lang="pl-PL" dirty="0" smtClean="0"/>
              <a:t> </a:t>
            </a:r>
            <a:r>
              <a:rPr lang="pl-PL" dirty="0" err="1" smtClean="0"/>
              <a:t>below</a:t>
            </a:r>
            <a:r>
              <a:rPr lang="pl-PL" dirty="0" smtClean="0"/>
              <a:t> </a:t>
            </a:r>
            <a:r>
              <a:rPr lang="pl-PL" dirty="0" err="1" smtClean="0"/>
              <a:t>nominal</a:t>
            </a:r>
            <a:r>
              <a:rPr lang="pl-PL" dirty="0" smtClean="0"/>
              <a:t> CMS for 0.69 </a:t>
            </a:r>
            <a:r>
              <a:rPr lang="pl-PL" dirty="0" err="1" smtClean="0"/>
              <a:t>GeV</a:t>
            </a:r>
            <a:r>
              <a:rPr lang="pl-PL" dirty="0" smtClean="0"/>
              <a:t>/c </a:t>
            </a:r>
            <a:r>
              <a:rPr lang="pl-PL" dirty="0" err="1" smtClean="0"/>
              <a:t>pions</a:t>
            </a:r>
            <a:endParaRPr lang="pl-PL" dirty="0" smtClean="0"/>
          </a:p>
          <a:p>
            <a:r>
              <a:rPr lang="pl-PL" dirty="0" smtClean="0"/>
              <a:t>1.2% resolution from HADES </a:t>
            </a:r>
            <a:r>
              <a:rPr lang="pl-PL" dirty="0" err="1" smtClean="0"/>
              <a:t>reconstruction</a:t>
            </a:r>
            <a:r>
              <a:rPr lang="pl-PL" dirty="0" smtClean="0"/>
              <a:t> AND </a:t>
            </a:r>
            <a:r>
              <a:rPr lang="pl-PL" dirty="0" err="1" smtClean="0"/>
              <a:t>spread</a:t>
            </a:r>
            <a:r>
              <a:rPr lang="pl-PL" dirty="0" smtClean="0"/>
              <a:t> of pion </a:t>
            </a:r>
            <a:r>
              <a:rPr lang="pl-PL" dirty="0" err="1" smtClean="0"/>
              <a:t>incoming</a:t>
            </a:r>
            <a:r>
              <a:rPr lang="pl-PL" dirty="0" smtClean="0"/>
              <a:t> </a:t>
            </a:r>
            <a:r>
              <a:rPr lang="pl-PL" dirty="0" err="1" smtClean="0"/>
              <a:t>momentum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08240" y="5281414"/>
            <a:ext cx="156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el-GR" dirty="0" smtClean="0"/>
              <a:t>π</a:t>
            </a:r>
            <a:r>
              <a:rPr lang="pl-PL" dirty="0" smtClean="0"/>
              <a:t>-  </a:t>
            </a:r>
            <a:r>
              <a:rPr lang="pl-PL" dirty="0" err="1" smtClean="0"/>
              <a:t>inv</a:t>
            </a:r>
            <a:r>
              <a:rPr lang="pl-PL" dirty="0" smtClean="0"/>
              <a:t>. mass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691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89" y="102366"/>
            <a:ext cx="11164614" cy="1325563"/>
          </a:xfrm>
        </p:spPr>
        <p:txBody>
          <a:bodyPr/>
          <a:lstStyle/>
          <a:p>
            <a:r>
              <a:rPr lang="pl-PL" dirty="0" smtClean="0"/>
              <a:t>P </a:t>
            </a:r>
            <a:r>
              <a:rPr lang="el-GR" dirty="0" smtClean="0"/>
              <a:t>π</a:t>
            </a:r>
            <a:r>
              <a:rPr lang="pl-PL" baseline="30000" dirty="0" smtClean="0"/>
              <a:t>- </a:t>
            </a:r>
            <a:r>
              <a:rPr lang="el-GR" dirty="0" smtClean="0"/>
              <a:t>π</a:t>
            </a:r>
            <a:r>
              <a:rPr lang="pl-PL" baseline="30000" dirty="0" smtClean="0"/>
              <a:t>0 </a:t>
            </a:r>
            <a:r>
              <a:rPr lang="pl-PL" dirty="0" smtClean="0"/>
              <a:t> </a:t>
            </a:r>
            <a:r>
              <a:rPr lang="pl-PL" dirty="0" err="1" smtClean="0"/>
              <a:t>elastic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 smtClean="0"/>
              <a:t>: </a:t>
            </a:r>
            <a:r>
              <a:rPr lang="pl-PL" dirty="0" err="1" smtClean="0"/>
              <a:t>selected</a:t>
            </a:r>
            <a:r>
              <a:rPr lang="pl-PL" dirty="0" smtClean="0"/>
              <a:t> </a:t>
            </a:r>
            <a:r>
              <a:rPr lang="pl-PL" dirty="0" err="1" smtClean="0"/>
              <a:t>vie</a:t>
            </a:r>
            <a:r>
              <a:rPr lang="pl-PL" dirty="0" smtClean="0"/>
              <a:t> veto on </a:t>
            </a:r>
            <a:r>
              <a:rPr lang="pl-PL" dirty="0" err="1" smtClean="0"/>
              <a:t>elastic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68" y="1427929"/>
            <a:ext cx="5558018" cy="3785202"/>
          </a:xfrm>
        </p:spPr>
      </p:pic>
      <p:sp>
        <p:nvSpPr>
          <p:cNvPr id="5" name="pole tekstowe 4"/>
          <p:cNvSpPr txBox="1"/>
          <p:nvPr/>
        </p:nvSpPr>
        <p:spPr>
          <a:xfrm>
            <a:off x="1545020" y="5342095"/>
            <a:ext cx="8418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0.33 MLN </a:t>
            </a:r>
            <a:r>
              <a:rPr lang="el-GR" dirty="0" smtClean="0"/>
              <a:t>π</a:t>
            </a:r>
            <a:r>
              <a:rPr lang="pl-PL" baseline="30000" dirty="0" smtClean="0"/>
              <a:t>- </a:t>
            </a:r>
            <a:r>
              <a:rPr lang="el-GR" dirty="0" smtClean="0"/>
              <a:t>π</a:t>
            </a:r>
            <a:r>
              <a:rPr lang="pl-PL" baseline="30000" dirty="0" smtClean="0"/>
              <a:t>0  </a:t>
            </a:r>
            <a:r>
              <a:rPr lang="pl-PL" dirty="0" err="1" smtClean="0"/>
              <a:t>events</a:t>
            </a:r>
            <a:r>
              <a:rPr lang="pl-PL" dirty="0" smtClean="0"/>
              <a:t> (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background</a:t>
            </a:r>
            <a:r>
              <a:rPr lang="pl-PL" dirty="0" smtClean="0"/>
              <a:t> </a:t>
            </a:r>
            <a:r>
              <a:rPr lang="pl-PL" dirty="0" err="1" smtClean="0"/>
              <a:t>subtraction</a:t>
            </a:r>
            <a:r>
              <a:rPr lang="pl-PL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background</a:t>
            </a:r>
            <a:r>
              <a:rPr lang="pl-PL" dirty="0" smtClean="0"/>
              <a:t>  (red) </a:t>
            </a:r>
            <a:r>
              <a:rPr lang="pl-PL" dirty="0" err="1" smtClean="0"/>
              <a:t>taken</a:t>
            </a:r>
            <a:r>
              <a:rPr lang="pl-PL" dirty="0" smtClean="0"/>
              <a:t> from </a:t>
            </a:r>
            <a:r>
              <a:rPr lang="pl-PL" dirty="0" err="1" smtClean="0"/>
              <a:t>carbon</a:t>
            </a:r>
            <a:r>
              <a:rPr lang="pl-PL" dirty="0" smtClean="0"/>
              <a:t> run in </a:t>
            </a:r>
            <a:r>
              <a:rPr lang="pl-PL" dirty="0" err="1" smtClean="0"/>
              <a:t>July</a:t>
            </a:r>
            <a:r>
              <a:rPr lang="pl-PL" dirty="0" smtClean="0"/>
              <a:t> (not </a:t>
            </a:r>
            <a:r>
              <a:rPr lang="pl-PL" dirty="0" err="1" smtClean="0"/>
              <a:t>completely</a:t>
            </a:r>
            <a:r>
              <a:rPr lang="pl-PL" dirty="0" smtClean="0"/>
              <a:t> </a:t>
            </a:r>
            <a:r>
              <a:rPr lang="pl-PL" dirty="0" err="1" smtClean="0"/>
              <a:t>perfect</a:t>
            </a:r>
            <a:r>
              <a:rPr lang="pl-PL" dirty="0" smtClean="0"/>
              <a:t> </a:t>
            </a:r>
            <a:r>
              <a:rPr lang="pl-PL" dirty="0" err="1" smtClean="0"/>
              <a:t>becuse</a:t>
            </a:r>
            <a:r>
              <a:rPr lang="pl-PL" dirty="0" smtClean="0"/>
              <a:t> of </a:t>
            </a:r>
            <a:r>
              <a:rPr lang="pl-PL" dirty="0" err="1" smtClean="0"/>
              <a:t>slight</a:t>
            </a:r>
            <a:r>
              <a:rPr lang="pl-PL" dirty="0" smtClean="0"/>
              <a:t> </a:t>
            </a:r>
            <a:r>
              <a:rPr lang="pl-PL" dirty="0" err="1" smtClean="0"/>
              <a:t>difference</a:t>
            </a:r>
            <a:r>
              <a:rPr lang="pl-PL" dirty="0" smtClean="0"/>
              <a:t> in </a:t>
            </a:r>
            <a:r>
              <a:rPr lang="pl-PL" dirty="0" err="1" smtClean="0"/>
              <a:t>time</a:t>
            </a:r>
            <a:r>
              <a:rPr lang="pl-PL" dirty="0" smtClean="0"/>
              <a:t> </a:t>
            </a:r>
            <a:r>
              <a:rPr lang="pl-PL" dirty="0" err="1" smtClean="0"/>
              <a:t>calibration</a:t>
            </a:r>
            <a:r>
              <a:rPr lang="pl-PL" dirty="0" smtClean="0"/>
              <a:t>- to be </a:t>
            </a:r>
            <a:r>
              <a:rPr lang="pl-PL" dirty="0" err="1" smtClean="0"/>
              <a:t>improved</a:t>
            </a:r>
            <a:r>
              <a:rPr lang="pl-PL" dirty="0" smtClean="0"/>
              <a:t>). </a:t>
            </a:r>
            <a:r>
              <a:rPr lang="pl-PL" dirty="0" err="1" smtClean="0"/>
              <a:t>Nevertheless</a:t>
            </a:r>
            <a:r>
              <a:rPr lang="pl-PL" dirty="0" smtClean="0"/>
              <a:t>, </a:t>
            </a:r>
            <a:r>
              <a:rPr lang="pl-PL" dirty="0" err="1" smtClean="0"/>
              <a:t>fits</a:t>
            </a:r>
            <a:r>
              <a:rPr lang="pl-PL" dirty="0" smtClean="0"/>
              <a:t> </a:t>
            </a:r>
            <a:r>
              <a:rPr lang="pl-PL" dirty="0" err="1" smtClean="0"/>
              <a:t>quite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926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5939"/>
            <a:ext cx="10515600" cy="1325563"/>
          </a:xfrm>
        </p:spPr>
        <p:txBody>
          <a:bodyPr/>
          <a:lstStyle/>
          <a:p>
            <a:r>
              <a:rPr lang="pl-PL" dirty="0"/>
              <a:t>n</a:t>
            </a:r>
            <a:r>
              <a:rPr lang="pl-PL" dirty="0" smtClean="0"/>
              <a:t> </a:t>
            </a:r>
            <a:r>
              <a:rPr lang="el-GR" dirty="0" smtClean="0"/>
              <a:t>π</a:t>
            </a:r>
            <a:r>
              <a:rPr lang="pl-PL" baseline="30000" dirty="0" smtClean="0"/>
              <a:t>- </a:t>
            </a:r>
            <a:r>
              <a:rPr lang="el-GR" dirty="0" smtClean="0"/>
              <a:t>π</a:t>
            </a:r>
            <a:r>
              <a:rPr lang="pl-PL" baseline="30000" dirty="0" smtClean="0"/>
              <a:t>+  </a:t>
            </a:r>
            <a:r>
              <a:rPr lang="pl-PL" dirty="0" err="1" smtClean="0"/>
              <a:t>selected</a:t>
            </a:r>
            <a:r>
              <a:rPr lang="pl-PL" dirty="0" smtClean="0"/>
              <a:t> with PID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49" y="1322825"/>
            <a:ext cx="5019842" cy="3638058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574" y="175940"/>
            <a:ext cx="4453758" cy="353390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88580" y="4960883"/>
            <a:ext cx="53182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Agust</a:t>
            </a:r>
            <a:r>
              <a:rPr lang="pl-PL" dirty="0" smtClean="0"/>
              <a:t> data and  </a:t>
            </a:r>
            <a:r>
              <a:rPr lang="pl-PL" dirty="0" err="1" smtClean="0"/>
              <a:t>Background</a:t>
            </a:r>
            <a:r>
              <a:rPr lang="pl-PL" dirty="0" smtClean="0"/>
              <a:t> from </a:t>
            </a:r>
            <a:r>
              <a:rPr lang="pl-PL" dirty="0" err="1" smtClean="0"/>
              <a:t>July</a:t>
            </a:r>
            <a:r>
              <a:rPr lang="pl-PL" dirty="0" smtClean="0"/>
              <a:t> (</a:t>
            </a:r>
            <a:r>
              <a:rPr lang="pl-PL" dirty="0" err="1" smtClean="0"/>
              <a:t>carbon</a:t>
            </a:r>
            <a:r>
              <a:rPr lang="pl-PL" dirty="0" smtClean="0"/>
              <a:t>) not </a:t>
            </a:r>
            <a:r>
              <a:rPr lang="pl-PL" dirty="0" err="1" smtClean="0"/>
              <a:t>quite</a:t>
            </a:r>
            <a:r>
              <a:rPr lang="pl-PL" dirty="0" smtClean="0"/>
              <a:t> </a:t>
            </a:r>
            <a:r>
              <a:rPr lang="pl-PL" dirty="0" err="1" smtClean="0"/>
              <a:t>yet</a:t>
            </a:r>
            <a:r>
              <a:rPr lang="pl-PL" dirty="0" smtClean="0"/>
              <a:t> </a:t>
            </a:r>
            <a:r>
              <a:rPr lang="pl-PL" dirty="0" err="1" smtClean="0"/>
              <a:t>perfect</a:t>
            </a:r>
            <a:r>
              <a:rPr lang="pl-PL" dirty="0" smtClean="0"/>
              <a:t> for August data (</a:t>
            </a:r>
            <a:r>
              <a:rPr lang="pl-PL" dirty="0" err="1" smtClean="0"/>
              <a:t>time</a:t>
            </a:r>
            <a:r>
              <a:rPr lang="pl-PL" dirty="0" smtClean="0"/>
              <a:t> </a:t>
            </a:r>
            <a:r>
              <a:rPr lang="pl-PL" dirty="0" err="1" smtClean="0"/>
              <a:t>calibration</a:t>
            </a:r>
            <a:r>
              <a:rPr lang="pl-PL" dirty="0" smtClean="0"/>
              <a:t> </a:t>
            </a:r>
            <a:r>
              <a:rPr lang="pl-PL" dirty="0" err="1" smtClean="0"/>
              <a:t>affects</a:t>
            </a:r>
            <a:r>
              <a:rPr lang="pl-PL" dirty="0" smtClean="0"/>
              <a:t> PID </a:t>
            </a:r>
            <a:r>
              <a:rPr lang="pl-PL" dirty="0" err="1" smtClean="0"/>
              <a:t>cuts</a:t>
            </a:r>
            <a:r>
              <a:rPr lang="pl-PL" dirty="0" smtClean="0"/>
              <a:t>..) </a:t>
            </a:r>
          </a:p>
          <a:p>
            <a:endParaRPr lang="pl-PL" dirty="0"/>
          </a:p>
          <a:p>
            <a:r>
              <a:rPr lang="pl-PL" dirty="0" smtClean="0"/>
              <a:t>For </a:t>
            </a:r>
            <a:r>
              <a:rPr lang="pl-PL" dirty="0" err="1" smtClean="0"/>
              <a:t>comparison</a:t>
            </a:r>
            <a:r>
              <a:rPr lang="pl-PL" dirty="0" smtClean="0"/>
              <a:t>: </a:t>
            </a:r>
            <a:r>
              <a:rPr lang="pl-PL" dirty="0" err="1" smtClean="0"/>
              <a:t>right</a:t>
            </a:r>
            <a:r>
              <a:rPr lang="pl-PL" dirty="0" smtClean="0"/>
              <a:t> same but </a:t>
            </a:r>
            <a:r>
              <a:rPr lang="pl-PL" dirty="0" err="1" smtClean="0"/>
              <a:t>both</a:t>
            </a:r>
            <a:r>
              <a:rPr lang="pl-PL" dirty="0" smtClean="0"/>
              <a:t> data </a:t>
            </a:r>
            <a:r>
              <a:rPr lang="pl-PL" dirty="0" err="1" smtClean="0"/>
              <a:t>samples</a:t>
            </a:r>
            <a:r>
              <a:rPr lang="pl-PL" dirty="0" smtClean="0"/>
              <a:t> from </a:t>
            </a:r>
            <a:r>
              <a:rPr lang="pl-PL" dirty="0" err="1" smtClean="0"/>
              <a:t>July</a:t>
            </a:r>
            <a:r>
              <a:rPr lang="pl-PL" dirty="0" smtClean="0"/>
              <a:t> with same </a:t>
            </a:r>
            <a:r>
              <a:rPr lang="pl-PL" dirty="0" err="1" smtClean="0"/>
              <a:t>time</a:t>
            </a:r>
            <a:r>
              <a:rPr lang="pl-PL" dirty="0" smtClean="0"/>
              <a:t> </a:t>
            </a:r>
            <a:r>
              <a:rPr lang="pl-PL" dirty="0" err="1" smtClean="0"/>
              <a:t>calibration</a:t>
            </a:r>
            <a:r>
              <a:rPr lang="pl-PL" dirty="0" smtClean="0"/>
              <a:t> and PID </a:t>
            </a:r>
            <a:r>
              <a:rPr lang="pl-PL" dirty="0" err="1" smtClean="0"/>
              <a:t>cuts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68238"/>
            <a:ext cx="5124207" cy="348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9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6462" y="81346"/>
            <a:ext cx="10515600" cy="1325563"/>
          </a:xfrm>
        </p:spPr>
        <p:txBody>
          <a:bodyPr/>
          <a:lstStyle/>
          <a:p>
            <a:r>
              <a:rPr lang="pl-PL" dirty="0" smtClean="0"/>
              <a:t>n </a:t>
            </a:r>
            <a:r>
              <a:rPr lang="el-GR" dirty="0" smtClean="0"/>
              <a:t>π</a:t>
            </a:r>
            <a:r>
              <a:rPr lang="pl-PL" baseline="30000" dirty="0" smtClean="0"/>
              <a:t>- </a:t>
            </a:r>
            <a:r>
              <a:rPr lang="el-GR" dirty="0" smtClean="0"/>
              <a:t>π</a:t>
            </a:r>
            <a:r>
              <a:rPr lang="pl-PL" baseline="30000" dirty="0" smtClean="0"/>
              <a:t>+  </a:t>
            </a:r>
            <a:r>
              <a:rPr lang="pl-PL" dirty="0" err="1" smtClean="0"/>
              <a:t>selected</a:t>
            </a:r>
            <a:r>
              <a:rPr lang="pl-PL" dirty="0" smtClean="0"/>
              <a:t> with PID &amp; missing mass </a:t>
            </a:r>
            <a:r>
              <a:rPr lang="pl-PL" dirty="0" err="1" smtClean="0"/>
              <a:t>cut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5" y="1163472"/>
            <a:ext cx="5606808" cy="4154761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407" y="1205512"/>
            <a:ext cx="5700547" cy="407068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170386" y="5318233"/>
            <a:ext cx="7367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0.56 MLN 2 pion 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background</a:t>
            </a:r>
            <a:r>
              <a:rPr lang="pl-PL" dirty="0" smtClean="0"/>
              <a:t> </a:t>
            </a:r>
            <a:r>
              <a:rPr lang="pl-PL" dirty="0" err="1" smtClean="0"/>
              <a:t>subtraction</a:t>
            </a:r>
            <a:r>
              <a:rPr lang="pl-PL" dirty="0" smtClean="0"/>
              <a:t> from 52 MLN </a:t>
            </a:r>
            <a:r>
              <a:rPr lang="pl-PL" dirty="0" err="1" smtClean="0"/>
              <a:t>events</a:t>
            </a:r>
            <a:r>
              <a:rPr lang="pl-PL" dirty="0" smtClean="0"/>
              <a:t>- as </a:t>
            </a:r>
            <a:r>
              <a:rPr lang="pl-PL" dirty="0" err="1" smtClean="0"/>
              <a:t>expected</a:t>
            </a:r>
            <a:r>
              <a:rPr lang="pl-PL" dirty="0" smtClean="0"/>
              <a:t> from JULY 1 MLN </a:t>
            </a:r>
            <a:r>
              <a:rPr lang="pl-PL" dirty="0" err="1" smtClean="0"/>
              <a:t>needs</a:t>
            </a:r>
            <a:r>
              <a:rPr lang="pl-PL" dirty="0" smtClean="0"/>
              <a:t> 100 MLN (2 </a:t>
            </a:r>
            <a:r>
              <a:rPr lang="pl-PL" dirty="0" err="1" smtClean="0"/>
              <a:t>shifts</a:t>
            </a:r>
            <a:r>
              <a:rPr lang="pl-PL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background</a:t>
            </a:r>
            <a:r>
              <a:rPr lang="pl-PL" dirty="0" smtClean="0"/>
              <a:t> not </a:t>
            </a:r>
            <a:r>
              <a:rPr lang="pl-PL" dirty="0" err="1" smtClean="0"/>
              <a:t>easy</a:t>
            </a:r>
            <a:r>
              <a:rPr lang="pl-PL" dirty="0" smtClean="0"/>
              <a:t> to </a:t>
            </a:r>
            <a:r>
              <a:rPr lang="pl-PL" dirty="0" err="1" smtClean="0"/>
              <a:t>subtract</a:t>
            </a:r>
            <a:r>
              <a:rPr lang="pl-PL" dirty="0" smtClean="0"/>
              <a:t> from PE data </a:t>
            </a:r>
            <a:r>
              <a:rPr lang="pl-PL" dirty="0" err="1" smtClean="0"/>
              <a:t>alone</a:t>
            </a:r>
            <a:r>
              <a:rPr lang="pl-PL" dirty="0" smtClean="0"/>
              <a:t>, </a:t>
            </a:r>
            <a:r>
              <a:rPr lang="pl-PL" dirty="0" err="1" smtClean="0"/>
              <a:t>would</a:t>
            </a:r>
            <a:r>
              <a:rPr lang="pl-PL" dirty="0" smtClean="0"/>
              <a:t> be much </a:t>
            </a:r>
            <a:r>
              <a:rPr lang="pl-PL" dirty="0" err="1" smtClean="0"/>
              <a:t>easier</a:t>
            </a:r>
            <a:r>
              <a:rPr lang="pl-PL" dirty="0" smtClean="0"/>
              <a:t> to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dedicated</a:t>
            </a:r>
            <a:r>
              <a:rPr lang="pl-PL" dirty="0" smtClean="0"/>
              <a:t> run with </a:t>
            </a:r>
            <a:r>
              <a:rPr lang="pl-PL" dirty="0" err="1" smtClean="0"/>
              <a:t>carbon</a:t>
            </a:r>
            <a:r>
              <a:rPr lang="pl-PL" dirty="0" smtClean="0"/>
              <a:t> target for </a:t>
            </a:r>
            <a:r>
              <a:rPr lang="pl-PL" dirty="0" err="1" smtClean="0"/>
              <a:t>background</a:t>
            </a:r>
            <a:r>
              <a:rPr lang="pl-PL" dirty="0" smtClean="0"/>
              <a:t> </a:t>
            </a:r>
            <a:r>
              <a:rPr lang="pl-PL" dirty="0" err="1" smtClean="0"/>
              <a:t>sunbtraction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86285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335</Words>
  <Application>Microsoft Office PowerPoint</Application>
  <PresentationFormat>Panoramiczny</PresentationFormat>
  <Paragraphs>33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Motyw pakietu Office</vt:lpstr>
      <vt:lpstr>One,Two pion channels from PE target August 2014 (~10 hours of beam)</vt:lpstr>
      <vt:lpstr>Pπ-   events with PID  </vt:lpstr>
      <vt:lpstr>Pπ-   elastic events </vt:lpstr>
      <vt:lpstr>Pπ-   elastic events : selected via angular correlations </vt:lpstr>
      <vt:lpstr>TOTAL CMS of elastic events</vt:lpstr>
      <vt:lpstr>P π- π0  elastic events: selected vie veto on elastic</vt:lpstr>
      <vt:lpstr>n π- π+  selected with PID </vt:lpstr>
      <vt:lpstr>n π- π+  selected with PID &amp; missing mass cut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One,Two pion channels from PE target August 2014</dc:title>
  <dc:creator>piotr salabura</dc:creator>
  <cp:lastModifiedBy>piotr salabura</cp:lastModifiedBy>
  <cp:revision>9</cp:revision>
  <dcterms:created xsi:type="dcterms:W3CDTF">2014-08-22T15:35:04Z</dcterms:created>
  <dcterms:modified xsi:type="dcterms:W3CDTF">2014-08-30T07:13:18Z</dcterms:modified>
</cp:coreProperties>
</file>