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76" r:id="rId5"/>
    <p:sldId id="259" r:id="rId6"/>
    <p:sldId id="277" r:id="rId7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38EEB-2ABA-4189-AAC1-082B79B568F3}" type="datetimeFigureOut">
              <a:rPr lang="fr-FR" smtClean="0"/>
              <a:t>09/04/2014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AEC2-A43F-445E-9C54-EEB42BABBD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3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FAEC2-A43F-445E-9C54-EEB42BABBDC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086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71C6-031F-4B3B-90EF-B25A3AEB19C5}" type="datetime1">
              <a:rPr lang="fr-FR" smtClean="0"/>
              <a:t>09/04/2014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1CF-B668-4972-A3C8-253600132B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CC258-2343-4CE9-B847-8187B89BE989}" type="datetime1">
              <a:rPr lang="fr-FR" smtClean="0"/>
              <a:t>09/04/2014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1CF-B668-4972-A3C8-253600132B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92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DA2A5-0C2B-4CF9-A887-2FE23EFC57CA}" type="datetime1">
              <a:rPr lang="fr-FR" smtClean="0"/>
              <a:t>09/04/2014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1CF-B668-4972-A3C8-253600132B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07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419E-369D-4158-B917-CEB2B1CF93CE}" type="datetime1">
              <a:rPr lang="fr-FR" smtClean="0"/>
              <a:t>09/04/2014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1CF-B668-4972-A3C8-253600132B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10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6B43-CCE0-452B-BA99-22CA7D46E9CF}" type="datetime1">
              <a:rPr lang="fr-FR" smtClean="0"/>
              <a:t>09/04/2014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1CF-B668-4972-A3C8-253600132B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08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C05B2-D86F-454C-9934-15DE0D4EF19F}" type="datetime1">
              <a:rPr lang="fr-FR" smtClean="0"/>
              <a:t>09/04/2014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1CF-B668-4972-A3C8-253600132B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16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B7AA-121E-4521-8D90-4AFD565F1BC8}" type="datetime1">
              <a:rPr lang="fr-FR" smtClean="0"/>
              <a:t>09/04/2014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1CF-B668-4972-A3C8-253600132B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063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04FC-E965-49A8-926A-D712125E73C0}" type="datetime1">
              <a:rPr lang="fr-FR" smtClean="0"/>
              <a:t>09/04/2014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1CF-B668-4972-A3C8-253600132B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253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A440-86BA-417A-B732-E14555B8F8EA}" type="datetime1">
              <a:rPr lang="fr-FR" smtClean="0"/>
              <a:t>09/04/2014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1CF-B668-4972-A3C8-253600132B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09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B8B44-3CEB-4D5A-AFBC-9A7F2122B537}" type="datetime1">
              <a:rPr lang="fr-FR" smtClean="0"/>
              <a:t>09/04/2014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1CF-B668-4972-A3C8-253600132B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9413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0C40-1F86-4BB0-B900-E3D5C1F81A27}" type="datetime1">
              <a:rPr lang="fr-FR" smtClean="0"/>
              <a:t>09/04/2014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1CF-B668-4972-A3C8-253600132B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59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2A38F-D4E2-413F-A551-36B356D70110}" type="datetime1">
              <a:rPr lang="fr-FR" smtClean="0"/>
              <a:t>09/04/2014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201CF-B668-4972-A3C8-253600132B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5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  <a:solidFill>
            <a:srgbClr val="0070C0"/>
          </a:solidFill>
        </p:spPr>
        <p:txBody>
          <a:bodyPr/>
          <a:lstStyle/>
          <a:p>
            <a:r>
              <a:rPr lang="fr-FR" dirty="0" err="1" smtClean="0">
                <a:solidFill>
                  <a:schemeClr val="bg1"/>
                </a:solidFill>
              </a:rPr>
              <a:t>Implementing</a:t>
            </a:r>
            <a:r>
              <a:rPr lang="fr-FR" dirty="0" smtClean="0">
                <a:solidFill>
                  <a:schemeClr val="bg1"/>
                </a:solidFill>
              </a:rPr>
              <a:t> the multiple </a:t>
            </a:r>
            <a:r>
              <a:rPr lang="fr-FR" dirty="0" err="1" smtClean="0">
                <a:solidFill>
                  <a:schemeClr val="bg1"/>
                </a:solidFill>
              </a:rPr>
              <a:t>scattering</a:t>
            </a:r>
            <a:r>
              <a:rPr lang="fr-FR" dirty="0" smtClean="0">
                <a:solidFill>
                  <a:schemeClr val="bg1"/>
                </a:solidFill>
              </a:rPr>
              <a:t> in the pion </a:t>
            </a:r>
            <a:r>
              <a:rPr lang="fr-FR" dirty="0" err="1" smtClean="0">
                <a:solidFill>
                  <a:schemeClr val="bg1"/>
                </a:solidFill>
              </a:rPr>
              <a:t>beam</a:t>
            </a:r>
            <a:r>
              <a:rPr lang="fr-FR" dirty="0" smtClean="0">
                <a:solidFill>
                  <a:schemeClr val="bg1"/>
                </a:solidFill>
              </a:rPr>
              <a:t> line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59832" y="4149080"/>
            <a:ext cx="2736304" cy="122413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fr-FR" sz="2000" b="1" dirty="0" smtClean="0"/>
              <a:t>T. </a:t>
            </a:r>
            <a:r>
              <a:rPr lang="fr-FR" sz="2000" b="1" dirty="0" err="1" smtClean="0"/>
              <a:t>Hennino</a:t>
            </a:r>
            <a:r>
              <a:rPr lang="fr-FR" sz="2000" b="1" dirty="0" smtClean="0"/>
              <a:t>, E. </a:t>
            </a:r>
            <a:r>
              <a:rPr lang="fr-FR" sz="2000" b="1" dirty="0" err="1" smtClean="0"/>
              <a:t>Atomssa</a:t>
            </a:r>
            <a:endParaRPr lang="fr-FR" sz="2000" b="1" dirty="0" smtClean="0"/>
          </a:p>
          <a:p>
            <a:r>
              <a:rPr lang="fr-FR" sz="2000" b="1" dirty="0" smtClean="0"/>
              <a:t>IPN Orsay</a:t>
            </a:r>
          </a:p>
          <a:p>
            <a:r>
              <a:rPr lang="fr-FR" sz="2000" b="1" dirty="0" smtClean="0"/>
              <a:t>+ J. </a:t>
            </a:r>
            <a:r>
              <a:rPr lang="fr-FR" sz="2000" b="1" dirty="0" err="1" smtClean="0"/>
              <a:t>Biernat</a:t>
            </a:r>
            <a:r>
              <a:rPr lang="fr-FR" sz="2000" b="1" dirty="0" smtClean="0"/>
              <a:t>, J. </a:t>
            </a:r>
            <a:r>
              <a:rPr lang="fr-FR" sz="2000" b="1" dirty="0" err="1" smtClean="0"/>
              <a:t>Kempter</a:t>
            </a:r>
            <a:endParaRPr lang="fr-FR" sz="2000" b="1" dirty="0" smtClean="0"/>
          </a:p>
          <a:p>
            <a:r>
              <a:rPr lang="fr-FR" sz="2000" b="1" dirty="0" smtClean="0"/>
              <a:t>18/03/2014</a:t>
            </a:r>
            <a:endParaRPr lang="fr-FR" sz="2000" b="1" dirty="0"/>
          </a:p>
        </p:txBody>
      </p:sp>
      <p:pic>
        <p:nvPicPr>
          <p:cNvPr id="4" name="Image 3" descr="index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62222" y="1191"/>
            <a:ext cx="2359435" cy="162761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1418390" cy="79208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6632"/>
            <a:ext cx="1473432" cy="95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30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Simulation conditions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350" y="836712"/>
            <a:ext cx="9001000" cy="4525963"/>
          </a:xfrm>
          <a:solidFill>
            <a:srgbClr val="CCFFFF"/>
          </a:solidFill>
          <a:ln w="57150">
            <a:solidFill>
              <a:srgbClr val="7030A0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Inputs to the simulations</a:t>
            </a:r>
          </a:p>
          <a:p>
            <a:pPr lvl="1"/>
            <a:r>
              <a:rPr lang="fr-FR" dirty="0" smtClean="0"/>
              <a:t>All transport coefficients (1</a:t>
            </a:r>
            <a:r>
              <a:rPr lang="fr-FR" baseline="30000" dirty="0" smtClean="0"/>
              <a:t>st</a:t>
            </a:r>
            <a:r>
              <a:rPr lang="fr-FR" dirty="0" smtClean="0"/>
              <a:t> and 2</a:t>
            </a:r>
            <a:r>
              <a:rPr lang="fr-FR" baseline="30000" dirty="0" smtClean="0"/>
              <a:t>nd</a:t>
            </a:r>
            <a:r>
              <a:rPr lang="fr-FR" dirty="0" smtClean="0"/>
              <a:t> </a:t>
            </a:r>
            <a:r>
              <a:rPr lang="fr-FR" dirty="0" err="1" smtClean="0"/>
              <a:t>order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Full </a:t>
            </a:r>
            <a:r>
              <a:rPr lang="fr-FR" dirty="0" err="1" smtClean="0"/>
              <a:t>treatment</a:t>
            </a:r>
            <a:r>
              <a:rPr lang="fr-FR" dirty="0" smtClean="0"/>
              <a:t> of H and V planes (</a:t>
            </a:r>
            <a:r>
              <a:rPr lang="fr-FR" dirty="0" err="1" smtClean="0"/>
              <a:t>with</a:t>
            </a:r>
            <a:r>
              <a:rPr lang="fr-FR" dirty="0" smtClean="0"/>
              <a:t> all </a:t>
            </a:r>
            <a:r>
              <a:rPr lang="fr-FR" dirty="0" err="1" smtClean="0"/>
              <a:t>crossed</a:t>
            </a:r>
            <a:r>
              <a:rPr lang="fr-FR" dirty="0" smtClean="0"/>
              <a:t> </a:t>
            </a:r>
            <a:r>
              <a:rPr lang="fr-FR" dirty="0" err="1" smtClean="0"/>
              <a:t>terms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Detector location and </a:t>
            </a:r>
            <a:r>
              <a:rPr lang="fr-FR" dirty="0" err="1" smtClean="0"/>
              <a:t>thickness</a:t>
            </a:r>
            <a:endParaRPr lang="fr-FR" dirty="0" smtClean="0"/>
          </a:p>
          <a:p>
            <a:pPr lvl="1"/>
            <a:endParaRPr lang="fr-FR" dirty="0"/>
          </a:p>
          <a:p>
            <a:r>
              <a:rPr lang="fr-FR" dirty="0" smtClean="0"/>
              <a:t>Changes </a:t>
            </a:r>
            <a:r>
              <a:rPr lang="fr-FR" dirty="0" err="1" smtClean="0"/>
              <a:t>wrt</a:t>
            </a:r>
            <a:r>
              <a:rPr lang="fr-FR" dirty="0" smtClean="0"/>
              <a:t> </a:t>
            </a:r>
            <a:r>
              <a:rPr lang="fr-FR" dirty="0" err="1" smtClean="0"/>
              <a:t>previous</a:t>
            </a:r>
            <a:r>
              <a:rPr lang="fr-FR" dirty="0" smtClean="0"/>
              <a:t> </a:t>
            </a:r>
            <a:r>
              <a:rPr lang="fr-FR" dirty="0" err="1" smtClean="0"/>
              <a:t>calculations</a:t>
            </a:r>
            <a:endParaRPr lang="fr-FR" dirty="0" smtClean="0"/>
          </a:p>
          <a:p>
            <a:pPr lvl="1"/>
            <a:r>
              <a:rPr lang="fr-FR" dirty="0" smtClean="0"/>
              <a:t>Detector 1 not at focal plane (</a:t>
            </a:r>
            <a:r>
              <a:rPr lang="fr-FR" dirty="0" err="1" smtClean="0"/>
              <a:t>effect</a:t>
            </a:r>
            <a:r>
              <a:rPr lang="fr-FR" dirty="0" smtClean="0"/>
              <a:t> of Multiple </a:t>
            </a:r>
            <a:r>
              <a:rPr lang="fr-FR" dirty="0" err="1"/>
              <a:t>S</a:t>
            </a:r>
            <a:r>
              <a:rPr lang="fr-FR" dirty="0" err="1" smtClean="0"/>
              <a:t>cattering</a:t>
            </a:r>
            <a:r>
              <a:rPr lang="fr-FR" dirty="0" smtClean="0"/>
              <a:t> cancels out if at a focal plane)</a:t>
            </a:r>
          </a:p>
          <a:p>
            <a:pPr lvl="1"/>
            <a:r>
              <a:rPr lang="fr-FR" dirty="0" smtClean="0"/>
              <a:t>Focal inclination </a:t>
            </a:r>
            <a:r>
              <a:rPr lang="fr-FR" dirty="0" err="1" smtClean="0"/>
              <a:t>properly</a:t>
            </a:r>
            <a:r>
              <a:rPr lang="fr-FR" dirty="0" smtClean="0"/>
              <a:t> </a:t>
            </a:r>
            <a:r>
              <a:rPr lang="fr-FR" dirty="0" err="1" smtClean="0"/>
              <a:t>taking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account</a:t>
            </a:r>
            <a:r>
              <a:rPr lang="fr-FR" dirty="0" smtClean="0"/>
              <a:t> (T</a:t>
            </a:r>
            <a:r>
              <a:rPr lang="fr-FR" baseline="-25000" dirty="0" smtClean="0"/>
              <a:t>126</a:t>
            </a:r>
            <a:r>
              <a:rPr lang="fr-FR" dirty="0" smtClean="0"/>
              <a:t> and T</a:t>
            </a:r>
            <a:r>
              <a:rPr lang="fr-FR" baseline="-25000" dirty="0" smtClean="0"/>
              <a:t>346</a:t>
            </a:r>
            <a:r>
              <a:rPr lang="fr-FR" dirty="0" smtClean="0"/>
              <a:t> </a:t>
            </a:r>
            <a:r>
              <a:rPr lang="fr-FR" dirty="0" err="1" smtClean="0"/>
              <a:t>terms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Multiple </a:t>
            </a:r>
            <a:r>
              <a:rPr lang="fr-FR" dirty="0" err="1" smtClean="0"/>
              <a:t>scattering</a:t>
            </a:r>
            <a:r>
              <a:rPr lang="fr-FR" dirty="0" smtClean="0"/>
              <a:t> at the second detector (</a:t>
            </a:r>
            <a:r>
              <a:rPr lang="fr-FR" dirty="0" err="1" smtClean="0"/>
              <a:t>after</a:t>
            </a:r>
            <a:r>
              <a:rPr lang="fr-FR" dirty="0" smtClean="0"/>
              <a:t> Q7) </a:t>
            </a:r>
            <a:r>
              <a:rPr lang="fr-FR" dirty="0" err="1" smtClean="0"/>
              <a:t>included</a:t>
            </a:r>
            <a:r>
              <a:rPr lang="fr-FR" dirty="0" smtClean="0"/>
              <a:t> to</a:t>
            </a:r>
          </a:p>
          <a:p>
            <a:pPr marL="457200" lvl="1" indent="0">
              <a:buNone/>
            </a:pPr>
            <a:r>
              <a:rPr lang="fr-FR" dirty="0" smtClean="0"/>
              <a:t> </a:t>
            </a:r>
            <a:r>
              <a:rPr lang="fr-FR" dirty="0" err="1"/>
              <a:t>c</a:t>
            </a:r>
            <a:r>
              <a:rPr lang="fr-FR" dirty="0" err="1" smtClean="0"/>
              <a:t>alculate</a:t>
            </a:r>
            <a:r>
              <a:rPr lang="fr-FR" dirty="0" smtClean="0"/>
              <a:t> the position </a:t>
            </a:r>
            <a:r>
              <a:rPr lang="fr-FR" dirty="0" err="1" smtClean="0"/>
              <a:t>resolution</a:t>
            </a:r>
            <a:r>
              <a:rPr lang="fr-FR" dirty="0" smtClean="0"/>
              <a:t> at the HADES </a:t>
            </a:r>
            <a:r>
              <a:rPr lang="fr-FR" dirty="0" err="1" smtClean="0"/>
              <a:t>target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938AE-30DF-4A81-8E1A-3C1B8D644D59}" type="datetime1">
              <a:rPr lang="fr-FR" smtClean="0"/>
              <a:t>09/04/2014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1CF-B668-4972-A3C8-253600132B5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35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5496" y="836712"/>
            <a:ext cx="9036496" cy="5909310"/>
          </a:xfrm>
          <a:prstGeom prst="rect">
            <a:avLst/>
          </a:prstGeom>
          <a:solidFill>
            <a:srgbClr val="CCFFFF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err="1" smtClean="0"/>
              <a:t>Coordinates</a:t>
            </a:r>
            <a:r>
              <a:rPr lang="fr-FR" dirty="0" smtClean="0"/>
              <a:t> at detector 1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calculated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formula  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Dropping</a:t>
            </a:r>
            <a:r>
              <a:rPr lang="fr-FR" dirty="0" smtClean="0"/>
              <a:t> </a:t>
            </a:r>
            <a:r>
              <a:rPr lang="fr-FR" dirty="0" err="1" smtClean="0"/>
              <a:t>negligible</a:t>
            </a:r>
            <a:r>
              <a:rPr lang="fr-FR" dirty="0" smtClean="0"/>
              <a:t> contributions ( </a:t>
            </a:r>
            <a:r>
              <a:rPr lang="fr-FR" dirty="0" smtClean="0">
                <a:latin typeface="Symbol" panose="05050102010706020507" pitchFamily="18" charset="2"/>
              </a:rPr>
              <a:t>q</a:t>
            </a:r>
            <a:r>
              <a:rPr lang="fr-FR" baseline="30000" dirty="0" smtClean="0">
                <a:latin typeface="Symbol" panose="05050102010706020507" pitchFamily="18" charset="2"/>
              </a:rPr>
              <a:t>2</a:t>
            </a:r>
            <a:r>
              <a:rPr lang="fr-FR" dirty="0" smtClean="0">
                <a:latin typeface="Symbol" panose="05050102010706020507" pitchFamily="18" charset="2"/>
              </a:rPr>
              <a:t>, </a:t>
            </a:r>
            <a:r>
              <a:rPr lang="fr-FR" dirty="0" err="1" smtClean="0">
                <a:latin typeface="Symbol" panose="05050102010706020507" pitchFamily="18" charset="2"/>
              </a:rPr>
              <a:t>qj</a:t>
            </a:r>
            <a:r>
              <a:rPr lang="fr-FR" dirty="0" smtClean="0">
                <a:latin typeface="Symbol" panose="05050102010706020507" pitchFamily="18" charset="2"/>
              </a:rPr>
              <a:t>, j</a:t>
            </a:r>
            <a:r>
              <a:rPr lang="fr-FR" baseline="30000" dirty="0" smtClean="0">
                <a:latin typeface="Symbol" panose="05050102010706020507" pitchFamily="18" charset="2"/>
              </a:rPr>
              <a:t>2</a:t>
            </a:r>
            <a:r>
              <a:rPr lang="fr-FR" dirty="0" smtClean="0">
                <a:latin typeface="Symbol" panose="05050102010706020507" pitchFamily="18" charset="2"/>
              </a:rPr>
              <a:t> </a:t>
            </a:r>
            <a:r>
              <a:rPr lang="fr-FR" dirty="0" smtClean="0"/>
              <a:t>), the </a:t>
            </a:r>
            <a:r>
              <a:rPr lang="fr-FR" dirty="0" err="1" smtClean="0"/>
              <a:t>backpropagation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by </a:t>
            </a:r>
            <a:r>
              <a:rPr lang="fr-FR" dirty="0" err="1" smtClean="0"/>
              <a:t>writing</a:t>
            </a:r>
            <a:r>
              <a:rPr lang="fr-FR" dirty="0" smtClean="0"/>
              <a:t> (</a:t>
            </a:r>
            <a:r>
              <a:rPr lang="fr-FR" dirty="0" smtClean="0">
                <a:latin typeface="Symbol" panose="05050102010706020507" pitchFamily="18" charset="2"/>
              </a:rPr>
              <a:t>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known</a:t>
            </a:r>
            <a:r>
              <a:rPr lang="fr-FR" dirty="0" smtClean="0"/>
              <a:t> in a simulation)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err="1" smtClean="0"/>
              <a:t>Solving</a:t>
            </a:r>
            <a:r>
              <a:rPr lang="fr-FR" dirty="0" smtClean="0"/>
              <a:t> the system </a:t>
            </a:r>
            <a:r>
              <a:rPr lang="fr-FR" dirty="0" err="1" smtClean="0"/>
              <a:t>gives</a:t>
            </a:r>
            <a:r>
              <a:rPr lang="fr-FR" dirty="0" smtClean="0"/>
              <a:t> the initial values x</a:t>
            </a:r>
            <a:r>
              <a:rPr lang="fr-FR" baseline="-25000" dirty="0" smtClean="0"/>
              <a:t>0</a:t>
            </a:r>
            <a:r>
              <a:rPr lang="fr-FR" dirty="0" smtClean="0"/>
              <a:t>, </a:t>
            </a:r>
            <a:r>
              <a:rPr lang="fr-FR" dirty="0" smtClean="0">
                <a:latin typeface="Symbol" panose="05050102010706020507" pitchFamily="18" charset="2"/>
              </a:rPr>
              <a:t>q</a:t>
            </a:r>
            <a:r>
              <a:rPr lang="fr-FR" baseline="-25000" dirty="0" smtClean="0"/>
              <a:t>0</a:t>
            </a:r>
            <a:r>
              <a:rPr lang="fr-FR" dirty="0" smtClean="0"/>
              <a:t>, y</a:t>
            </a:r>
            <a:r>
              <a:rPr lang="fr-FR" baseline="-25000" dirty="0" smtClean="0"/>
              <a:t>0</a:t>
            </a:r>
            <a:r>
              <a:rPr lang="fr-FR" dirty="0" smtClean="0"/>
              <a:t>, </a:t>
            </a:r>
            <a:r>
              <a:rPr lang="fr-FR" dirty="0" smtClean="0">
                <a:latin typeface="Symbol" panose="05050102010706020507" pitchFamily="18" charset="2"/>
              </a:rPr>
              <a:t>j</a:t>
            </a:r>
            <a:r>
              <a:rPr lang="fr-FR" baseline="-25000" dirty="0" smtClean="0">
                <a:latin typeface="Symbol" panose="05050102010706020507" pitchFamily="18" charset="2"/>
              </a:rPr>
              <a:t>0</a:t>
            </a:r>
            <a:r>
              <a:rPr lang="fr-FR" dirty="0" smtClean="0"/>
              <a:t> , 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include</a:t>
            </a:r>
            <a:r>
              <a:rPr lang="fr-FR" dirty="0" smtClean="0"/>
              <a:t> the </a:t>
            </a:r>
            <a:r>
              <a:rPr lang="fr-FR" dirty="0" err="1" smtClean="0"/>
              <a:t>effect</a:t>
            </a:r>
            <a:r>
              <a:rPr lang="fr-FR" dirty="0" smtClean="0"/>
              <a:t> of Multiple </a:t>
            </a:r>
            <a:r>
              <a:rPr lang="fr-FR" dirty="0" err="1"/>
              <a:t>S</a:t>
            </a:r>
            <a:r>
              <a:rPr lang="fr-FR" dirty="0" err="1" smtClean="0"/>
              <a:t>cattering</a:t>
            </a:r>
            <a:r>
              <a:rPr lang="fr-FR" dirty="0" smtClean="0"/>
              <a:t> and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to </a:t>
            </a:r>
            <a:r>
              <a:rPr lang="fr-FR" dirty="0" err="1" smtClean="0"/>
              <a:t>calculate</a:t>
            </a:r>
            <a:r>
              <a:rPr lang="fr-FR" dirty="0" smtClean="0"/>
              <a:t> the position on detector 2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same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detector 2 (</a:t>
            </a:r>
            <a:r>
              <a:rPr lang="fr-FR" dirty="0" err="1" smtClean="0"/>
              <a:t>including</a:t>
            </a:r>
            <a:r>
              <a:rPr lang="fr-FR" dirty="0" smtClean="0"/>
              <a:t> MS)and </a:t>
            </a:r>
            <a:r>
              <a:rPr lang="fr-FR" dirty="0" err="1" smtClean="0"/>
              <a:t>propagated</a:t>
            </a:r>
            <a:r>
              <a:rPr lang="fr-FR" dirty="0" smtClean="0"/>
              <a:t> back to production </a:t>
            </a:r>
            <a:r>
              <a:rPr lang="fr-FR" dirty="0" err="1" smtClean="0"/>
              <a:t>target</a:t>
            </a:r>
            <a:r>
              <a:rPr lang="fr-FR" dirty="0" smtClean="0"/>
              <a:t>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forward</a:t>
            </a:r>
            <a:r>
              <a:rPr lang="fr-FR" dirty="0" smtClean="0"/>
              <a:t> up to HADES </a:t>
            </a:r>
            <a:r>
              <a:rPr lang="fr-FR" dirty="0" err="1" smtClean="0"/>
              <a:t>target</a:t>
            </a:r>
            <a:endParaRPr lang="fr-FR" dirty="0" smtClean="0"/>
          </a:p>
          <a:p>
            <a:r>
              <a:rPr lang="fr-FR" dirty="0" err="1" smtClean="0"/>
              <a:t>Consistency</a:t>
            </a:r>
            <a:r>
              <a:rPr lang="fr-FR" dirty="0" smtClean="0"/>
              <a:t> </a:t>
            </a:r>
            <a:r>
              <a:rPr lang="fr-FR" dirty="0" err="1" smtClean="0"/>
              <a:t>checks</a:t>
            </a:r>
            <a:r>
              <a:rPr lang="fr-FR" dirty="0" smtClean="0"/>
              <a:t> made (initial </a:t>
            </a:r>
            <a:r>
              <a:rPr lang="fr-FR" dirty="0" smtClean="0">
                <a:latin typeface="Symbol" panose="05050102010706020507" pitchFamily="18" charset="2"/>
              </a:rPr>
              <a:t>q</a:t>
            </a:r>
            <a:r>
              <a:rPr lang="fr-FR" dirty="0" smtClean="0"/>
              <a:t> and </a:t>
            </a:r>
            <a:r>
              <a:rPr lang="fr-FR" dirty="0" smtClean="0">
                <a:latin typeface="Symbol" panose="05050102010706020507" pitchFamily="18" charset="2"/>
              </a:rPr>
              <a:t>j</a:t>
            </a:r>
            <a:r>
              <a:rPr lang="fr-FR" dirty="0" smtClean="0"/>
              <a:t> </a:t>
            </a:r>
            <a:r>
              <a:rPr lang="fr-FR" dirty="0" err="1" smtClean="0"/>
              <a:t>openings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no Multiple  </a:t>
            </a:r>
            <a:r>
              <a:rPr lang="fr-FR" dirty="0" err="1" smtClean="0"/>
              <a:t>Scattering</a:t>
            </a:r>
            <a:r>
              <a:rPr lang="fr-FR" dirty="0" smtClean="0"/>
              <a:t>  OK)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Backpropagation</a:t>
            </a:r>
            <a:r>
              <a:rPr lang="fr-FR" dirty="0" smtClean="0">
                <a:solidFill>
                  <a:schemeClr val="bg1"/>
                </a:solidFill>
              </a:rPr>
              <a:t> to production </a:t>
            </a:r>
            <a:r>
              <a:rPr lang="fr-FR" dirty="0" err="1" smtClean="0">
                <a:solidFill>
                  <a:schemeClr val="bg1"/>
                </a:solidFill>
              </a:rPr>
              <a:t>target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114800" y="29741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384690"/>
              </p:ext>
            </p:extLst>
          </p:nvPr>
        </p:nvGraphicFramePr>
        <p:xfrm>
          <a:off x="971600" y="2741032"/>
          <a:ext cx="5095875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" name="Équation" r:id="rId3" imgW="3974760" imgH="939600" progId="Equation.3">
                  <p:embed/>
                </p:oleObj>
              </mc:Choice>
              <mc:Fallback>
                <p:oleObj name="Équation" r:id="rId3" imgW="397476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2741032"/>
                        <a:ext cx="5095875" cy="12049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25126440"/>
              </p:ext>
            </p:extLst>
          </p:nvPr>
        </p:nvGraphicFramePr>
        <p:xfrm>
          <a:off x="6156176" y="962624"/>
          <a:ext cx="253481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Équation" r:id="rId5" imgW="1638000" imgH="558720" progId="Equation.3">
                  <p:embed/>
                </p:oleObj>
              </mc:Choice>
              <mc:Fallback>
                <p:oleObj name="Équation" r:id="rId5" imgW="1638000" imgH="558720" progId="Equation.3">
                  <p:embed/>
                  <p:pic>
                    <p:nvPicPr>
                      <p:cNvPr id="0" name="Espace réservé du contenu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962624"/>
                        <a:ext cx="2534810" cy="86409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9568772"/>
              </p:ext>
            </p:extLst>
          </p:nvPr>
        </p:nvGraphicFramePr>
        <p:xfrm>
          <a:off x="755577" y="4120249"/>
          <a:ext cx="7704856" cy="4608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Équation" r:id="rId7" imgW="4254480" imgH="253800" progId="Equation.3">
                  <p:embed/>
                </p:oleObj>
              </mc:Choice>
              <mc:Fallback>
                <p:oleObj name="Équation" r:id="rId7" imgW="4254480" imgH="253800" progId="Equation.3">
                  <p:embed/>
                  <p:pic>
                    <p:nvPicPr>
                      <p:cNvPr id="0" name="Obje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7" y="4120249"/>
                        <a:ext cx="7704856" cy="46087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00B05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419872" y="4761166"/>
            <a:ext cx="2520280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Multiple </a:t>
            </a:r>
            <a:r>
              <a:rPr lang="fr-FR" dirty="0" err="1" smtClean="0"/>
              <a:t>Scattering</a:t>
            </a:r>
            <a:r>
              <a:rPr lang="fr-FR" dirty="0" smtClean="0"/>
              <a:t> </a:t>
            </a:r>
            <a:r>
              <a:rPr lang="fr-FR" dirty="0" err="1" smtClean="0"/>
              <a:t>term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6222566" y="4005064"/>
            <a:ext cx="653690" cy="70122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avec flèche 11"/>
          <p:cNvCxnSpPr>
            <a:stCxn id="9" idx="3"/>
            <a:endCxn id="10" idx="3"/>
          </p:cNvCxnSpPr>
          <p:nvPr/>
        </p:nvCxnSpPr>
        <p:spPr>
          <a:xfrm flipV="1">
            <a:off x="5940152" y="4603598"/>
            <a:ext cx="378145" cy="34223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22772-48D4-4390-BD2A-054AD1027C2C}" type="datetime1">
              <a:rPr lang="fr-FR" smtClean="0"/>
              <a:t>09/04/2014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1CF-B668-4972-A3C8-253600132B5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50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fr-FR" dirty="0" err="1" smtClean="0">
                <a:solidFill>
                  <a:schemeClr val="bg1"/>
                </a:solidFill>
              </a:rPr>
              <a:t>Principle</a:t>
            </a:r>
            <a:r>
              <a:rPr lang="fr-FR" dirty="0" smtClean="0">
                <a:solidFill>
                  <a:schemeClr val="bg1"/>
                </a:solidFill>
              </a:rPr>
              <a:t> of the </a:t>
            </a:r>
            <a:r>
              <a:rPr lang="fr-FR" dirty="0" err="1" smtClean="0">
                <a:solidFill>
                  <a:schemeClr val="bg1"/>
                </a:solidFill>
              </a:rPr>
              <a:t>method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419E-369D-4158-B917-CEB2B1CF93CE}" type="datetime1">
              <a:rPr lang="fr-FR" smtClean="0"/>
              <a:t>09/04/2014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1CF-B668-4972-A3C8-253600132B5C}" type="slidenum">
              <a:rPr lang="fr-FR" smtClean="0"/>
              <a:t>4</a:t>
            </a:fld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179512" y="3155687"/>
            <a:ext cx="8964488" cy="823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ccolade ouvrante 8"/>
          <p:cNvSpPr/>
          <p:nvPr/>
        </p:nvSpPr>
        <p:spPr>
          <a:xfrm>
            <a:off x="1259632" y="2523821"/>
            <a:ext cx="189735" cy="1304528"/>
          </a:xfrm>
          <a:prstGeom prst="leftBrace">
            <a:avLst/>
          </a:prstGeom>
          <a:noFill/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ccolade ouvrante 11"/>
          <p:cNvSpPr/>
          <p:nvPr/>
        </p:nvSpPr>
        <p:spPr>
          <a:xfrm rot="10800000">
            <a:off x="5796137" y="2590277"/>
            <a:ext cx="189736" cy="123252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Accolade ouvrante 12"/>
          <p:cNvSpPr/>
          <p:nvPr/>
        </p:nvSpPr>
        <p:spPr>
          <a:xfrm rot="10800000">
            <a:off x="2699792" y="2559825"/>
            <a:ext cx="189736" cy="1232520"/>
          </a:xfrm>
          <a:prstGeom prst="lef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ccolade ouvrante 13"/>
          <p:cNvSpPr/>
          <p:nvPr/>
        </p:nvSpPr>
        <p:spPr>
          <a:xfrm>
            <a:off x="4715716" y="2528130"/>
            <a:ext cx="189735" cy="130452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331640" y="2578771"/>
            <a:ext cx="1106408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rgbClr val="00B050"/>
                </a:solidFill>
              </a:rPr>
              <a:t>First part of </a:t>
            </a:r>
            <a:r>
              <a:rPr lang="fr-FR" sz="1100" b="1" dirty="0" err="1" smtClean="0">
                <a:solidFill>
                  <a:srgbClr val="00B050"/>
                </a:solidFill>
              </a:rPr>
              <a:t>beam</a:t>
            </a:r>
            <a:r>
              <a:rPr lang="fr-FR" sz="1100" b="1" dirty="0" smtClean="0">
                <a:solidFill>
                  <a:srgbClr val="00B050"/>
                </a:solidFill>
              </a:rPr>
              <a:t> line</a:t>
            </a:r>
          </a:p>
          <a:p>
            <a:pPr algn="ctr"/>
            <a:r>
              <a:rPr lang="fr-FR" sz="1100" b="1" dirty="0" smtClean="0">
                <a:solidFill>
                  <a:srgbClr val="00B050"/>
                </a:solidFill>
              </a:rPr>
              <a:t>Q1 to Q4  + </a:t>
            </a:r>
          </a:p>
          <a:p>
            <a:pPr algn="ctr"/>
            <a:r>
              <a:rPr lang="fr-FR" sz="1100" b="1" dirty="0" err="1" smtClean="0">
                <a:solidFill>
                  <a:srgbClr val="00B050"/>
                </a:solidFill>
              </a:rPr>
              <a:t>Dipole</a:t>
            </a:r>
            <a:r>
              <a:rPr lang="fr-FR" sz="1100" b="1" dirty="0" smtClean="0">
                <a:solidFill>
                  <a:srgbClr val="00B050"/>
                </a:solidFill>
              </a:rPr>
              <a:t> 1</a:t>
            </a:r>
            <a:endParaRPr lang="fr-FR" sz="1100" b="1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88024" y="2689339"/>
            <a:ext cx="1052953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Second part of </a:t>
            </a:r>
            <a:r>
              <a:rPr lang="fr-FR" sz="1100" b="1" dirty="0" err="1" smtClean="0">
                <a:solidFill>
                  <a:srgbClr val="FF0000"/>
                </a:solidFill>
              </a:rPr>
              <a:t>beam</a:t>
            </a:r>
            <a:r>
              <a:rPr lang="fr-FR" sz="1100" b="1" dirty="0" smtClean="0">
                <a:solidFill>
                  <a:srgbClr val="FF0000"/>
                </a:solidFill>
              </a:rPr>
              <a:t> line</a:t>
            </a:r>
          </a:p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Q5 to Q7  +</a:t>
            </a:r>
          </a:p>
          <a:p>
            <a:pPr algn="ctr"/>
            <a:r>
              <a:rPr lang="fr-FR" sz="1100" b="1" dirty="0" smtClean="0">
                <a:solidFill>
                  <a:srgbClr val="FF0000"/>
                </a:solidFill>
              </a:rPr>
              <a:t> </a:t>
            </a:r>
            <a:r>
              <a:rPr lang="fr-FR" sz="1100" b="1" dirty="0" err="1" smtClean="0">
                <a:solidFill>
                  <a:srgbClr val="FF0000"/>
                </a:solidFill>
              </a:rPr>
              <a:t>Dipole</a:t>
            </a:r>
            <a:r>
              <a:rPr lang="fr-FR" sz="1100" b="1" dirty="0" smtClean="0">
                <a:solidFill>
                  <a:srgbClr val="FF0000"/>
                </a:solidFill>
              </a:rPr>
              <a:t> 2</a:t>
            </a:r>
            <a:endParaRPr lang="fr-FR" sz="1100" b="1" dirty="0">
              <a:solidFill>
                <a:srgbClr val="FF0000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3563888" y="2559825"/>
            <a:ext cx="0" cy="13159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7236296" y="2571239"/>
            <a:ext cx="0" cy="131594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88650" y="3111960"/>
            <a:ext cx="144016" cy="109527"/>
          </a:xfrm>
          <a:prstGeom prst="ellipse">
            <a:avLst/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95915" y="3017797"/>
            <a:ext cx="747694" cy="220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>
                <a:solidFill>
                  <a:schemeClr val="tx1"/>
                </a:solidFill>
                <a:latin typeface="Symbol" panose="05050102010706020507" pitchFamily="18" charset="2"/>
              </a:rPr>
              <a:t>p</a:t>
            </a:r>
            <a:r>
              <a:rPr lang="fr-FR" sz="1100" b="1" dirty="0" smtClean="0">
                <a:solidFill>
                  <a:schemeClr val="tx1"/>
                </a:solidFill>
              </a:rPr>
              <a:t> </a:t>
            </a:r>
            <a:r>
              <a:rPr lang="fr-FR" sz="1100" b="1" dirty="0" err="1" smtClean="0">
                <a:solidFill>
                  <a:schemeClr val="tx1"/>
                </a:solidFill>
              </a:rPr>
              <a:t>target</a:t>
            </a:r>
            <a:endParaRPr lang="fr-FR" sz="1100" b="1" dirty="0">
              <a:solidFill>
                <a:schemeClr val="tx1"/>
              </a:solidFill>
            </a:endParaRPr>
          </a:p>
        </p:txBody>
      </p:sp>
      <p:sp>
        <p:nvSpPr>
          <p:cNvPr id="22" name="Flèche courbée vers le haut 21"/>
          <p:cNvSpPr/>
          <p:nvPr/>
        </p:nvSpPr>
        <p:spPr>
          <a:xfrm>
            <a:off x="155193" y="3365271"/>
            <a:ext cx="3877795" cy="582576"/>
          </a:xfrm>
          <a:prstGeom prst="curvedUpArrow">
            <a:avLst>
              <a:gd name="adj1" fmla="val 3369"/>
              <a:gd name="adj2" fmla="val 14718"/>
              <a:gd name="adj3" fmla="val 209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179512" y="3191691"/>
            <a:ext cx="1174987" cy="506681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2794659" y="2867655"/>
            <a:ext cx="841237" cy="324036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3563939" y="2959261"/>
            <a:ext cx="863745" cy="235624"/>
          </a:xfrm>
          <a:prstGeom prst="line">
            <a:avLst/>
          </a:prstGeom>
          <a:ln w="28575">
            <a:solidFill>
              <a:srgbClr val="00B0F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612371" y="3201604"/>
            <a:ext cx="671597" cy="243427"/>
          </a:xfrm>
          <a:prstGeom prst="line">
            <a:avLst/>
          </a:prstGeom>
          <a:ln w="28575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à coins arrondis 30"/>
          <p:cNvSpPr/>
          <p:nvPr/>
        </p:nvSpPr>
        <p:spPr>
          <a:xfrm>
            <a:off x="1619672" y="3947775"/>
            <a:ext cx="1008112" cy="30274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Step</a:t>
            </a:r>
            <a:r>
              <a:rPr lang="fr-FR" dirty="0" smtClean="0"/>
              <a:t> 1</a:t>
            </a:r>
            <a:endParaRPr lang="fr-FR" dirty="0"/>
          </a:p>
        </p:txBody>
      </p:sp>
      <p:sp>
        <p:nvSpPr>
          <p:cNvPr id="38" name="Arc 37"/>
          <p:cNvSpPr/>
          <p:nvPr/>
        </p:nvSpPr>
        <p:spPr>
          <a:xfrm rot="317489">
            <a:off x="3878484" y="3063647"/>
            <a:ext cx="230523" cy="5867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4135571" y="3111960"/>
            <a:ext cx="436429" cy="2533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tx1"/>
                </a:solidFill>
                <a:latin typeface="Symbol" panose="05050102010706020507" pitchFamily="18" charset="2"/>
              </a:rPr>
              <a:t>q</a:t>
            </a:r>
            <a:r>
              <a:rPr lang="fr-FR" sz="1000" b="1" baseline="-25000" dirty="0" smtClean="0">
                <a:solidFill>
                  <a:schemeClr val="tx1"/>
                </a:solidFill>
              </a:rPr>
              <a:t>MS,1</a:t>
            </a:r>
            <a:endParaRPr lang="fr-FR" sz="1000" b="1" baseline="-25000" dirty="0">
              <a:solidFill>
                <a:schemeClr val="tx1"/>
              </a:solidFill>
            </a:endParaRPr>
          </a:p>
        </p:txBody>
      </p:sp>
      <p:sp>
        <p:nvSpPr>
          <p:cNvPr id="40" name="Forme libre 39"/>
          <p:cNvSpPr/>
          <p:nvPr/>
        </p:nvSpPr>
        <p:spPr>
          <a:xfrm>
            <a:off x="1329179" y="2732809"/>
            <a:ext cx="1470582" cy="980454"/>
          </a:xfrm>
          <a:custGeom>
            <a:avLst/>
            <a:gdLst>
              <a:gd name="connsiteX0" fmla="*/ 0 w 1470582"/>
              <a:gd name="connsiteY0" fmla="*/ 961534 h 980454"/>
              <a:gd name="connsiteX1" fmla="*/ 94268 w 1470582"/>
              <a:gd name="connsiteY1" fmla="*/ 980387 h 980454"/>
              <a:gd name="connsiteX2" fmla="*/ 509048 w 1470582"/>
              <a:gd name="connsiteY2" fmla="*/ 961534 h 980454"/>
              <a:gd name="connsiteX3" fmla="*/ 546755 w 1470582"/>
              <a:gd name="connsiteY3" fmla="*/ 952107 h 980454"/>
              <a:gd name="connsiteX4" fmla="*/ 603316 w 1470582"/>
              <a:gd name="connsiteY4" fmla="*/ 942680 h 980454"/>
              <a:gd name="connsiteX5" fmla="*/ 678730 w 1470582"/>
              <a:gd name="connsiteY5" fmla="*/ 904973 h 980454"/>
              <a:gd name="connsiteX6" fmla="*/ 744718 w 1470582"/>
              <a:gd name="connsiteY6" fmla="*/ 848412 h 980454"/>
              <a:gd name="connsiteX7" fmla="*/ 801279 w 1470582"/>
              <a:gd name="connsiteY7" fmla="*/ 763571 h 980454"/>
              <a:gd name="connsiteX8" fmla="*/ 857840 w 1470582"/>
              <a:gd name="connsiteY8" fmla="*/ 688156 h 980454"/>
              <a:gd name="connsiteX9" fmla="*/ 876693 w 1470582"/>
              <a:gd name="connsiteY9" fmla="*/ 631595 h 980454"/>
              <a:gd name="connsiteX10" fmla="*/ 923827 w 1470582"/>
              <a:gd name="connsiteY10" fmla="*/ 518474 h 980454"/>
              <a:gd name="connsiteX11" fmla="*/ 933254 w 1470582"/>
              <a:gd name="connsiteY11" fmla="*/ 490193 h 980454"/>
              <a:gd name="connsiteX12" fmla="*/ 952108 w 1470582"/>
              <a:gd name="connsiteY12" fmla="*/ 377072 h 980454"/>
              <a:gd name="connsiteX13" fmla="*/ 961534 w 1470582"/>
              <a:gd name="connsiteY13" fmla="*/ 320511 h 980454"/>
              <a:gd name="connsiteX14" fmla="*/ 970961 w 1470582"/>
              <a:gd name="connsiteY14" fmla="*/ 273377 h 980454"/>
              <a:gd name="connsiteX15" fmla="*/ 980388 w 1470582"/>
              <a:gd name="connsiteY15" fmla="*/ 207389 h 980454"/>
              <a:gd name="connsiteX16" fmla="*/ 1008668 w 1470582"/>
              <a:gd name="connsiteY16" fmla="*/ 103694 h 980454"/>
              <a:gd name="connsiteX17" fmla="*/ 1027522 w 1470582"/>
              <a:gd name="connsiteY17" fmla="*/ 75414 h 980454"/>
              <a:gd name="connsiteX18" fmla="*/ 1112363 w 1470582"/>
              <a:gd name="connsiteY18" fmla="*/ 28280 h 980454"/>
              <a:gd name="connsiteX19" fmla="*/ 1168924 w 1470582"/>
              <a:gd name="connsiteY19" fmla="*/ 0 h 980454"/>
              <a:gd name="connsiteX20" fmla="*/ 1329180 w 1470582"/>
              <a:gd name="connsiteY20" fmla="*/ 9426 h 980454"/>
              <a:gd name="connsiteX21" fmla="*/ 1385741 w 1470582"/>
              <a:gd name="connsiteY21" fmla="*/ 37707 h 980454"/>
              <a:gd name="connsiteX22" fmla="*/ 1414021 w 1470582"/>
              <a:gd name="connsiteY22" fmla="*/ 47134 h 980454"/>
              <a:gd name="connsiteX23" fmla="*/ 1432875 w 1470582"/>
              <a:gd name="connsiteY23" fmla="*/ 75414 h 980454"/>
              <a:gd name="connsiteX24" fmla="*/ 1470582 w 1470582"/>
              <a:gd name="connsiteY24" fmla="*/ 113121 h 98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470582" h="980454">
                <a:moveTo>
                  <a:pt x="0" y="961534"/>
                </a:moveTo>
                <a:cubicBezTo>
                  <a:pt x="31423" y="967818"/>
                  <a:pt x="62243" y="981531"/>
                  <a:pt x="94268" y="980387"/>
                </a:cubicBezTo>
                <a:cubicBezTo>
                  <a:pt x="408561" y="969162"/>
                  <a:pt x="270351" y="976451"/>
                  <a:pt x="509048" y="961534"/>
                </a:cubicBezTo>
                <a:cubicBezTo>
                  <a:pt x="521617" y="958392"/>
                  <a:pt x="534051" y="954648"/>
                  <a:pt x="546755" y="952107"/>
                </a:cubicBezTo>
                <a:cubicBezTo>
                  <a:pt x="565498" y="948358"/>
                  <a:pt x="585316" y="949109"/>
                  <a:pt x="603316" y="942680"/>
                </a:cubicBezTo>
                <a:cubicBezTo>
                  <a:pt x="629784" y="933227"/>
                  <a:pt x="654057" y="918431"/>
                  <a:pt x="678730" y="904973"/>
                </a:cubicBezTo>
                <a:cubicBezTo>
                  <a:pt x="703296" y="891573"/>
                  <a:pt x="728032" y="870104"/>
                  <a:pt x="744718" y="848412"/>
                </a:cubicBezTo>
                <a:cubicBezTo>
                  <a:pt x="765441" y="821472"/>
                  <a:pt x="780886" y="790762"/>
                  <a:pt x="801279" y="763571"/>
                </a:cubicBezTo>
                <a:lnTo>
                  <a:pt x="857840" y="688156"/>
                </a:lnTo>
                <a:cubicBezTo>
                  <a:pt x="864124" y="669302"/>
                  <a:pt x="867805" y="649370"/>
                  <a:pt x="876693" y="631595"/>
                </a:cubicBezTo>
                <a:cubicBezTo>
                  <a:pt x="913863" y="557258"/>
                  <a:pt x="898308" y="595034"/>
                  <a:pt x="923827" y="518474"/>
                </a:cubicBezTo>
                <a:cubicBezTo>
                  <a:pt x="926969" y="509047"/>
                  <a:pt x="931620" y="499995"/>
                  <a:pt x="933254" y="490193"/>
                </a:cubicBezTo>
                <a:lnTo>
                  <a:pt x="952108" y="377072"/>
                </a:lnTo>
                <a:cubicBezTo>
                  <a:pt x="955250" y="358218"/>
                  <a:pt x="957785" y="339253"/>
                  <a:pt x="961534" y="320511"/>
                </a:cubicBezTo>
                <a:cubicBezTo>
                  <a:pt x="964676" y="304800"/>
                  <a:pt x="968327" y="289181"/>
                  <a:pt x="970961" y="273377"/>
                </a:cubicBezTo>
                <a:cubicBezTo>
                  <a:pt x="974614" y="251460"/>
                  <a:pt x="976735" y="229306"/>
                  <a:pt x="980388" y="207389"/>
                </a:cubicBezTo>
                <a:cubicBezTo>
                  <a:pt x="984323" y="183782"/>
                  <a:pt x="996395" y="122102"/>
                  <a:pt x="1008668" y="103694"/>
                </a:cubicBezTo>
                <a:cubicBezTo>
                  <a:pt x="1014953" y="94267"/>
                  <a:pt x="1018996" y="82874"/>
                  <a:pt x="1027522" y="75414"/>
                </a:cubicBezTo>
                <a:cubicBezTo>
                  <a:pt x="1106785" y="6060"/>
                  <a:pt x="1056257" y="56333"/>
                  <a:pt x="1112363" y="28280"/>
                </a:cubicBezTo>
                <a:cubicBezTo>
                  <a:pt x="1185451" y="-8265"/>
                  <a:pt x="1097849" y="23690"/>
                  <a:pt x="1168924" y="0"/>
                </a:cubicBezTo>
                <a:cubicBezTo>
                  <a:pt x="1222343" y="3142"/>
                  <a:pt x="1275935" y="4102"/>
                  <a:pt x="1329180" y="9426"/>
                </a:cubicBezTo>
                <a:cubicBezTo>
                  <a:pt x="1358796" y="12387"/>
                  <a:pt x="1359924" y="24798"/>
                  <a:pt x="1385741" y="37707"/>
                </a:cubicBezTo>
                <a:cubicBezTo>
                  <a:pt x="1394629" y="42151"/>
                  <a:pt x="1404594" y="43992"/>
                  <a:pt x="1414021" y="47134"/>
                </a:cubicBezTo>
                <a:cubicBezTo>
                  <a:pt x="1420306" y="56561"/>
                  <a:pt x="1424864" y="67403"/>
                  <a:pt x="1432875" y="75414"/>
                </a:cubicBezTo>
                <a:cubicBezTo>
                  <a:pt x="1478377" y="120916"/>
                  <a:pt x="1449033" y="70026"/>
                  <a:pt x="1470582" y="113121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lèche courbée vers le haut 40"/>
          <p:cNvSpPr/>
          <p:nvPr/>
        </p:nvSpPr>
        <p:spPr>
          <a:xfrm rot="10800000">
            <a:off x="530125" y="2401307"/>
            <a:ext cx="3753842" cy="504056"/>
          </a:xfrm>
          <a:prstGeom prst="curvedUpArrow">
            <a:avLst>
              <a:gd name="adj1" fmla="val 3369"/>
              <a:gd name="adj2" fmla="val 14718"/>
              <a:gd name="adj3" fmla="val 209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1791649" y="2060850"/>
            <a:ext cx="1008112" cy="30274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Step</a:t>
            </a:r>
            <a:r>
              <a:rPr lang="fr-FR" dirty="0" smtClean="0"/>
              <a:t> 2</a:t>
            </a:r>
            <a:endParaRPr lang="fr-FR" dirty="0"/>
          </a:p>
        </p:txBody>
      </p:sp>
      <p:cxnSp>
        <p:nvCxnSpPr>
          <p:cNvPr id="43" name="Connecteur droit 42"/>
          <p:cNvCxnSpPr/>
          <p:nvPr/>
        </p:nvCxnSpPr>
        <p:spPr>
          <a:xfrm flipV="1">
            <a:off x="160658" y="2732809"/>
            <a:ext cx="738934" cy="433914"/>
          </a:xfrm>
          <a:prstGeom prst="line">
            <a:avLst/>
          </a:prstGeom>
          <a:ln w="28575">
            <a:solidFill>
              <a:srgbClr val="00B0F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èche courbée vers le haut 44"/>
          <p:cNvSpPr/>
          <p:nvPr/>
        </p:nvSpPr>
        <p:spPr>
          <a:xfrm rot="10800000" flipH="1">
            <a:off x="376682" y="1715525"/>
            <a:ext cx="6427566" cy="1290463"/>
          </a:xfrm>
          <a:prstGeom prst="curvedUpArrow">
            <a:avLst>
              <a:gd name="adj1" fmla="val 3369"/>
              <a:gd name="adj2" fmla="val 14718"/>
              <a:gd name="adj3" fmla="val 209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46" name="Connecteur droit 45"/>
          <p:cNvCxnSpPr/>
          <p:nvPr/>
        </p:nvCxnSpPr>
        <p:spPr>
          <a:xfrm>
            <a:off x="6421347" y="2732809"/>
            <a:ext cx="814949" cy="854926"/>
          </a:xfrm>
          <a:prstGeom prst="line">
            <a:avLst/>
          </a:prstGeom>
          <a:ln w="28575">
            <a:solidFill>
              <a:srgbClr val="00B0F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7236296" y="3596905"/>
            <a:ext cx="576064" cy="638902"/>
          </a:xfrm>
          <a:prstGeom prst="line">
            <a:avLst/>
          </a:prstGeom>
          <a:ln w="28575">
            <a:solidFill>
              <a:srgbClr val="00B0F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V="1">
            <a:off x="7236296" y="3573264"/>
            <a:ext cx="635902" cy="14471"/>
          </a:xfrm>
          <a:prstGeom prst="line">
            <a:avLst/>
          </a:prstGeom>
          <a:ln w="28575">
            <a:solidFill>
              <a:srgbClr val="00B0F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7438667" y="3646270"/>
            <a:ext cx="461812" cy="31100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>
                <a:solidFill>
                  <a:schemeClr val="tx1"/>
                </a:solidFill>
                <a:latin typeface="Symbol" panose="05050102010706020507" pitchFamily="18" charset="2"/>
              </a:rPr>
              <a:t>q</a:t>
            </a:r>
            <a:r>
              <a:rPr lang="fr-FR" sz="1000" b="1" baseline="-25000" dirty="0" smtClean="0">
                <a:solidFill>
                  <a:schemeClr val="tx1"/>
                </a:solidFill>
              </a:rPr>
              <a:t>MS,2</a:t>
            </a:r>
            <a:endParaRPr lang="fr-FR" sz="1000" b="1" baseline="-25000" dirty="0">
              <a:solidFill>
                <a:schemeClr val="tx1"/>
              </a:solidFill>
            </a:endParaRPr>
          </a:p>
        </p:txBody>
      </p:sp>
      <p:cxnSp>
        <p:nvCxnSpPr>
          <p:cNvPr id="59" name="Connecteur droit 58"/>
          <p:cNvCxnSpPr/>
          <p:nvPr/>
        </p:nvCxnSpPr>
        <p:spPr>
          <a:xfrm>
            <a:off x="160658" y="3176085"/>
            <a:ext cx="738934" cy="1139088"/>
          </a:xfrm>
          <a:prstGeom prst="line">
            <a:avLst/>
          </a:prstGeom>
          <a:ln w="28575">
            <a:solidFill>
              <a:srgbClr val="00B0F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à coins arrondis 60"/>
          <p:cNvSpPr/>
          <p:nvPr/>
        </p:nvSpPr>
        <p:spPr>
          <a:xfrm>
            <a:off x="3131840" y="1412776"/>
            <a:ext cx="1008112" cy="30274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Step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62" name="Rectangle à coins arrondis 61"/>
          <p:cNvSpPr/>
          <p:nvPr/>
        </p:nvSpPr>
        <p:spPr>
          <a:xfrm>
            <a:off x="3419872" y="4149082"/>
            <a:ext cx="1008112" cy="30274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Step</a:t>
            </a:r>
            <a:r>
              <a:rPr lang="fr-FR" dirty="0" smtClean="0"/>
              <a:t> 4</a:t>
            </a:r>
            <a:endParaRPr lang="fr-FR" dirty="0"/>
          </a:p>
        </p:txBody>
      </p:sp>
      <p:sp>
        <p:nvSpPr>
          <p:cNvPr id="63" name="Flèche courbée vers le haut 62"/>
          <p:cNvSpPr/>
          <p:nvPr/>
        </p:nvSpPr>
        <p:spPr>
          <a:xfrm rot="10642056" flipV="1">
            <a:off x="593488" y="3750476"/>
            <a:ext cx="6965125" cy="744580"/>
          </a:xfrm>
          <a:prstGeom prst="curvedUpArrow">
            <a:avLst>
              <a:gd name="adj1" fmla="val 3369"/>
              <a:gd name="adj2" fmla="val 14718"/>
              <a:gd name="adj3" fmla="val 209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4" name="Flèche courbée vers le haut 63"/>
          <p:cNvSpPr/>
          <p:nvPr/>
        </p:nvSpPr>
        <p:spPr>
          <a:xfrm rot="21376643">
            <a:off x="895180" y="4020309"/>
            <a:ext cx="7932896" cy="1307455"/>
          </a:xfrm>
          <a:prstGeom prst="curvedUpArrow">
            <a:avLst>
              <a:gd name="adj1" fmla="val 3369"/>
              <a:gd name="adj2" fmla="val 14718"/>
              <a:gd name="adj3" fmla="val 209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3707604" y="5013178"/>
            <a:ext cx="1008112" cy="30274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Step</a:t>
            </a:r>
            <a:r>
              <a:rPr lang="fr-FR" dirty="0" smtClean="0"/>
              <a:t> 5</a:t>
            </a:r>
            <a:endParaRPr lang="fr-FR" dirty="0"/>
          </a:p>
        </p:txBody>
      </p:sp>
      <p:cxnSp>
        <p:nvCxnSpPr>
          <p:cNvPr id="68" name="Connecteur droit 67"/>
          <p:cNvCxnSpPr/>
          <p:nvPr/>
        </p:nvCxnSpPr>
        <p:spPr>
          <a:xfrm flipH="1">
            <a:off x="8892480" y="2571239"/>
            <a:ext cx="1" cy="137660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8238288" y="2163781"/>
            <a:ext cx="79208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7030A0"/>
                </a:solidFill>
              </a:rPr>
              <a:t>HADES </a:t>
            </a:r>
            <a:r>
              <a:rPr lang="fr-FR" sz="1200" b="1" dirty="0" err="1" smtClean="0">
                <a:solidFill>
                  <a:srgbClr val="7030A0"/>
                </a:solidFill>
              </a:rPr>
              <a:t>target</a:t>
            </a:r>
            <a:endParaRPr lang="fr-FR" sz="1200" b="1" dirty="0">
              <a:solidFill>
                <a:srgbClr val="7030A0"/>
              </a:solidFill>
            </a:endParaRPr>
          </a:p>
        </p:txBody>
      </p:sp>
      <p:cxnSp>
        <p:nvCxnSpPr>
          <p:cNvPr id="72" name="Connecteur droit 71"/>
          <p:cNvCxnSpPr/>
          <p:nvPr/>
        </p:nvCxnSpPr>
        <p:spPr>
          <a:xfrm flipV="1">
            <a:off x="8100392" y="3445032"/>
            <a:ext cx="1043608" cy="654117"/>
          </a:xfrm>
          <a:prstGeom prst="line">
            <a:avLst/>
          </a:prstGeom>
          <a:ln w="28575">
            <a:solidFill>
              <a:srgbClr val="00B0F0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Accolade ouvrante 74"/>
          <p:cNvSpPr/>
          <p:nvPr/>
        </p:nvSpPr>
        <p:spPr>
          <a:xfrm rot="10800000">
            <a:off x="8604448" y="2886509"/>
            <a:ext cx="189736" cy="686755"/>
          </a:xfrm>
          <a:prstGeom prst="leftBrac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Accolade ouvrante 75"/>
          <p:cNvSpPr/>
          <p:nvPr/>
        </p:nvSpPr>
        <p:spPr>
          <a:xfrm>
            <a:off x="7881626" y="2895936"/>
            <a:ext cx="228194" cy="680437"/>
          </a:xfrm>
          <a:prstGeom prst="leftBrac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7919333" y="2924003"/>
            <a:ext cx="869554" cy="5040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err="1" smtClean="0">
                <a:solidFill>
                  <a:srgbClr val="7030A0"/>
                </a:solidFill>
              </a:rPr>
              <a:t>Third</a:t>
            </a:r>
            <a:r>
              <a:rPr lang="fr-FR" sz="900" b="1" dirty="0" smtClean="0">
                <a:solidFill>
                  <a:srgbClr val="7030A0"/>
                </a:solidFill>
              </a:rPr>
              <a:t> part of </a:t>
            </a:r>
            <a:r>
              <a:rPr lang="fr-FR" sz="900" b="1" dirty="0" err="1" smtClean="0">
                <a:solidFill>
                  <a:srgbClr val="7030A0"/>
                </a:solidFill>
              </a:rPr>
              <a:t>beam</a:t>
            </a:r>
            <a:r>
              <a:rPr lang="fr-FR" sz="900" b="1" dirty="0" smtClean="0">
                <a:solidFill>
                  <a:srgbClr val="7030A0"/>
                </a:solidFill>
              </a:rPr>
              <a:t> line</a:t>
            </a:r>
          </a:p>
          <a:p>
            <a:pPr algn="ctr"/>
            <a:r>
              <a:rPr lang="fr-FR" sz="900" b="1" dirty="0" smtClean="0">
                <a:solidFill>
                  <a:srgbClr val="7030A0"/>
                </a:solidFill>
              </a:rPr>
              <a:t>Q8 Q9</a:t>
            </a:r>
          </a:p>
        </p:txBody>
      </p:sp>
      <p:sp>
        <p:nvSpPr>
          <p:cNvPr id="57" name="Arc 56"/>
          <p:cNvSpPr/>
          <p:nvPr/>
        </p:nvSpPr>
        <p:spPr>
          <a:xfrm rot="4485046">
            <a:off x="7133616" y="3378066"/>
            <a:ext cx="781423" cy="58671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630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853" y="114382"/>
            <a:ext cx="9144000" cy="634082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Position </a:t>
            </a:r>
            <a:r>
              <a:rPr lang="fr-FR" sz="2800" dirty="0" err="1" smtClean="0">
                <a:solidFill>
                  <a:schemeClr val="bg1"/>
                </a:solidFill>
              </a:rPr>
              <a:t>resolution</a:t>
            </a:r>
            <a:r>
              <a:rPr lang="fr-FR" sz="2800" dirty="0" smtClean="0">
                <a:solidFill>
                  <a:schemeClr val="bg1"/>
                </a:solidFill>
              </a:rPr>
              <a:t> at HADES </a:t>
            </a:r>
            <a:r>
              <a:rPr lang="fr-FR" sz="2800" dirty="0" err="1" smtClean="0">
                <a:solidFill>
                  <a:schemeClr val="bg1"/>
                </a:solidFill>
              </a:rPr>
              <a:t>target</a:t>
            </a:r>
            <a:r>
              <a:rPr lang="fr-FR" sz="2800" dirty="0" smtClean="0">
                <a:solidFill>
                  <a:schemeClr val="bg1"/>
                </a:solidFill>
              </a:rPr>
              <a:t>: </a:t>
            </a:r>
            <a:r>
              <a:rPr lang="fr-FR" sz="2800" dirty="0" err="1" smtClean="0">
                <a:solidFill>
                  <a:schemeClr val="bg1"/>
                </a:solidFill>
              </a:rPr>
              <a:t>Preliminary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results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47253"/>
            <a:ext cx="8229600" cy="4525963"/>
          </a:xfrm>
        </p:spPr>
        <p:txBody>
          <a:bodyPr>
            <a:normAutofit/>
          </a:bodyPr>
          <a:lstStyle/>
          <a:p>
            <a:r>
              <a:rPr lang="fr-FR" sz="2400" dirty="0" smtClean="0"/>
              <a:t>Important </a:t>
            </a:r>
            <a:r>
              <a:rPr lang="fr-FR" sz="2400" dirty="0" err="1" smtClean="0"/>
              <a:t>increase</a:t>
            </a:r>
            <a:r>
              <a:rPr lang="fr-FR" sz="2400" dirty="0" smtClean="0"/>
              <a:t> of the spatial </a:t>
            </a:r>
            <a:r>
              <a:rPr lang="fr-FR" sz="2400" dirty="0" err="1" smtClean="0"/>
              <a:t>resolution</a:t>
            </a:r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412776"/>
            <a:ext cx="3545167" cy="3545167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12776"/>
            <a:ext cx="3528392" cy="3528392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sp>
        <p:nvSpPr>
          <p:cNvPr id="6" name="ZoneTexte 5"/>
          <p:cNvSpPr txBox="1"/>
          <p:nvPr/>
        </p:nvSpPr>
        <p:spPr>
          <a:xfrm>
            <a:off x="3689050" y="174910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7 </a:t>
            </a:r>
            <a:r>
              <a:rPr lang="fr-FR" sz="1200" b="1" dirty="0" err="1" smtClean="0"/>
              <a:t>peaks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corresponding</a:t>
            </a:r>
            <a:r>
              <a:rPr lang="fr-FR" sz="1200" b="1" dirty="0" smtClean="0"/>
              <a:t> to </a:t>
            </a:r>
            <a:r>
              <a:rPr lang="fr-FR" sz="1200" b="1" dirty="0" smtClean="0">
                <a:latin typeface="Symbol" panose="05050102010706020507" pitchFamily="18" charset="2"/>
              </a:rPr>
              <a:t>d</a:t>
            </a:r>
            <a:r>
              <a:rPr lang="fr-FR" sz="1200" b="1" dirty="0" smtClean="0"/>
              <a:t> = -6%, -4%, -2%, 0%, 2%, 4% and 6%</a:t>
            </a:r>
            <a:endParaRPr lang="fr-FR" sz="1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77218" y="1422203"/>
            <a:ext cx="3311896" cy="307777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HORIZONTAL position </a:t>
            </a:r>
            <a:r>
              <a:rPr lang="fr-FR" sz="1400" b="1" dirty="0" err="1" smtClean="0"/>
              <a:t>resolution</a:t>
            </a:r>
            <a:endParaRPr lang="fr-FR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5796608" y="1412776"/>
            <a:ext cx="3311896" cy="307777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VERTICAL position </a:t>
            </a:r>
            <a:r>
              <a:rPr lang="fr-FR" sz="1400" b="1" dirty="0" err="1" smtClean="0"/>
              <a:t>resolution</a:t>
            </a:r>
            <a:endParaRPr lang="fr-FR" sz="1400" b="1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740436"/>
              </p:ext>
            </p:extLst>
          </p:nvPr>
        </p:nvGraphicFramePr>
        <p:xfrm>
          <a:off x="2003884" y="5085184"/>
          <a:ext cx="4944380" cy="12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38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Symbol" panose="05050102010706020507" pitchFamily="18" charset="2"/>
                        </a:rPr>
                        <a:t>d</a:t>
                      </a:r>
                      <a:endParaRPr lang="fr-FR" dirty="0">
                        <a:latin typeface="Symbol" panose="05050102010706020507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-4 %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-2 %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H </a:t>
                      </a:r>
                      <a:r>
                        <a:rPr lang="fr-FR" sz="1400" b="1" dirty="0" err="1" smtClean="0"/>
                        <a:t>resolution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5.4 mm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5.2 mm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5.2 mm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5.2 mm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5.0 mm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V </a:t>
                      </a:r>
                      <a:r>
                        <a:rPr lang="fr-FR" sz="1400" b="1" dirty="0" err="1" smtClean="0"/>
                        <a:t>resolution</a:t>
                      </a:r>
                      <a:endParaRPr lang="fr-FR" sz="1400" b="1" dirty="0" smtClean="0"/>
                    </a:p>
                    <a:p>
                      <a:pPr algn="ctr"/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-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7.1 mm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1.2 mm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7.5 mm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-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971600" y="2852936"/>
            <a:ext cx="432048" cy="2462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-4 %</a:t>
            </a:r>
            <a:endParaRPr lang="fr-FR" sz="10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1187039" y="2246675"/>
            <a:ext cx="432048" cy="2462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-2 %</a:t>
            </a:r>
            <a:endParaRPr lang="fr-FR" sz="10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457956" y="1789994"/>
            <a:ext cx="432048" cy="2462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0 %</a:t>
            </a:r>
            <a:endParaRPr lang="fr-FR" sz="10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1946158" y="1908120"/>
            <a:ext cx="432048" cy="2462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2 %</a:t>
            </a:r>
            <a:endParaRPr lang="fr-FR" sz="10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339752" y="2606715"/>
            <a:ext cx="432048" cy="2462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4 %</a:t>
            </a:r>
            <a:endParaRPr lang="fr-FR" sz="10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2574045" y="3176972"/>
            <a:ext cx="432048" cy="2462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6 %</a:t>
            </a:r>
            <a:endParaRPr lang="fr-FR" sz="1000" b="1" dirty="0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980B-C06C-4BE1-8EE5-D979D8A935AD}" type="datetime1">
              <a:rPr lang="fr-FR" smtClean="0"/>
              <a:t>09/04/2014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1CF-B668-4972-A3C8-253600132B5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9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5904656" cy="504056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bg1"/>
                </a:solidFill>
              </a:rPr>
              <a:t>C</a:t>
            </a:r>
            <a:r>
              <a:rPr lang="fr-FR" dirty="0" smtClean="0">
                <a:solidFill>
                  <a:schemeClr val="bg1"/>
                </a:solidFill>
              </a:rPr>
              <a:t>onclusion and </a:t>
            </a:r>
            <a:r>
              <a:rPr lang="fr-FR" dirty="0" err="1" smtClean="0">
                <a:solidFill>
                  <a:schemeClr val="bg1"/>
                </a:solidFill>
              </a:rPr>
              <a:t>outlook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New </a:t>
            </a:r>
            <a:r>
              <a:rPr lang="fr-FR" dirty="0" err="1" smtClean="0"/>
              <a:t>Hbeam.h</a:t>
            </a:r>
            <a:r>
              <a:rPr lang="fr-FR" dirty="0" smtClean="0"/>
              <a:t> module </a:t>
            </a:r>
            <a:r>
              <a:rPr lang="fr-FR" dirty="0" err="1" smtClean="0"/>
              <a:t>including</a:t>
            </a:r>
            <a:r>
              <a:rPr lang="fr-FR" dirty="0" smtClean="0"/>
              <a:t> multiple </a:t>
            </a:r>
            <a:r>
              <a:rPr lang="fr-FR" dirty="0" err="1" smtClean="0"/>
              <a:t>scattering</a:t>
            </a:r>
            <a:r>
              <a:rPr lang="fr-FR" dirty="0" smtClean="0"/>
              <a:t> in </a:t>
            </a:r>
            <a:r>
              <a:rPr lang="fr-FR" dirty="0" err="1" smtClean="0"/>
              <a:t>any</a:t>
            </a:r>
            <a:r>
              <a:rPr lang="fr-FR" dirty="0" smtClean="0"/>
              <a:t> detector (E.A. T.H.)</a:t>
            </a:r>
          </a:p>
          <a:p>
            <a:pPr lvl="1"/>
            <a:r>
              <a:rPr lang="fr-FR" dirty="0" err="1" smtClean="0"/>
              <a:t>Tested</a:t>
            </a:r>
            <a:r>
              <a:rPr lang="fr-FR" dirty="0" smtClean="0"/>
              <a:t> in Orsay</a:t>
            </a:r>
          </a:p>
          <a:p>
            <a:pPr lvl="1"/>
            <a:r>
              <a:rPr lang="fr-FR" dirty="0" smtClean="0"/>
              <a:t>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tested</a:t>
            </a:r>
            <a:r>
              <a:rPr lang="fr-FR" dirty="0" smtClean="0"/>
              <a:t> at GSI</a:t>
            </a:r>
          </a:p>
          <a:p>
            <a:pPr lvl="1"/>
            <a:endParaRPr lang="fr-FR" dirty="0" smtClean="0"/>
          </a:p>
          <a:p>
            <a:r>
              <a:rPr lang="fr-FR" dirty="0" err="1" smtClean="0"/>
              <a:t>Include</a:t>
            </a:r>
            <a:r>
              <a:rPr lang="fr-FR" dirty="0" smtClean="0"/>
              <a:t> </a:t>
            </a:r>
            <a:r>
              <a:rPr lang="fr-FR" dirty="0" smtClean="0"/>
              <a:t>the </a:t>
            </a:r>
            <a:r>
              <a:rPr lang="fr-FR" dirty="0" err="1" smtClean="0"/>
              <a:t>Diamond</a:t>
            </a:r>
            <a:r>
              <a:rPr lang="fr-FR" dirty="0" smtClean="0"/>
              <a:t> </a:t>
            </a:r>
            <a:r>
              <a:rPr lang="fr-FR" dirty="0" err="1" smtClean="0"/>
              <a:t>start</a:t>
            </a:r>
            <a:r>
              <a:rPr lang="fr-FR" dirty="0" smtClean="0"/>
              <a:t> detector information (3 X-</a:t>
            </a:r>
            <a:r>
              <a:rPr lang="fr-FR" dirty="0" err="1" smtClean="0"/>
              <a:t>coordinates</a:t>
            </a:r>
            <a:r>
              <a:rPr lang="fr-FR" dirty="0" smtClean="0"/>
              <a:t> + 3 Y- </a:t>
            </a:r>
            <a:r>
              <a:rPr lang="fr-FR" dirty="0" err="1" smtClean="0"/>
              <a:t>coordinates</a:t>
            </a:r>
            <a:r>
              <a:rPr lang="fr-FR" dirty="0" smtClean="0"/>
              <a:t> to </a:t>
            </a:r>
            <a:r>
              <a:rPr lang="fr-FR" dirty="0" err="1" smtClean="0"/>
              <a:t>access</a:t>
            </a:r>
            <a:r>
              <a:rPr lang="fr-FR" dirty="0" smtClean="0"/>
              <a:t> to the 5 </a:t>
            </a:r>
            <a:r>
              <a:rPr lang="fr-FR" dirty="0" err="1" smtClean="0"/>
              <a:t>unknown</a:t>
            </a:r>
            <a:r>
              <a:rPr lang="fr-FR" dirty="0" smtClean="0"/>
              <a:t> (x</a:t>
            </a:r>
            <a:r>
              <a:rPr lang="fr-FR" baseline="-25000" dirty="0" smtClean="0"/>
              <a:t>0</a:t>
            </a:r>
            <a:r>
              <a:rPr lang="fr-FR" dirty="0" smtClean="0"/>
              <a:t>,</a:t>
            </a:r>
            <a:r>
              <a:rPr lang="fr-FR" dirty="0" smtClean="0">
                <a:latin typeface="Symbol" panose="05050102010706020507" pitchFamily="18" charset="2"/>
              </a:rPr>
              <a:t>q</a:t>
            </a:r>
            <a:r>
              <a:rPr lang="fr-FR" baseline="-25000" dirty="0" smtClean="0"/>
              <a:t>0</a:t>
            </a:r>
            <a:r>
              <a:rPr lang="fr-FR" dirty="0" smtClean="0"/>
              <a:t>,y</a:t>
            </a:r>
            <a:r>
              <a:rPr lang="fr-FR" baseline="-25000" dirty="0" smtClean="0"/>
              <a:t>0</a:t>
            </a:r>
            <a:r>
              <a:rPr lang="fr-FR" dirty="0" smtClean="0"/>
              <a:t>,</a:t>
            </a:r>
            <a:r>
              <a:rPr lang="fr-FR" dirty="0" smtClean="0">
                <a:latin typeface="Symbol" panose="05050102010706020507" pitchFamily="18" charset="2"/>
              </a:rPr>
              <a:t>j</a:t>
            </a:r>
            <a:r>
              <a:rPr lang="fr-FR" baseline="-25000" dirty="0" smtClean="0"/>
              <a:t>0</a:t>
            </a:r>
            <a:r>
              <a:rPr lang="fr-FR" dirty="0" smtClean="0"/>
              <a:t>,</a:t>
            </a:r>
            <a:r>
              <a:rPr lang="fr-FR" dirty="0" smtClean="0">
                <a:latin typeface="Symbol" panose="05050102010706020507" pitchFamily="18" charset="2"/>
              </a:rPr>
              <a:t>d</a:t>
            </a:r>
            <a:r>
              <a:rPr lang="fr-FR" dirty="0" smtClean="0"/>
              <a:t>) </a:t>
            </a:r>
            <a:r>
              <a:rPr lang="fr-FR" dirty="0" smtClean="0">
                <a:sym typeface="Wingdings" panose="05000000000000000000" pitchFamily="2" charset="2"/>
              </a:rPr>
              <a:t> fit </a:t>
            </a:r>
            <a:r>
              <a:rPr lang="fr-FR" dirty="0" err="1" smtClean="0">
                <a:sym typeface="Wingdings" panose="05000000000000000000" pitchFamily="2" charset="2"/>
              </a:rPr>
              <a:t>procedure</a:t>
            </a:r>
            <a:endParaRPr lang="fr-FR" dirty="0" smtClean="0"/>
          </a:p>
          <a:p>
            <a:r>
              <a:rPr lang="fr-FR" dirty="0" err="1" smtClean="0"/>
              <a:t>Get</a:t>
            </a:r>
            <a:r>
              <a:rPr lang="fr-FR" dirty="0" smtClean="0"/>
              <a:t> the new position at the HADES </a:t>
            </a:r>
            <a:r>
              <a:rPr lang="fr-FR" dirty="0" err="1" smtClean="0"/>
              <a:t>target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</a:t>
            </a:r>
            <a:r>
              <a:rPr lang="fr-FR" dirty="0" err="1" smtClean="0"/>
              <a:t>better</a:t>
            </a:r>
            <a:r>
              <a:rPr lang="fr-FR" dirty="0" smtClean="0"/>
              <a:t> </a:t>
            </a:r>
            <a:r>
              <a:rPr lang="fr-FR" dirty="0" err="1" smtClean="0"/>
              <a:t>resolution</a:t>
            </a:r>
            <a:r>
              <a:rPr lang="fr-FR" dirty="0" smtClean="0"/>
              <a:t> (</a:t>
            </a:r>
            <a:r>
              <a:rPr lang="fr-FR" dirty="0" smtClean="0">
                <a:latin typeface="Symbol" panose="05050102010706020507" pitchFamily="18" charset="2"/>
              </a:rPr>
              <a:t>d</a:t>
            </a:r>
            <a:r>
              <a:rPr lang="fr-FR" dirty="0" smtClean="0"/>
              <a:t>, </a:t>
            </a:r>
            <a:r>
              <a:rPr lang="fr-FR" dirty="0" err="1" smtClean="0"/>
              <a:t>x</a:t>
            </a:r>
            <a:r>
              <a:rPr lang="fr-FR" baseline="-25000" dirty="0" err="1" smtClean="0"/>
              <a:t>H</a:t>
            </a:r>
            <a:r>
              <a:rPr lang="fr-FR" dirty="0" smtClean="0"/>
              <a:t>, </a:t>
            </a:r>
            <a:r>
              <a:rPr lang="fr-FR" dirty="0" err="1" smtClean="0">
                <a:latin typeface="Symbol" panose="05050102010706020507" pitchFamily="18" charset="2"/>
              </a:rPr>
              <a:t>q</a:t>
            </a:r>
            <a:r>
              <a:rPr lang="fr-FR" baseline="-25000" dirty="0" err="1" smtClean="0"/>
              <a:t>H</a:t>
            </a:r>
            <a:r>
              <a:rPr lang="fr-FR" dirty="0" smtClean="0"/>
              <a:t>, </a:t>
            </a:r>
            <a:r>
              <a:rPr lang="fr-FR" dirty="0" err="1" smtClean="0"/>
              <a:t>y</a:t>
            </a:r>
            <a:r>
              <a:rPr lang="fr-FR" baseline="-25000" dirty="0" err="1" smtClean="0"/>
              <a:t>H</a:t>
            </a:r>
            <a:r>
              <a:rPr lang="fr-FR" dirty="0" smtClean="0"/>
              <a:t>, </a:t>
            </a:r>
            <a:r>
              <a:rPr lang="fr-FR" dirty="0" err="1" smtClean="0">
                <a:latin typeface="Symbol" panose="05050102010706020507" pitchFamily="18" charset="2"/>
              </a:rPr>
              <a:t>j</a:t>
            </a:r>
            <a:r>
              <a:rPr lang="fr-FR" baseline="-25000" dirty="0" err="1" smtClean="0"/>
              <a:t>H</a:t>
            </a:r>
            <a:r>
              <a:rPr lang="fr-FR" dirty="0" smtClean="0"/>
              <a:t> )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7419E-369D-4158-B917-CEB2B1CF93CE}" type="datetime1">
              <a:rPr lang="fr-FR" smtClean="0"/>
              <a:t>09/04/2014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pion skype meeting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01CF-B668-4972-A3C8-253600132B5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8285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472</Words>
  <Application>Microsoft Office PowerPoint</Application>
  <PresentationFormat>Affichage à l'écran (4:3)</PresentationFormat>
  <Paragraphs>107</Paragraphs>
  <Slides>6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Thème Office</vt:lpstr>
      <vt:lpstr>Équation</vt:lpstr>
      <vt:lpstr>Implementing the multiple scattering in the pion beam line</vt:lpstr>
      <vt:lpstr>Simulation conditions</vt:lpstr>
      <vt:lpstr>Backpropagation to production target</vt:lpstr>
      <vt:lpstr>Principle of the method</vt:lpstr>
      <vt:lpstr>Position resolution at HADES target: Preliminary results</vt:lpstr>
      <vt:lpstr>Conclusion and outlook</vt:lpstr>
    </vt:vector>
  </TitlesOfParts>
  <Company>ipn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$mellac</dc:creator>
  <cp:lastModifiedBy>$mellac</cp:lastModifiedBy>
  <cp:revision>41</cp:revision>
  <cp:lastPrinted>2014-03-18T12:47:58Z</cp:lastPrinted>
  <dcterms:created xsi:type="dcterms:W3CDTF">2014-03-18T10:15:45Z</dcterms:created>
  <dcterms:modified xsi:type="dcterms:W3CDTF">2014-04-09T06:55:56Z</dcterms:modified>
</cp:coreProperties>
</file>