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4" r:id="rId3"/>
    <p:sldId id="257" r:id="rId4"/>
    <p:sldId id="275" r:id="rId5"/>
    <p:sldId id="276" r:id="rId6"/>
    <p:sldId id="258" r:id="rId7"/>
    <p:sldId id="277" r:id="rId8"/>
    <p:sldId id="278" r:id="rId9"/>
    <p:sldId id="260" r:id="rId10"/>
    <p:sldId id="279" r:id="rId11"/>
    <p:sldId id="261" r:id="rId12"/>
    <p:sldId id="281" r:id="rId13"/>
    <p:sldId id="280" r:id="rId14"/>
    <p:sldId id="282" r:id="rId15"/>
    <p:sldId id="283" r:id="rId16"/>
    <p:sldId id="267" r:id="rId17"/>
    <p:sldId id="284" r:id="rId18"/>
    <p:sldId id="259" r:id="rId19"/>
    <p:sldId id="263" r:id="rId20"/>
    <p:sldId id="285" r:id="rId21"/>
    <p:sldId id="264" r:id="rId22"/>
    <p:sldId id="265" r:id="rId23"/>
    <p:sldId id="286" r:id="rId24"/>
    <p:sldId id="287" r:id="rId25"/>
    <p:sldId id="266" r:id="rId26"/>
    <p:sldId id="288" r:id="rId27"/>
    <p:sldId id="289" r:id="rId28"/>
    <p:sldId id="268" r:id="rId29"/>
    <p:sldId id="269" r:id="rId30"/>
    <p:sldId id="290" r:id="rId31"/>
    <p:sldId id="270" r:id="rId32"/>
    <p:sldId id="271" r:id="rId33"/>
    <p:sldId id="291" r:id="rId34"/>
    <p:sldId id="292" r:id="rId35"/>
    <p:sldId id="293" r:id="rId36"/>
    <p:sldId id="272" r:id="rId37"/>
    <p:sldId id="273" r:id="rId38"/>
  </p:sldIdLst>
  <p:sldSz cx="9144000" cy="6858000" type="screen4x3"/>
  <p:notesSz cx="7099300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FF99"/>
    <a:srgbClr val="990000"/>
    <a:srgbClr val="FF66FF"/>
    <a:srgbClr val="FFFF00"/>
    <a:srgbClr val="996633"/>
    <a:srgbClr val="CC3300"/>
    <a:srgbClr val="663300"/>
    <a:srgbClr val="99FF99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97983-BCF8-4CC7-ABED-AB443DBCF888}" type="datetimeFigureOut">
              <a:rPr lang="pl-PL" smtClean="0"/>
              <a:pPr/>
              <a:t>2009-09-22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C61C-CE69-4A61-A293-950652D807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97983-BCF8-4CC7-ABED-AB443DBCF888}" type="datetimeFigureOut">
              <a:rPr lang="pl-PL" smtClean="0"/>
              <a:pPr/>
              <a:t>2009-09-22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C61C-CE69-4A61-A293-950652D807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97983-BCF8-4CC7-ABED-AB443DBCF888}" type="datetimeFigureOut">
              <a:rPr lang="pl-PL" smtClean="0"/>
              <a:pPr/>
              <a:t>2009-09-22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C61C-CE69-4A61-A293-950652D807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97983-BCF8-4CC7-ABED-AB443DBCF888}" type="datetimeFigureOut">
              <a:rPr lang="pl-PL" smtClean="0"/>
              <a:pPr/>
              <a:t>2009-09-22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C61C-CE69-4A61-A293-950652D807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97983-BCF8-4CC7-ABED-AB443DBCF888}" type="datetimeFigureOut">
              <a:rPr lang="pl-PL" smtClean="0"/>
              <a:pPr/>
              <a:t>2009-09-22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C61C-CE69-4A61-A293-950652D807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97983-BCF8-4CC7-ABED-AB443DBCF888}" type="datetimeFigureOut">
              <a:rPr lang="pl-PL" smtClean="0"/>
              <a:pPr/>
              <a:t>2009-09-22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C61C-CE69-4A61-A293-950652D807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97983-BCF8-4CC7-ABED-AB443DBCF888}" type="datetimeFigureOut">
              <a:rPr lang="pl-PL" smtClean="0"/>
              <a:pPr/>
              <a:t>2009-09-22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C61C-CE69-4A61-A293-950652D807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97983-BCF8-4CC7-ABED-AB443DBCF888}" type="datetimeFigureOut">
              <a:rPr lang="pl-PL" smtClean="0"/>
              <a:pPr/>
              <a:t>2009-09-22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C61C-CE69-4A61-A293-950652D807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97983-BCF8-4CC7-ABED-AB443DBCF888}" type="datetimeFigureOut">
              <a:rPr lang="pl-PL" smtClean="0"/>
              <a:pPr/>
              <a:t>2009-09-22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C61C-CE69-4A61-A293-950652D807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97983-BCF8-4CC7-ABED-AB443DBCF888}" type="datetimeFigureOut">
              <a:rPr lang="pl-PL" smtClean="0"/>
              <a:pPr/>
              <a:t>2009-09-22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C61C-CE69-4A61-A293-950652D807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97983-BCF8-4CC7-ABED-AB443DBCF888}" type="datetimeFigureOut">
              <a:rPr lang="pl-PL" smtClean="0"/>
              <a:pPr/>
              <a:t>2009-09-22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CFCC61C-CE69-4A61-A293-950652D8071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797983-BCF8-4CC7-ABED-AB443DBCF888}" type="datetimeFigureOut">
              <a:rPr lang="pl-PL" smtClean="0"/>
              <a:pPr/>
              <a:t>2009-09-22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FCC61C-CE69-4A61-A293-950652D80719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3400" y="642918"/>
            <a:ext cx="8253442" cy="928694"/>
          </a:xfrm>
        </p:spPr>
        <p:txBody>
          <a:bodyPr/>
          <a:lstStyle/>
          <a:p>
            <a:r>
              <a:rPr lang="pl-PL" dirty="0" smtClean="0"/>
              <a:t>PAT – </a:t>
            </a:r>
            <a:r>
              <a:rPr lang="pl-PL" dirty="0" err="1" smtClean="0"/>
              <a:t>PostDST</a:t>
            </a:r>
            <a:r>
              <a:rPr lang="pl-PL" dirty="0" smtClean="0"/>
              <a:t> </a:t>
            </a:r>
            <a:r>
              <a:rPr lang="pl-PL" dirty="0" err="1" smtClean="0"/>
              <a:t>Analysis</a:t>
            </a:r>
            <a:r>
              <a:rPr lang="pl-PL" dirty="0" smtClean="0"/>
              <a:t> </a:t>
            </a:r>
            <a:r>
              <a:rPr lang="pl-PL" dirty="0" err="1" smtClean="0"/>
              <a:t>Tool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929322" y="4214818"/>
            <a:ext cx="2928958" cy="2286016"/>
          </a:xfrm>
          <a:solidFill>
            <a:schemeClr val="accent1">
              <a:lumMod val="75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If your analysis is very specific and goes beyond </a:t>
            </a:r>
            <a:r>
              <a:rPr lang="en-US" sz="2800" dirty="0" smtClean="0"/>
              <a:t>that tool </a:t>
            </a:r>
            <a:r>
              <a:rPr lang="en-US" sz="2800" dirty="0" smtClean="0"/>
              <a:t>can provide, do not hesitate to ask</a:t>
            </a:r>
          </a:p>
          <a:p>
            <a:r>
              <a:rPr lang="en-US" sz="2800" dirty="0" smtClean="0"/>
              <a:t>how to alter the code 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71472" y="1544502"/>
            <a:ext cx="8072494" cy="246221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99"/>
                </a:solidFill>
                <a:latin typeface="+mj-lt"/>
              </a:rPr>
              <a:t>A tool which brings you </a:t>
            </a:r>
            <a:r>
              <a:rPr lang="en-US" sz="2400" b="1" dirty="0" smtClean="0">
                <a:solidFill>
                  <a:srgbClr val="FFFF99"/>
                </a:solidFill>
                <a:latin typeface="+mj-lt"/>
              </a:rPr>
              <a:t>closer</a:t>
            </a:r>
            <a:r>
              <a:rPr lang="en-US" sz="2400" dirty="0" smtClean="0">
                <a:solidFill>
                  <a:srgbClr val="FFFF99"/>
                </a:solidFill>
                <a:latin typeface="+mj-lt"/>
              </a:rPr>
              <a:t> to your dedicated physic</a:t>
            </a:r>
            <a:r>
              <a:rPr lang="pl-PL" sz="2400" dirty="0" smtClean="0">
                <a:solidFill>
                  <a:srgbClr val="FFFF99"/>
                </a:solidFill>
                <a:latin typeface="+mj-lt"/>
              </a:rPr>
              <a:t>al</a:t>
            </a:r>
            <a:r>
              <a:rPr lang="en-US" sz="2400" dirty="0" smtClean="0">
                <a:solidFill>
                  <a:srgbClr val="FFFF99"/>
                </a:solidFill>
                <a:latin typeface="+mj-lt"/>
              </a:rPr>
              <a:t> analysis  making some intermediate analysis steps very easy</a:t>
            </a:r>
          </a:p>
          <a:p>
            <a:pPr algn="ctr"/>
            <a:r>
              <a:rPr lang="en-US" sz="2400" dirty="0" smtClean="0">
                <a:solidFill>
                  <a:srgbClr val="FFFF99"/>
                </a:solidFill>
                <a:latin typeface="+mj-lt"/>
              </a:rPr>
              <a:t>but this is not the tool you draw your final histograms with</a:t>
            </a:r>
          </a:p>
          <a:p>
            <a:endParaRPr lang="en-US" dirty="0" smtClean="0"/>
          </a:p>
          <a:p>
            <a:pPr algn="ctr"/>
            <a:r>
              <a:rPr lang="en-US" sz="2400" dirty="0" smtClean="0">
                <a:solidFill>
                  <a:srgbClr val="FFCCFF"/>
                </a:solidFill>
                <a:latin typeface="+mj-lt"/>
              </a:rPr>
              <a:t>Each piece of software has some features and limitations! </a:t>
            </a:r>
            <a:br>
              <a:rPr lang="en-US" sz="2400" dirty="0" smtClean="0">
                <a:solidFill>
                  <a:srgbClr val="FFCCFF"/>
                </a:solidFill>
                <a:latin typeface="+mj-lt"/>
              </a:rPr>
            </a:br>
            <a:r>
              <a:rPr lang="en-US" sz="2000" dirty="0" smtClean="0">
                <a:solidFill>
                  <a:srgbClr val="FF66FF"/>
                </a:solidFill>
                <a:latin typeface="+mj-lt"/>
              </a:rPr>
              <a:t>Very generic program leaves people </a:t>
            </a:r>
            <a:r>
              <a:rPr lang="en-US" sz="2000" b="1" dirty="0" smtClean="0">
                <a:solidFill>
                  <a:srgbClr val="FF66FF"/>
                </a:solidFill>
                <a:latin typeface="+mj-lt"/>
              </a:rPr>
              <a:t>helpless</a:t>
            </a:r>
            <a:r>
              <a:rPr lang="en-US" sz="2000" dirty="0" smtClean="0">
                <a:solidFill>
                  <a:srgbClr val="FF66FF"/>
                </a:solidFill>
                <a:latin typeface="+mj-lt"/>
              </a:rPr>
              <a:t> and the time necessary to </a:t>
            </a:r>
            <a:r>
              <a:rPr lang="pl-PL" sz="2000" dirty="0" smtClean="0">
                <a:solidFill>
                  <a:srgbClr val="FF66FF"/>
                </a:solidFill>
                <a:latin typeface="+mj-lt"/>
              </a:rPr>
              <a:t>”</a:t>
            </a:r>
            <a:r>
              <a:rPr lang="en-US" sz="2000" dirty="0" smtClean="0">
                <a:solidFill>
                  <a:srgbClr val="FF66FF"/>
                </a:solidFill>
                <a:latin typeface="+mj-lt"/>
              </a:rPr>
              <a:t>understand</a:t>
            </a:r>
            <a:r>
              <a:rPr lang="pl-PL" sz="2000" dirty="0" smtClean="0">
                <a:solidFill>
                  <a:srgbClr val="FF66FF"/>
                </a:solidFill>
                <a:latin typeface="+mj-lt"/>
              </a:rPr>
              <a:t>”</a:t>
            </a:r>
            <a:r>
              <a:rPr lang="en-US" sz="2000" dirty="0" smtClean="0">
                <a:solidFill>
                  <a:srgbClr val="FF66FF"/>
                </a:solidFill>
                <a:latin typeface="+mj-lt"/>
              </a:rPr>
              <a:t> and ”configure” it is usually unacceptable</a:t>
            </a:r>
            <a:endParaRPr lang="en-US" sz="2400" dirty="0" smtClean="0">
              <a:solidFill>
                <a:srgbClr val="FF66FF"/>
              </a:solidFill>
              <a:latin typeface="+mj-lt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285720" y="4112319"/>
            <a:ext cx="492922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99FF99"/>
                </a:solidFill>
                <a:latin typeface="+mj-lt"/>
              </a:rPr>
              <a:t>Rapid</a:t>
            </a:r>
            <a:r>
              <a:rPr lang="en-US" sz="2000" dirty="0" smtClean="0">
                <a:solidFill>
                  <a:srgbClr val="99FF99"/>
                </a:solidFill>
                <a:latin typeface="+mj-lt"/>
              </a:rPr>
              <a:t> analysis</a:t>
            </a:r>
            <a:r>
              <a:rPr lang="en-US" sz="2000" dirty="0" smtClean="0">
                <a:latin typeface="+mj-lt"/>
              </a:rPr>
              <a:t> development </a:t>
            </a:r>
            <a:r>
              <a:rPr lang="pl-PL" sz="2000" dirty="0" smtClean="0">
                <a:latin typeface="+mj-lt"/>
              </a:rPr>
              <a:t/>
            </a:r>
            <a:br>
              <a:rPr lang="pl-PL" sz="2000" dirty="0" smtClean="0">
                <a:latin typeface="+mj-lt"/>
              </a:rPr>
            </a:br>
            <a:r>
              <a:rPr lang="en-US" sz="2000" dirty="0" smtClean="0">
                <a:latin typeface="+mj-lt"/>
              </a:rPr>
              <a:t>and immediate effects</a:t>
            </a:r>
          </a:p>
          <a:p>
            <a:r>
              <a:rPr lang="en-US" sz="2000" b="1" dirty="0" smtClean="0">
                <a:solidFill>
                  <a:srgbClr val="99FF99"/>
                </a:solidFill>
                <a:latin typeface="+mj-lt"/>
              </a:rPr>
              <a:t>Simple</a:t>
            </a:r>
            <a:r>
              <a:rPr lang="en-US" sz="2000" dirty="0" smtClean="0">
                <a:latin typeface="+mj-lt"/>
              </a:rPr>
              <a:t> </a:t>
            </a:r>
            <a:r>
              <a:rPr lang="pl-PL" sz="2000" dirty="0" smtClean="0">
                <a:latin typeface="+mj-lt"/>
              </a:rPr>
              <a:t>n</a:t>
            </a:r>
            <a:r>
              <a:rPr lang="en-US" sz="2000" dirty="0" smtClean="0">
                <a:latin typeface="+mj-lt"/>
              </a:rPr>
              <a:t>o deep programming knowledge (unless you really want to change the code)</a:t>
            </a:r>
            <a:endParaRPr lang="pl-PL" sz="2000" dirty="0" smtClean="0">
              <a:latin typeface="+mj-lt"/>
            </a:endParaRPr>
          </a:p>
          <a:p>
            <a:endParaRPr lang="en-US" sz="2000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In most cases you will need to change only a few lines of code (define </a:t>
            </a:r>
            <a:r>
              <a:rPr lang="pl-PL" dirty="0" smtClean="0">
                <a:latin typeface="+mj-lt"/>
              </a:rPr>
              <a:t>p</a:t>
            </a:r>
            <a:r>
              <a:rPr lang="en-US" dirty="0" smtClean="0">
                <a:latin typeface="+mj-lt"/>
              </a:rPr>
              <a:t>article</a:t>
            </a:r>
            <a:r>
              <a:rPr lang="pl-PL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combinations and provide your (i.e. graphical) cuts in ROOT files.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71556" y="500042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pl-PL" dirty="0" err="1" smtClean="0"/>
              <a:t>HParticle</a:t>
            </a:r>
            <a:r>
              <a:rPr lang="pl-PL" dirty="0" smtClean="0"/>
              <a:t> – a </a:t>
            </a:r>
            <a:r>
              <a:rPr lang="pl-PL" dirty="0" err="1" smtClean="0"/>
              <a:t>wrapper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42926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Open file:</a:t>
            </a:r>
            <a:r>
              <a:rPr lang="en-US" dirty="0" smtClean="0">
                <a:solidFill>
                  <a:srgbClr val="C00000"/>
                </a:solidFill>
                <a:latin typeface="Agency FB" pitchFamily="34" charset="0"/>
              </a:rPr>
              <a:t> hparticle.cc</a:t>
            </a:r>
          </a:p>
          <a:p>
            <a:endParaRPr lang="en-US" dirty="0" smtClean="0">
              <a:solidFill>
                <a:schemeClr val="accent3">
                  <a:lumMod val="75000"/>
                </a:schemeClr>
              </a:solidFill>
              <a:latin typeface="+mj-lt"/>
            </a:endParaRPr>
          </a:p>
          <a:p>
            <a:endParaRPr lang="en-US" dirty="0" smtClean="0">
              <a:solidFill>
                <a:schemeClr val="accent3">
                  <a:lumMod val="75000"/>
                </a:schemeClr>
              </a:solidFill>
              <a:latin typeface="+mj-lt"/>
            </a:endParaRPr>
          </a:p>
          <a:p>
            <a:endParaRPr lang="en-US" dirty="0" smtClean="0">
              <a:solidFill>
                <a:schemeClr val="accent3">
                  <a:lumMod val="75000"/>
                </a:schemeClr>
              </a:solidFill>
              <a:latin typeface="+mj-lt"/>
            </a:endParaRPr>
          </a:p>
          <a:p>
            <a:endParaRPr lang="en-US" dirty="0" smtClean="0">
              <a:solidFill>
                <a:schemeClr val="accent3">
                  <a:lumMod val="75000"/>
                </a:schemeClr>
              </a:solidFill>
              <a:latin typeface="+mj-lt"/>
            </a:endParaRPr>
          </a:p>
          <a:p>
            <a:pPr>
              <a:buNone/>
            </a:pPr>
            <a:endParaRPr lang="en-US" dirty="0" smtClean="0">
              <a:solidFill>
                <a:schemeClr val="accent3">
                  <a:lumMod val="75000"/>
                </a:schemeClr>
              </a:solidFill>
              <a:latin typeface="+mj-lt"/>
            </a:endParaRPr>
          </a:p>
          <a:p>
            <a:r>
              <a:rPr lang="en-US" dirty="0" err="1" smtClean="0">
                <a:latin typeface="Agency FB" pitchFamily="34" charset="0"/>
              </a:rPr>
              <a:t>HParticle</a:t>
            </a:r>
            <a:r>
              <a:rPr lang="en-US" dirty="0" smtClean="0">
                <a:latin typeface="+mj-lt"/>
              </a:rPr>
              <a:t> object contains (a pointer to) </a:t>
            </a:r>
            <a:r>
              <a:rPr lang="en-US" dirty="0" err="1" smtClean="0">
                <a:latin typeface="Agency FB" pitchFamily="34" charset="0"/>
              </a:rPr>
              <a:t>HParticleCandidate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smtClean="0">
                <a:latin typeface="+mj-lt"/>
              </a:rPr>
              <a:t>but also it has an independent list of data (name – value)</a:t>
            </a:r>
          </a:p>
          <a:p>
            <a:r>
              <a:rPr lang="en-US" dirty="0" smtClean="0">
                <a:latin typeface="+mj-lt"/>
              </a:rPr>
              <a:t>User can add new data or overwrite ”old” data (from </a:t>
            </a:r>
            <a:r>
              <a:rPr lang="en-US" dirty="0" err="1" smtClean="0">
                <a:latin typeface="Agency FB" pitchFamily="34" charset="0"/>
              </a:rPr>
              <a:t>HParticleCandidate</a:t>
            </a:r>
            <a:r>
              <a:rPr lang="en-US" dirty="0" smtClean="0">
                <a:latin typeface="+mj-lt"/>
              </a:rPr>
              <a:t>) and the new value will be streamed to the output. </a:t>
            </a:r>
            <a:r>
              <a:rPr lang="en-US" dirty="0" err="1" smtClean="0">
                <a:solidFill>
                  <a:srgbClr val="C00000"/>
                </a:solidFill>
                <a:latin typeface="Agency FB" pitchFamily="34" charset="0"/>
              </a:rPr>
              <a:t>HParticleCandidate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 object is not changed because it contributes in many other combinations!</a:t>
            </a:r>
            <a:endParaRPr lang="en-US" dirty="0" smtClean="0">
              <a:solidFill>
                <a:srgbClr val="C00000"/>
              </a:solidFill>
              <a:latin typeface="Agency FB" pitchFamily="34" charset="0"/>
            </a:endParaRPr>
          </a:p>
        </p:txBody>
      </p:sp>
      <p:sp>
        <p:nvSpPr>
          <p:cNvPr id="6" name="Pięciokąt 5"/>
          <p:cNvSpPr/>
          <p:nvPr/>
        </p:nvSpPr>
        <p:spPr>
          <a:xfrm>
            <a:off x="-32" y="0"/>
            <a:ext cx="2286016" cy="428604"/>
          </a:xfrm>
          <a:prstGeom prst="homePlat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err="1" smtClean="0">
                <a:latin typeface="+mj-lt"/>
              </a:rPr>
              <a:t>Example</a:t>
            </a:r>
            <a:r>
              <a:rPr lang="pl-PL" sz="2400" b="1" dirty="0" smtClean="0">
                <a:latin typeface="+mj-lt"/>
              </a:rPr>
              <a:t> 3</a:t>
            </a:r>
            <a:endParaRPr lang="pl-PL" sz="2400" b="1" dirty="0">
              <a:latin typeface="+mj-lt"/>
            </a:endParaRPr>
          </a:p>
        </p:txBody>
      </p:sp>
      <p:sp>
        <p:nvSpPr>
          <p:cNvPr id="5" name="Prostokąt z rogami zaokrąglonymi po przekątnej 4"/>
          <p:cNvSpPr/>
          <p:nvPr/>
        </p:nvSpPr>
        <p:spPr>
          <a:xfrm>
            <a:off x="857224" y="1785926"/>
            <a:ext cx="7358114" cy="2214578"/>
          </a:xfrm>
          <a:prstGeom prst="round2Diag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000" dirty="0" err="1" smtClean="0">
                <a:latin typeface="Agency FB" pitchFamily="34" charset="0"/>
              </a:rPr>
              <a:t>HParticle::HParticle</a:t>
            </a:r>
            <a:r>
              <a:rPr lang="pl-PL" sz="2000" dirty="0" smtClean="0">
                <a:latin typeface="Agency FB" pitchFamily="34" charset="0"/>
              </a:rPr>
              <a:t>(</a:t>
            </a:r>
            <a:r>
              <a:rPr lang="pl-PL" sz="2000" dirty="0" err="1" smtClean="0">
                <a:latin typeface="Agency FB" pitchFamily="34" charset="0"/>
              </a:rPr>
              <a:t>HParticleCandidate</a:t>
            </a:r>
            <a:r>
              <a:rPr lang="pl-PL" sz="2000" dirty="0" smtClean="0">
                <a:latin typeface="Agency FB" pitchFamily="34" charset="0"/>
              </a:rPr>
              <a:t> </a:t>
            </a:r>
            <a:r>
              <a:rPr lang="pl-PL" sz="2000" dirty="0" err="1" smtClean="0">
                <a:latin typeface="Agency FB" pitchFamily="34" charset="0"/>
              </a:rPr>
              <a:t>*p</a:t>
            </a:r>
            <a:r>
              <a:rPr lang="pl-PL" sz="2000" dirty="0" smtClean="0">
                <a:latin typeface="Agency FB" pitchFamily="34" charset="0"/>
              </a:rPr>
              <a:t>C) : </a:t>
            </a:r>
            <a:r>
              <a:rPr lang="pl-PL" sz="2000" dirty="0" err="1" smtClean="0">
                <a:latin typeface="Agency FB" pitchFamily="34" charset="0"/>
              </a:rPr>
              <a:t>pCand(p</a:t>
            </a:r>
            <a:r>
              <a:rPr lang="pl-PL" sz="2000" dirty="0" smtClean="0">
                <a:latin typeface="Agency FB" pitchFamily="34" charset="0"/>
              </a:rPr>
              <a:t>C) {      </a:t>
            </a:r>
            <a:br>
              <a:rPr lang="pl-PL" sz="2000" dirty="0" smtClean="0">
                <a:latin typeface="Agency FB" pitchFamily="34" charset="0"/>
              </a:rPr>
            </a:br>
            <a:r>
              <a:rPr lang="pl-PL" sz="2000" dirty="0" smtClean="0">
                <a:latin typeface="Agency FB" pitchFamily="34" charset="0"/>
              </a:rPr>
              <a:t>    set("id", </a:t>
            </a:r>
            <a:r>
              <a:rPr lang="pl-PL" sz="2000" dirty="0" err="1" smtClean="0">
                <a:latin typeface="Agency FB" pitchFamily="34" charset="0"/>
              </a:rPr>
              <a:t>pCand-&gt;getEId</a:t>
            </a:r>
            <a:r>
              <a:rPr lang="pl-PL" sz="2000" dirty="0" smtClean="0">
                <a:latin typeface="Agency FB" pitchFamily="34" charset="0"/>
              </a:rPr>
              <a:t>() );      </a:t>
            </a:r>
            <a:br>
              <a:rPr lang="pl-PL" sz="2000" dirty="0" smtClean="0">
                <a:latin typeface="Agency FB" pitchFamily="34" charset="0"/>
              </a:rPr>
            </a:br>
            <a:r>
              <a:rPr lang="pl-PL" sz="2000" dirty="0" smtClean="0">
                <a:latin typeface="Agency FB" pitchFamily="34" charset="0"/>
              </a:rPr>
              <a:t>    set("</a:t>
            </a:r>
            <a:r>
              <a:rPr lang="pl-PL" sz="2000" dirty="0" err="1" smtClean="0">
                <a:latin typeface="Agency FB" pitchFamily="34" charset="0"/>
              </a:rPr>
              <a:t>track_length</a:t>
            </a:r>
            <a:r>
              <a:rPr lang="pl-PL" sz="2000" dirty="0" smtClean="0">
                <a:latin typeface="Agency FB" pitchFamily="34" charset="0"/>
              </a:rPr>
              <a:t>", -1. );      </a:t>
            </a:r>
            <a:br>
              <a:rPr lang="pl-PL" sz="2000" dirty="0" smtClean="0">
                <a:latin typeface="Agency FB" pitchFamily="34" charset="0"/>
              </a:rPr>
            </a:br>
            <a:r>
              <a:rPr lang="pl-PL" sz="2000" dirty="0" smtClean="0">
                <a:latin typeface="Agency FB" pitchFamily="34" charset="0"/>
              </a:rPr>
              <a:t>    set("</a:t>
            </a:r>
            <a:r>
              <a:rPr lang="pl-PL" sz="2000" dirty="0" err="1" smtClean="0">
                <a:latin typeface="Agency FB" pitchFamily="34" charset="0"/>
              </a:rPr>
              <a:t>tof_mom</a:t>
            </a:r>
            <a:r>
              <a:rPr lang="pl-PL" sz="2000" dirty="0" smtClean="0">
                <a:latin typeface="Agency FB" pitchFamily="34" charset="0"/>
              </a:rPr>
              <a:t>", -1. );      </a:t>
            </a:r>
            <a:br>
              <a:rPr lang="pl-PL" sz="2000" dirty="0" smtClean="0">
                <a:latin typeface="Agency FB" pitchFamily="34" charset="0"/>
              </a:rPr>
            </a:br>
            <a:r>
              <a:rPr lang="pl-PL" sz="2000" dirty="0" smtClean="0">
                <a:latin typeface="Agency FB" pitchFamily="34" charset="0"/>
              </a:rPr>
              <a:t>    set("</a:t>
            </a:r>
            <a:r>
              <a:rPr lang="pl-PL" sz="2000" dirty="0" err="1" smtClean="0">
                <a:latin typeface="Agency FB" pitchFamily="34" charset="0"/>
              </a:rPr>
              <a:t>tof_new</a:t>
            </a:r>
            <a:r>
              <a:rPr lang="pl-PL" sz="2000" dirty="0" smtClean="0">
                <a:latin typeface="Agency FB" pitchFamily="34" charset="0"/>
              </a:rPr>
              <a:t>", -1. );      </a:t>
            </a:r>
            <a:br>
              <a:rPr lang="pl-PL" sz="2000" dirty="0" smtClean="0">
                <a:latin typeface="Agency FB" pitchFamily="34" charset="0"/>
              </a:rPr>
            </a:br>
            <a:r>
              <a:rPr lang="pl-PL" sz="2000" dirty="0" smtClean="0">
                <a:latin typeface="Agency FB" pitchFamily="34" charset="0"/>
              </a:rPr>
              <a:t>    set("</a:t>
            </a:r>
            <a:r>
              <a:rPr lang="pl-PL" sz="2000" dirty="0" err="1" smtClean="0">
                <a:latin typeface="Agency FB" pitchFamily="34" charset="0"/>
              </a:rPr>
              <a:t>beta_new</a:t>
            </a:r>
            <a:r>
              <a:rPr lang="pl-PL" sz="2000" dirty="0" smtClean="0">
                <a:latin typeface="Agency FB" pitchFamily="34" charset="0"/>
              </a:rPr>
              <a:t>", -1. );</a:t>
            </a:r>
            <a:br>
              <a:rPr lang="pl-PL" sz="2000" dirty="0" smtClean="0">
                <a:latin typeface="Agency FB" pitchFamily="34" charset="0"/>
              </a:rPr>
            </a:br>
            <a:r>
              <a:rPr lang="pl-PL" sz="2000" dirty="0" smtClean="0">
                <a:latin typeface="Agency FB" pitchFamily="34" charset="0"/>
              </a:rPr>
              <a:t>}</a:t>
            </a:r>
            <a:endParaRPr lang="pl-PL" sz="2000" dirty="0">
              <a:latin typeface="Agency FB" pitchFamily="34" charset="0"/>
            </a:endParaRPr>
          </a:p>
        </p:txBody>
      </p:sp>
      <p:sp>
        <p:nvSpPr>
          <p:cNvPr id="7" name="Objaśnienie liniowe 2 6"/>
          <p:cNvSpPr/>
          <p:nvPr/>
        </p:nvSpPr>
        <p:spPr>
          <a:xfrm>
            <a:off x="4500562" y="2357430"/>
            <a:ext cx="3429024" cy="1214446"/>
          </a:xfrm>
          <a:prstGeom prst="borderCallout2">
            <a:avLst>
              <a:gd name="adj1" fmla="val 18750"/>
              <a:gd name="adj2" fmla="val -569"/>
              <a:gd name="adj3" fmla="val 18750"/>
              <a:gd name="adj4" fmla="val -16667"/>
              <a:gd name="adj5" fmla="val 65436"/>
              <a:gd name="adj6" fmla="val -40254"/>
            </a:avLst>
          </a:prstGeom>
          <a:solidFill>
            <a:schemeClr val="tx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Here</a:t>
            </a:r>
            <a:r>
              <a:rPr lang="pl-PL" dirty="0" smtClean="0"/>
              <a:t> we </a:t>
            </a:r>
            <a:r>
              <a:rPr lang="pl-PL" dirty="0" err="1" smtClean="0"/>
              <a:t>overwrite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smtClean="0">
                <a:solidFill>
                  <a:srgbClr val="FFFF99"/>
                </a:solidFill>
              </a:rPr>
              <a:t>id</a:t>
            </a:r>
            <a:r>
              <a:rPr lang="pl-PL" dirty="0" smtClean="0"/>
              <a:t> </a:t>
            </a:r>
            <a:r>
              <a:rPr lang="pl-PL" dirty="0" err="1" smtClean="0"/>
              <a:t>value</a:t>
            </a:r>
            <a:r>
              <a:rPr lang="pl-PL" dirty="0" smtClean="0"/>
              <a:t> and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new</a:t>
            </a:r>
            <a:r>
              <a:rPr lang="pl-PL" dirty="0" smtClean="0"/>
              <a:t> </a:t>
            </a:r>
            <a:r>
              <a:rPr lang="pl-PL" dirty="0" err="1" smtClean="0"/>
              <a:t>variables</a:t>
            </a:r>
            <a:r>
              <a:rPr lang="pl-PL" dirty="0" smtClean="0"/>
              <a:t> not </a:t>
            </a:r>
            <a:r>
              <a:rPr lang="pl-PL" dirty="0" err="1" smtClean="0"/>
              <a:t>present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sz="2000" dirty="0" err="1" smtClean="0">
                <a:latin typeface="Agency FB" pitchFamily="34" charset="0"/>
              </a:rPr>
              <a:t>HParticleCandidate</a:t>
            </a:r>
            <a:endParaRPr lang="pl-PL" dirty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972452" cy="1143000"/>
          </a:xfrm>
        </p:spPr>
        <p:txBody>
          <a:bodyPr/>
          <a:lstStyle/>
          <a:p>
            <a:r>
              <a:rPr lang="pl-PL" dirty="0" smtClean="0"/>
              <a:t>Basic data </a:t>
            </a:r>
            <a:r>
              <a:rPr lang="pl-PL" dirty="0" err="1" smtClean="0"/>
              <a:t>units</a:t>
            </a:r>
            <a:endParaRPr lang="en-US" dirty="0"/>
          </a:p>
        </p:txBody>
      </p:sp>
      <p:sp>
        <p:nvSpPr>
          <p:cNvPr id="5" name="Prostokąt 4"/>
          <p:cNvSpPr/>
          <p:nvPr/>
        </p:nvSpPr>
        <p:spPr>
          <a:xfrm>
            <a:off x="714348" y="2571744"/>
            <a:ext cx="3000396" cy="92869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err="1" smtClean="0">
                <a:latin typeface="Cordia New" pitchFamily="34" charset="-34"/>
                <a:ea typeface="Adobe Heiti Std R" pitchFamily="34" charset="-128"/>
                <a:cs typeface="Cordia New" pitchFamily="34" charset="-34"/>
              </a:rPr>
              <a:t>HParticleCandidate</a:t>
            </a:r>
            <a:endParaRPr lang="pl-PL" sz="2800" dirty="0">
              <a:latin typeface="Cordia New" pitchFamily="34" charset="-34"/>
              <a:ea typeface="Adobe Heiti Std R" pitchFamily="34" charset="-128"/>
              <a:cs typeface="Cordia New" pitchFamily="34" charset="-34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714348" y="3643314"/>
            <a:ext cx="3000396" cy="92869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err="1" smtClean="0">
                <a:latin typeface="Cordia New" pitchFamily="34" charset="-34"/>
                <a:cs typeface="Cordia New" pitchFamily="34" charset="-34"/>
              </a:rPr>
              <a:t>HParticle</a:t>
            </a:r>
            <a:endParaRPr lang="pl-PL" sz="28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714348" y="4714884"/>
            <a:ext cx="3000396" cy="92869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err="1" smtClean="0">
                <a:latin typeface="Cordia New" pitchFamily="34" charset="-34"/>
                <a:cs typeface="Cordia New" pitchFamily="34" charset="-34"/>
              </a:rPr>
              <a:t>HHypCandidate</a:t>
            </a:r>
            <a:endParaRPr lang="pl-PL" sz="28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143372" y="3638512"/>
            <a:ext cx="4660250" cy="28623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combination of particles of a given 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pattern. Combination has a name (label)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and a set (array) of pointers to </a:t>
            </a:r>
            <a:r>
              <a:rPr lang="en-US" b="1" dirty="0" err="1" smtClean="0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HParticle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Each ”hypothesis” has a pointer to a pattern</a:t>
            </a:r>
            <a:br>
              <a:rPr lang="en-US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it represents. The container stores one </a:t>
            </a:r>
          </a:p>
          <a:p>
            <a:r>
              <a:rPr lang="en-US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set of combined particles and collection</a:t>
            </a:r>
          </a:p>
          <a:p>
            <a:r>
              <a:rPr lang="en-US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 such objects will keep all combinations.</a:t>
            </a:r>
          </a:p>
          <a:p>
            <a:endParaRPr lang="en-US" dirty="0" smtClean="0"/>
          </a:p>
        </p:txBody>
      </p:sp>
      <p:sp>
        <p:nvSpPr>
          <p:cNvPr id="10" name="Elipsa 9"/>
          <p:cNvSpPr/>
          <p:nvPr/>
        </p:nvSpPr>
        <p:spPr>
          <a:xfrm>
            <a:off x="357158" y="4857760"/>
            <a:ext cx="642942" cy="642942"/>
          </a:xfrm>
          <a:prstGeom prst="ellipse">
            <a:avLst/>
          </a:prstGeom>
          <a:solidFill>
            <a:srgbClr val="FF0000">
              <a:alpha val="70000"/>
            </a:srgbClr>
          </a:solidFill>
          <a:ln w="3175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2" name="Łącznik łamany 11"/>
          <p:cNvCxnSpPr/>
          <p:nvPr/>
        </p:nvCxnSpPr>
        <p:spPr>
          <a:xfrm>
            <a:off x="3714744" y="5179231"/>
            <a:ext cx="428628" cy="39290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Wybuch  2 10"/>
          <p:cNvSpPr/>
          <p:nvPr/>
        </p:nvSpPr>
        <p:spPr>
          <a:xfrm>
            <a:off x="4357654" y="1071546"/>
            <a:ext cx="4572064" cy="2428892"/>
          </a:xfrm>
          <a:prstGeom prst="irregularSeal2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Book Antiqua" pitchFamily="18" charset="0"/>
              </a:rPr>
              <a:t>All basic units are kept  in the higher data level: </a:t>
            </a:r>
            <a:r>
              <a:rPr lang="en-US" b="1" dirty="0" smtClean="0">
                <a:solidFill>
                  <a:srgbClr val="FF0000"/>
                </a:solidFill>
                <a:latin typeface="Agency FB" pitchFamily="34" charset="0"/>
              </a:rPr>
              <a:t>pools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.</a:t>
            </a:r>
            <a:endParaRPr lang="en-US" dirty="0">
              <a:solidFill>
                <a:srgbClr val="FF0000"/>
              </a:solidFill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71556" y="500042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pl-PL" dirty="0" err="1" smtClean="0"/>
              <a:t>HHypCandidate</a:t>
            </a:r>
            <a:r>
              <a:rPr lang="pl-PL" dirty="0" smtClean="0"/>
              <a:t> – set of </a:t>
            </a:r>
            <a:r>
              <a:rPr lang="pl-PL" dirty="0" err="1" smtClean="0"/>
              <a:t>particles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42926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Open file:</a:t>
            </a:r>
            <a:r>
              <a:rPr lang="en-US" dirty="0" smtClean="0">
                <a:solidFill>
                  <a:srgbClr val="C00000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gency FB" pitchFamily="34" charset="0"/>
              </a:rPr>
              <a:t>hhypcandidate.h</a:t>
            </a:r>
            <a:endParaRPr lang="en-US" dirty="0" smtClean="0">
              <a:solidFill>
                <a:srgbClr val="C00000"/>
              </a:solidFill>
              <a:latin typeface="Agency FB" pitchFamily="34" charset="0"/>
            </a:endParaRPr>
          </a:p>
          <a:p>
            <a:endParaRPr lang="en-US" dirty="0" smtClean="0">
              <a:solidFill>
                <a:schemeClr val="accent3">
                  <a:lumMod val="75000"/>
                </a:schemeClr>
              </a:solidFill>
              <a:latin typeface="+mj-lt"/>
            </a:endParaRPr>
          </a:p>
          <a:p>
            <a:endParaRPr lang="en-US" dirty="0" smtClean="0">
              <a:solidFill>
                <a:schemeClr val="accent3">
                  <a:lumMod val="75000"/>
                </a:schemeClr>
              </a:solidFill>
              <a:latin typeface="+mj-lt"/>
            </a:endParaRPr>
          </a:p>
          <a:p>
            <a:endParaRPr lang="en-US" dirty="0" smtClean="0">
              <a:solidFill>
                <a:schemeClr val="accent3">
                  <a:lumMod val="75000"/>
                </a:schemeClr>
              </a:solidFill>
              <a:latin typeface="+mj-lt"/>
            </a:endParaRPr>
          </a:p>
          <a:p>
            <a:endParaRPr lang="en-US" dirty="0" smtClean="0">
              <a:solidFill>
                <a:schemeClr val="accent3">
                  <a:lumMod val="75000"/>
                </a:schemeClr>
              </a:solidFill>
              <a:latin typeface="+mj-lt"/>
            </a:endParaRPr>
          </a:p>
          <a:p>
            <a:pPr>
              <a:buNone/>
            </a:pPr>
            <a:endParaRPr lang="en-US" dirty="0" smtClean="0">
              <a:solidFill>
                <a:schemeClr val="accent3">
                  <a:lumMod val="75000"/>
                </a:schemeClr>
              </a:solidFill>
              <a:latin typeface="+mj-lt"/>
            </a:endParaRPr>
          </a:p>
          <a:p>
            <a:r>
              <a:rPr lang="en-US" dirty="0" smtClean="0">
                <a:latin typeface="+mj-lt"/>
              </a:rPr>
              <a:t>There are many places in the code where I use </a:t>
            </a:r>
            <a:r>
              <a:rPr lang="en-US" b="1" dirty="0" err="1" smtClean="0">
                <a:latin typeface="Agency FB" pitchFamily="34" charset="0"/>
              </a:rPr>
              <a:t>typedef</a:t>
            </a:r>
            <a:r>
              <a:rPr lang="en-US" dirty="0" err="1" smtClean="0">
                <a:latin typeface="Agency FB" pitchFamily="34" charset="0"/>
              </a:rPr>
              <a:t>s</a:t>
            </a:r>
            <a:r>
              <a:rPr lang="en-US" dirty="0" smtClean="0">
                <a:latin typeface="+mj-lt"/>
              </a:rPr>
              <a:t> of some types, i.e.: </a:t>
            </a:r>
            <a:r>
              <a:rPr lang="en-US" dirty="0" err="1" smtClean="0">
                <a:latin typeface="Agency FB" pitchFamily="34" charset="0"/>
              </a:rPr>
              <a:t>ParticleCandSeq</a:t>
            </a:r>
            <a:r>
              <a:rPr lang="en-US" dirty="0" smtClean="0">
                <a:latin typeface="+mj-lt"/>
              </a:rPr>
              <a:t>. 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All these (</a:t>
            </a:r>
            <a:r>
              <a:rPr lang="en-US" dirty="0" err="1" smtClean="0">
                <a:solidFill>
                  <a:srgbClr val="C00000"/>
                </a:solidFill>
                <a:latin typeface="+mj-lt"/>
              </a:rPr>
              <a:t>typedef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) definitions you can find in the file </a:t>
            </a:r>
            <a:r>
              <a:rPr lang="en-US" dirty="0" err="1" smtClean="0">
                <a:solidFill>
                  <a:srgbClr val="C00000"/>
                </a:solidFill>
                <a:latin typeface="Agency FB" pitchFamily="34" charset="0"/>
              </a:rPr>
              <a:t>hcommondef.h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  </a:t>
            </a:r>
            <a:r>
              <a:rPr lang="en-US" dirty="0" err="1" smtClean="0">
                <a:solidFill>
                  <a:srgbClr val="002060"/>
                </a:solidFill>
                <a:latin typeface="Agency FB" pitchFamily="34" charset="0"/>
              </a:rPr>
              <a:t>typedef</a:t>
            </a:r>
            <a:r>
              <a:rPr lang="en-US" dirty="0" smtClean="0">
                <a:solidFill>
                  <a:srgbClr val="002060"/>
                </a:solidFill>
                <a:latin typeface="Agency FB" pitchFamily="34" charset="0"/>
              </a:rPr>
              <a:t> std::vector&lt; </a:t>
            </a:r>
            <a:r>
              <a:rPr lang="en-US" dirty="0" err="1" smtClean="0">
                <a:solidFill>
                  <a:srgbClr val="002060"/>
                </a:solidFill>
                <a:latin typeface="Agency FB" pitchFamily="34" charset="0"/>
              </a:rPr>
              <a:t>HParticle</a:t>
            </a:r>
            <a:r>
              <a:rPr lang="en-US" dirty="0" smtClean="0">
                <a:solidFill>
                  <a:srgbClr val="002060"/>
                </a:solidFill>
                <a:latin typeface="Agency FB" pitchFamily="34" charset="0"/>
              </a:rPr>
              <a:t>* &gt; </a:t>
            </a:r>
            <a:r>
              <a:rPr lang="en-US" dirty="0" err="1" smtClean="0">
                <a:solidFill>
                  <a:srgbClr val="002060"/>
                </a:solidFill>
                <a:latin typeface="Agency FB" pitchFamily="34" charset="0"/>
              </a:rPr>
              <a:t>ParticleCandSeq</a:t>
            </a:r>
            <a:r>
              <a:rPr lang="en-US" dirty="0" smtClean="0">
                <a:solidFill>
                  <a:srgbClr val="002060"/>
                </a:solidFill>
                <a:latin typeface="Agency FB" pitchFamily="34" charset="0"/>
              </a:rPr>
              <a:t>;</a:t>
            </a:r>
          </a:p>
          <a:p>
            <a:r>
              <a:rPr lang="en-US" dirty="0" smtClean="0">
                <a:latin typeface="+mj-lt"/>
              </a:rPr>
              <a:t>If you want to read (understand, change…) the core code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I recommend to print </a:t>
            </a:r>
            <a:r>
              <a:rPr lang="en-US" dirty="0" err="1" smtClean="0">
                <a:latin typeface="Agency FB" pitchFamily="34" charset="0"/>
              </a:rPr>
              <a:t>hcommondef.h</a:t>
            </a:r>
            <a:r>
              <a:rPr lang="en-US" dirty="0" smtClean="0">
                <a:latin typeface="+mj-lt"/>
              </a:rPr>
              <a:t> file!</a:t>
            </a:r>
          </a:p>
        </p:txBody>
      </p:sp>
      <p:sp>
        <p:nvSpPr>
          <p:cNvPr id="6" name="Pięciokąt 5"/>
          <p:cNvSpPr/>
          <p:nvPr/>
        </p:nvSpPr>
        <p:spPr>
          <a:xfrm>
            <a:off x="-32" y="0"/>
            <a:ext cx="2286016" cy="428604"/>
          </a:xfrm>
          <a:prstGeom prst="homePlat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err="1" smtClean="0">
                <a:latin typeface="+mj-lt"/>
              </a:rPr>
              <a:t>Example</a:t>
            </a:r>
            <a:r>
              <a:rPr lang="pl-PL" sz="2400" b="1" dirty="0" smtClean="0">
                <a:latin typeface="+mj-lt"/>
              </a:rPr>
              <a:t> 4</a:t>
            </a:r>
            <a:endParaRPr lang="pl-PL" sz="2400" b="1" dirty="0">
              <a:latin typeface="+mj-lt"/>
            </a:endParaRPr>
          </a:p>
        </p:txBody>
      </p:sp>
      <p:sp>
        <p:nvSpPr>
          <p:cNvPr id="5" name="Prostokąt z rogami zaokrąglonymi po przekątnej 4"/>
          <p:cNvSpPr/>
          <p:nvPr/>
        </p:nvSpPr>
        <p:spPr>
          <a:xfrm>
            <a:off x="857224" y="1785926"/>
            <a:ext cx="7500990" cy="2214578"/>
          </a:xfrm>
          <a:prstGeom prst="round2Diag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000" dirty="0" err="1" smtClean="0">
                <a:latin typeface="Agency FB" pitchFamily="34" charset="0"/>
              </a:rPr>
              <a:t>class</a:t>
            </a:r>
            <a:r>
              <a:rPr lang="pl-PL" sz="2000" dirty="0" smtClean="0">
                <a:latin typeface="Agency FB" pitchFamily="34" charset="0"/>
              </a:rPr>
              <a:t> </a:t>
            </a:r>
            <a:r>
              <a:rPr lang="pl-PL" sz="2000" dirty="0" err="1" smtClean="0">
                <a:latin typeface="Agency FB" pitchFamily="34" charset="0"/>
              </a:rPr>
              <a:t>HHypCandidate</a:t>
            </a:r>
            <a:r>
              <a:rPr lang="pl-PL" sz="2000" dirty="0" smtClean="0">
                <a:latin typeface="Agency FB" pitchFamily="34" charset="0"/>
              </a:rPr>
              <a:t> : public </a:t>
            </a:r>
            <a:r>
              <a:rPr lang="pl-PL" sz="2000" dirty="0" err="1" smtClean="0">
                <a:latin typeface="Agency FB" pitchFamily="34" charset="0"/>
              </a:rPr>
              <a:t>TObject</a:t>
            </a:r>
            <a:r>
              <a:rPr lang="pl-PL" sz="2000" dirty="0" smtClean="0">
                <a:latin typeface="Agency FB" pitchFamily="34" charset="0"/>
              </a:rPr>
              <a:t> {  // ...</a:t>
            </a:r>
            <a:br>
              <a:rPr lang="pl-PL" sz="2000" dirty="0" smtClean="0">
                <a:latin typeface="Agency FB" pitchFamily="34" charset="0"/>
              </a:rPr>
            </a:br>
            <a:r>
              <a:rPr lang="pl-PL" sz="2000" dirty="0" smtClean="0">
                <a:latin typeface="Agency FB" pitchFamily="34" charset="0"/>
              </a:rPr>
              <a:t>   </a:t>
            </a:r>
            <a:r>
              <a:rPr lang="pl-PL" sz="2000" dirty="0" err="1" smtClean="0">
                <a:latin typeface="Agency FB" pitchFamily="34" charset="0"/>
              </a:rPr>
              <a:t>protected</a:t>
            </a:r>
            <a:r>
              <a:rPr lang="pl-PL" sz="2000" dirty="0" smtClean="0">
                <a:latin typeface="Agency FB" pitchFamily="34" charset="0"/>
              </a:rPr>
              <a:t>:   </a:t>
            </a:r>
            <a:br>
              <a:rPr lang="pl-PL" sz="2000" dirty="0" smtClean="0">
                <a:latin typeface="Agency FB" pitchFamily="34" charset="0"/>
              </a:rPr>
            </a:br>
            <a:r>
              <a:rPr lang="pl-PL" sz="2000" dirty="0" smtClean="0">
                <a:latin typeface="Agency FB" pitchFamily="34" charset="0"/>
              </a:rPr>
              <a:t>      </a:t>
            </a:r>
            <a:r>
              <a:rPr lang="pl-PL" sz="2000" dirty="0" err="1" smtClean="0">
                <a:solidFill>
                  <a:srgbClr val="FFFF99"/>
                </a:solidFill>
                <a:latin typeface="Agency FB" pitchFamily="34" charset="0"/>
              </a:rPr>
              <a:t>ParticleCandSeq</a:t>
            </a:r>
            <a:r>
              <a:rPr lang="pl-PL" sz="2000" dirty="0" smtClean="0">
                <a:solidFill>
                  <a:srgbClr val="FFFF99"/>
                </a:solidFill>
                <a:latin typeface="Agency FB" pitchFamily="34" charset="0"/>
              </a:rPr>
              <a:t> </a:t>
            </a:r>
            <a:r>
              <a:rPr lang="pl-PL" sz="2000" dirty="0" err="1" smtClean="0">
                <a:solidFill>
                  <a:srgbClr val="FFFF99"/>
                </a:solidFill>
                <a:latin typeface="Agency FB" pitchFamily="34" charset="0"/>
              </a:rPr>
              <a:t>nPart</a:t>
            </a:r>
            <a:r>
              <a:rPr lang="pl-PL" sz="2000" dirty="0" smtClean="0">
                <a:solidFill>
                  <a:srgbClr val="FFFF99"/>
                </a:solidFill>
                <a:latin typeface="Agency FB" pitchFamily="34" charset="0"/>
              </a:rPr>
              <a:t>;    </a:t>
            </a:r>
            <a:r>
              <a:rPr lang="pl-PL" sz="2000" dirty="0" smtClean="0">
                <a:latin typeface="Agency FB" pitchFamily="34" charset="0"/>
              </a:rPr>
              <a:t/>
            </a:r>
            <a:br>
              <a:rPr lang="pl-PL" sz="2000" dirty="0" smtClean="0">
                <a:latin typeface="Agency FB" pitchFamily="34" charset="0"/>
              </a:rPr>
            </a:br>
            <a:r>
              <a:rPr lang="pl-PL" sz="2000" dirty="0" smtClean="0">
                <a:latin typeface="Agency FB" pitchFamily="34" charset="0"/>
              </a:rPr>
              <a:t>      </a:t>
            </a:r>
            <a:r>
              <a:rPr lang="pl-PL" sz="2000" dirty="0" err="1" smtClean="0">
                <a:latin typeface="Agency FB" pitchFamily="34" charset="0"/>
              </a:rPr>
              <a:t>ParticleCandSeqIter</a:t>
            </a:r>
            <a:r>
              <a:rPr lang="pl-PL" sz="2000" dirty="0" smtClean="0">
                <a:latin typeface="Agency FB" pitchFamily="34" charset="0"/>
              </a:rPr>
              <a:t> </a:t>
            </a:r>
            <a:r>
              <a:rPr lang="pl-PL" sz="2000" dirty="0" err="1" smtClean="0">
                <a:latin typeface="Agency FB" pitchFamily="34" charset="0"/>
              </a:rPr>
              <a:t>partIter</a:t>
            </a:r>
            <a:r>
              <a:rPr lang="pl-PL" sz="2000" dirty="0" smtClean="0">
                <a:latin typeface="Agency FB" pitchFamily="34" charset="0"/>
              </a:rPr>
              <a:t>;   </a:t>
            </a:r>
            <a:br>
              <a:rPr lang="pl-PL" sz="2000" dirty="0" smtClean="0">
                <a:latin typeface="Agency FB" pitchFamily="34" charset="0"/>
              </a:rPr>
            </a:br>
            <a:r>
              <a:rPr lang="pl-PL" sz="2000" dirty="0" smtClean="0">
                <a:solidFill>
                  <a:srgbClr val="FFFF99"/>
                </a:solidFill>
                <a:latin typeface="Agency FB" pitchFamily="34" charset="0"/>
              </a:rPr>
              <a:t>      </a:t>
            </a:r>
            <a:r>
              <a:rPr lang="pl-PL" sz="2000" dirty="0" err="1" smtClean="0">
                <a:solidFill>
                  <a:srgbClr val="FFFF99"/>
                </a:solidFill>
                <a:latin typeface="Agency FB" pitchFamily="34" charset="0"/>
              </a:rPr>
              <a:t>HPattern</a:t>
            </a:r>
            <a:r>
              <a:rPr lang="pl-PL" sz="2000" dirty="0" smtClean="0">
                <a:solidFill>
                  <a:srgbClr val="FFFF99"/>
                </a:solidFill>
                <a:latin typeface="Agency FB" pitchFamily="34" charset="0"/>
              </a:rPr>
              <a:t> *</a:t>
            </a:r>
            <a:r>
              <a:rPr lang="pl-PL" sz="2000" dirty="0" err="1" smtClean="0">
                <a:solidFill>
                  <a:srgbClr val="FFFF99"/>
                </a:solidFill>
                <a:latin typeface="Agency FB" pitchFamily="34" charset="0"/>
              </a:rPr>
              <a:t>pPattern</a:t>
            </a:r>
            <a:r>
              <a:rPr lang="pl-PL" sz="2000" dirty="0" smtClean="0">
                <a:solidFill>
                  <a:srgbClr val="FFFF99"/>
                </a:solidFill>
                <a:latin typeface="Agency FB" pitchFamily="34" charset="0"/>
              </a:rPr>
              <a:t>;</a:t>
            </a:r>
            <a:endParaRPr lang="pl-PL" sz="2000" dirty="0">
              <a:solidFill>
                <a:srgbClr val="FFFF99"/>
              </a:solidFill>
              <a:latin typeface="Agency FB" pitchFamily="34" charset="0"/>
            </a:endParaRPr>
          </a:p>
        </p:txBody>
      </p:sp>
      <p:sp>
        <p:nvSpPr>
          <p:cNvPr id="8" name="Objaśnienie liniowe 1 7"/>
          <p:cNvSpPr/>
          <p:nvPr/>
        </p:nvSpPr>
        <p:spPr>
          <a:xfrm>
            <a:off x="4786314" y="2428868"/>
            <a:ext cx="3286148" cy="1285884"/>
          </a:xfrm>
          <a:prstGeom prst="borderCallout1">
            <a:avLst>
              <a:gd name="adj1" fmla="val 26851"/>
              <a:gd name="adj2" fmla="val 136"/>
              <a:gd name="adj3" fmla="val 36889"/>
              <a:gd name="adj4" fmla="val -44225"/>
            </a:avLst>
          </a:prstGeom>
          <a:solidFill>
            <a:schemeClr val="tx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 array of particles (pointers) of a given combination based on a pattern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8501122" cy="796086"/>
          </a:xfrm>
        </p:spPr>
        <p:txBody>
          <a:bodyPr>
            <a:noAutofit/>
          </a:bodyPr>
          <a:lstStyle/>
          <a:p>
            <a:r>
              <a:rPr lang="pl-PL" sz="2800" i="1" dirty="0" err="1" smtClean="0">
                <a:solidFill>
                  <a:srgbClr val="990000"/>
                </a:solidFill>
              </a:rPr>
              <a:t>What</a:t>
            </a:r>
            <a:r>
              <a:rPr lang="pl-PL" sz="2800" i="1" dirty="0" smtClean="0">
                <a:solidFill>
                  <a:srgbClr val="990000"/>
                </a:solidFill>
              </a:rPr>
              <a:t> </a:t>
            </a:r>
            <a:r>
              <a:rPr lang="pl-PL" sz="2800" i="1" dirty="0" err="1" smtClean="0">
                <a:solidFill>
                  <a:srgbClr val="990000"/>
                </a:solidFill>
              </a:rPr>
              <a:t>is</a:t>
            </a:r>
            <a:r>
              <a:rPr lang="pl-PL" sz="2800" i="1" dirty="0" smtClean="0">
                <a:solidFill>
                  <a:srgbClr val="990000"/>
                </a:solidFill>
              </a:rPr>
              <a:t> </a:t>
            </a:r>
            <a:r>
              <a:rPr lang="pl-PL" sz="2800" i="1" dirty="0" err="1" smtClean="0">
                <a:solidFill>
                  <a:srgbClr val="990000"/>
                </a:solidFill>
              </a:rPr>
              <a:t>the</a:t>
            </a:r>
            <a:r>
              <a:rPr lang="pl-PL" sz="2800" i="1" dirty="0" smtClean="0">
                <a:solidFill>
                  <a:srgbClr val="990000"/>
                </a:solidFill>
              </a:rPr>
              <a:t> ”</a:t>
            </a:r>
            <a:r>
              <a:rPr lang="pl-PL" sz="2800" i="1" dirty="0" err="1" smtClean="0">
                <a:solidFill>
                  <a:srgbClr val="990000"/>
                </a:solidFill>
              </a:rPr>
              <a:t>HPattern</a:t>
            </a:r>
            <a:r>
              <a:rPr lang="pl-PL" sz="2800" i="1" dirty="0" smtClean="0">
                <a:solidFill>
                  <a:srgbClr val="990000"/>
                </a:solidFill>
              </a:rPr>
              <a:t>” to </a:t>
            </a:r>
            <a:r>
              <a:rPr lang="pl-PL" sz="2800" i="1" dirty="0" err="1" smtClean="0">
                <a:solidFill>
                  <a:srgbClr val="990000"/>
                </a:solidFill>
              </a:rPr>
              <a:t>which</a:t>
            </a:r>
            <a:r>
              <a:rPr lang="pl-PL" sz="2800" i="1" dirty="0" smtClean="0">
                <a:solidFill>
                  <a:srgbClr val="990000"/>
                </a:solidFill>
              </a:rPr>
              <a:t> </a:t>
            </a:r>
            <a:r>
              <a:rPr lang="pl-PL" sz="2800" i="1" dirty="0" err="1" smtClean="0">
                <a:solidFill>
                  <a:srgbClr val="990000"/>
                </a:solidFill>
              </a:rPr>
              <a:t>HHypCandidate</a:t>
            </a:r>
            <a:r>
              <a:rPr lang="pl-PL" sz="2800" i="1" dirty="0" smtClean="0">
                <a:solidFill>
                  <a:srgbClr val="990000"/>
                </a:solidFill>
              </a:rPr>
              <a:t> </a:t>
            </a:r>
            <a:r>
              <a:rPr lang="pl-PL" sz="2800" i="1" dirty="0" err="1" smtClean="0">
                <a:solidFill>
                  <a:srgbClr val="990000"/>
                </a:solidFill>
              </a:rPr>
              <a:t>refers</a:t>
            </a:r>
            <a:r>
              <a:rPr lang="pl-PL" sz="2800" i="1" dirty="0" smtClean="0">
                <a:solidFill>
                  <a:srgbClr val="990000"/>
                </a:solidFill>
              </a:rPr>
              <a:t> to?</a:t>
            </a:r>
            <a:endParaRPr lang="en-US" sz="2800" i="1" dirty="0">
              <a:solidFill>
                <a:srgbClr val="99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428736"/>
            <a:ext cx="8643998" cy="521497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Open file:</a:t>
            </a:r>
            <a:r>
              <a:rPr lang="en-US" dirty="0" smtClean="0">
                <a:solidFill>
                  <a:srgbClr val="C00000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gency FB" pitchFamily="34" charset="0"/>
              </a:rPr>
              <a:t>hpattern.h</a:t>
            </a:r>
            <a:endParaRPr lang="en-US" dirty="0" smtClean="0">
              <a:solidFill>
                <a:srgbClr val="C00000"/>
              </a:solidFill>
              <a:latin typeface="Agency FB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Agency FB" pitchFamily="34" charset="0"/>
              </a:rPr>
              <a:t>    </a:t>
            </a:r>
          </a:p>
          <a:p>
            <a:pPr>
              <a:buNone/>
            </a:pPr>
            <a:endParaRPr lang="en-US" sz="2400" dirty="0" smtClean="0">
              <a:solidFill>
                <a:srgbClr val="C00000"/>
              </a:solidFill>
              <a:latin typeface="Agency FB" pitchFamily="34" charset="0"/>
            </a:endParaRPr>
          </a:p>
          <a:p>
            <a:r>
              <a:rPr lang="en-US" dirty="0" err="1" smtClean="0">
                <a:latin typeface="Agency FB" pitchFamily="34" charset="0"/>
              </a:rPr>
              <a:t>HPattern</a:t>
            </a:r>
            <a:r>
              <a:rPr lang="en-US" dirty="0" smtClean="0">
                <a:latin typeface="+mj-lt"/>
              </a:rPr>
              <a:t> object is very important (in the core code)! </a:t>
            </a:r>
          </a:p>
          <a:p>
            <a:r>
              <a:rPr lang="en-US" dirty="0" smtClean="0">
                <a:latin typeface="+mj-lt"/>
              </a:rPr>
              <a:t>It holds the pattern of user defined particle combinations, i.e. pp, </a:t>
            </a:r>
            <a:r>
              <a:rPr lang="en-US" dirty="0" err="1" smtClean="0">
                <a:latin typeface="+mj-lt"/>
              </a:rPr>
              <a:t>e+e</a:t>
            </a:r>
            <a:r>
              <a:rPr lang="en-US" dirty="0" smtClean="0">
                <a:latin typeface="+mj-lt"/>
              </a:rPr>
              <a:t>-, </a:t>
            </a:r>
            <a:r>
              <a:rPr lang="en-US" dirty="0" err="1" smtClean="0">
                <a:latin typeface="+mj-lt"/>
              </a:rPr>
              <a:t>pe+e</a:t>
            </a:r>
            <a:r>
              <a:rPr lang="en-US" dirty="0" smtClean="0">
                <a:latin typeface="+mj-lt"/>
              </a:rPr>
              <a:t>-, </a:t>
            </a:r>
            <a:r>
              <a:rPr lang="en-US" dirty="0" err="1" smtClean="0">
                <a:latin typeface="+mj-lt"/>
              </a:rPr>
              <a:t>pppi+pi</a:t>
            </a:r>
            <a:r>
              <a:rPr lang="en-US" dirty="0" smtClean="0">
                <a:latin typeface="+mj-lt"/>
              </a:rPr>
              <a:t>-, K+K- etc.</a:t>
            </a:r>
          </a:p>
          <a:p>
            <a:r>
              <a:rPr lang="en-US" dirty="0" smtClean="0">
                <a:latin typeface="+mj-lt"/>
              </a:rPr>
              <a:t>It holds the output (if defined), books the </a:t>
            </a:r>
            <a:r>
              <a:rPr lang="en-US" dirty="0" err="1" smtClean="0">
                <a:latin typeface="+mj-lt"/>
              </a:rPr>
              <a:t>ntuple</a:t>
            </a:r>
            <a:r>
              <a:rPr lang="en-US" dirty="0" smtClean="0">
                <a:latin typeface="+mj-lt"/>
              </a:rPr>
              <a:t>, passes the data to the </a:t>
            </a:r>
            <a:r>
              <a:rPr lang="en-US" dirty="0" err="1" smtClean="0">
                <a:latin typeface="+mj-lt"/>
              </a:rPr>
              <a:t>ntuple</a:t>
            </a:r>
            <a:r>
              <a:rPr lang="en-US" dirty="0" smtClean="0">
                <a:latin typeface="+mj-lt"/>
              </a:rPr>
              <a:t>, calls filling the </a:t>
            </a:r>
            <a:r>
              <a:rPr lang="en-US" dirty="0" err="1" smtClean="0">
                <a:latin typeface="+mj-lt"/>
              </a:rPr>
              <a:t>ntuple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User can also define the prefix or suffix to any data label,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this way i.e. momentum (labeled ”p”) is automatically supplemented with the particle type, i.e. ”</a:t>
            </a:r>
            <a:r>
              <a:rPr lang="en-US" dirty="0" err="1" smtClean="0">
                <a:latin typeface="+mj-lt"/>
              </a:rPr>
              <a:t>ep_p</a:t>
            </a:r>
            <a:r>
              <a:rPr lang="en-US" dirty="0" smtClean="0">
                <a:latin typeface="+mj-lt"/>
              </a:rPr>
              <a:t>” for positron</a:t>
            </a:r>
          </a:p>
        </p:txBody>
      </p:sp>
      <p:sp>
        <p:nvSpPr>
          <p:cNvPr id="6" name="Pięciokąt 5"/>
          <p:cNvSpPr/>
          <p:nvPr/>
        </p:nvSpPr>
        <p:spPr>
          <a:xfrm>
            <a:off x="-32" y="0"/>
            <a:ext cx="2286016" cy="428604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latin typeface="+mj-lt"/>
              </a:rPr>
              <a:t>FAQ</a:t>
            </a:r>
            <a:endParaRPr lang="pl-PL" sz="2400" b="1" dirty="0">
              <a:latin typeface="+mj-lt"/>
            </a:endParaRPr>
          </a:p>
        </p:txBody>
      </p:sp>
      <p:sp>
        <p:nvSpPr>
          <p:cNvPr id="5" name="Prostokąt z rogami zaokrąglonymi po przekątnej 4"/>
          <p:cNvSpPr/>
          <p:nvPr/>
        </p:nvSpPr>
        <p:spPr>
          <a:xfrm>
            <a:off x="785786" y="2000240"/>
            <a:ext cx="7715304" cy="571504"/>
          </a:xfrm>
          <a:prstGeom prst="round2Diag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Agency FB" pitchFamily="34" charset="0"/>
              </a:rPr>
              <a:t>Really open it (there are too many lines to copy/paste here)</a:t>
            </a:r>
            <a:endParaRPr lang="en-US" sz="2000" dirty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8662" y="500042"/>
            <a:ext cx="7258072" cy="1143000"/>
          </a:xfrm>
        </p:spPr>
        <p:txBody>
          <a:bodyPr/>
          <a:lstStyle/>
          <a:p>
            <a:r>
              <a:rPr lang="pl-PL" dirty="0" smtClean="0"/>
              <a:t>Data </a:t>
            </a:r>
            <a:r>
              <a:rPr lang="pl-PL" dirty="0" err="1" smtClean="0"/>
              <a:t>pools</a:t>
            </a:r>
            <a:endParaRPr lang="en-US" dirty="0"/>
          </a:p>
        </p:txBody>
      </p:sp>
      <p:sp>
        <p:nvSpPr>
          <p:cNvPr id="11" name="Wybuch  2 10"/>
          <p:cNvSpPr/>
          <p:nvPr/>
        </p:nvSpPr>
        <p:spPr>
          <a:xfrm>
            <a:off x="4143372" y="285728"/>
            <a:ext cx="4572064" cy="2428892"/>
          </a:xfrm>
          <a:prstGeom prst="irregularSeal2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Book Antiqua" pitchFamily="18" charset="0"/>
              </a:rPr>
              <a:t>Collections of particle candidates, sets of particles…</a:t>
            </a:r>
            <a:endParaRPr lang="en-US" dirty="0">
              <a:solidFill>
                <a:srgbClr val="FF0000"/>
              </a:solidFill>
              <a:latin typeface="Agency FB" pitchFamily="34" charset="0"/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2643174" y="3214686"/>
            <a:ext cx="3071834" cy="71438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 err="1" smtClean="0">
                <a:solidFill>
                  <a:schemeClr val="tx1"/>
                </a:solidFill>
                <a:latin typeface="Agency FB" pitchFamily="34" charset="0"/>
              </a:rPr>
              <a:t>HPool</a:t>
            </a:r>
            <a:endParaRPr lang="pl-PL" sz="3200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500034" y="2000240"/>
            <a:ext cx="2786082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 err="1" smtClean="0">
                <a:solidFill>
                  <a:schemeClr val="tx1"/>
                </a:solidFill>
                <a:latin typeface="Agency FB" pitchFamily="34" charset="0"/>
              </a:rPr>
              <a:t>HParticleDataPool</a:t>
            </a:r>
            <a:endParaRPr lang="pl-PL" sz="3200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6215074" y="2714620"/>
            <a:ext cx="2643206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 err="1" smtClean="0">
                <a:solidFill>
                  <a:schemeClr val="tx1"/>
                </a:solidFill>
                <a:latin typeface="Agency FB" pitchFamily="34" charset="0"/>
              </a:rPr>
              <a:t>HHypDataPool</a:t>
            </a:r>
            <a:endParaRPr lang="pl-PL" sz="3200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714348" y="5143512"/>
            <a:ext cx="2500330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 err="1" smtClean="0">
                <a:solidFill>
                  <a:schemeClr val="tx1"/>
                </a:solidFill>
                <a:latin typeface="Agency FB" pitchFamily="34" charset="0"/>
              </a:rPr>
              <a:t>HParticlePool</a:t>
            </a:r>
            <a:endParaRPr lang="pl-PL" sz="3200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17" name="Prostokąt 16"/>
          <p:cNvSpPr/>
          <p:nvPr/>
        </p:nvSpPr>
        <p:spPr>
          <a:xfrm>
            <a:off x="3571868" y="5143512"/>
            <a:ext cx="2357454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 err="1" smtClean="0">
                <a:solidFill>
                  <a:schemeClr val="tx1"/>
                </a:solidFill>
                <a:latin typeface="Agency FB" pitchFamily="34" charset="0"/>
              </a:rPr>
              <a:t>HHypPool</a:t>
            </a:r>
            <a:endParaRPr lang="pl-PL" sz="3200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6286512" y="5143512"/>
            <a:ext cx="2357454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 err="1" smtClean="0">
                <a:solidFill>
                  <a:schemeClr val="tx1"/>
                </a:solidFill>
                <a:latin typeface="Agency FB" pitchFamily="34" charset="0"/>
              </a:rPr>
              <a:t>HPidPool</a:t>
            </a:r>
            <a:endParaRPr lang="pl-PL" sz="3200" dirty="0">
              <a:solidFill>
                <a:schemeClr val="tx1"/>
              </a:solidFill>
              <a:latin typeface="Agency FB" pitchFamily="34" charset="0"/>
            </a:endParaRPr>
          </a:p>
        </p:txBody>
      </p:sp>
      <p:cxnSp>
        <p:nvCxnSpPr>
          <p:cNvPr id="27" name="Łącznik prosty ze strzałką 26"/>
          <p:cNvCxnSpPr>
            <a:stCxn id="16" idx="0"/>
            <a:endCxn id="14" idx="2"/>
          </p:cNvCxnSpPr>
          <p:nvPr/>
        </p:nvCxnSpPr>
        <p:spPr>
          <a:xfrm rot="16200000" flipV="1">
            <a:off x="714348" y="3893347"/>
            <a:ext cx="2428892" cy="71438"/>
          </a:xfrm>
          <a:prstGeom prst="straightConnector1">
            <a:avLst/>
          </a:prstGeom>
          <a:ln w="127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y ze strzałką 28"/>
          <p:cNvCxnSpPr>
            <a:stCxn id="17" idx="0"/>
            <a:endCxn id="13" idx="2"/>
          </p:cNvCxnSpPr>
          <p:nvPr/>
        </p:nvCxnSpPr>
        <p:spPr>
          <a:xfrm rot="16200000" flipV="1">
            <a:off x="3857620" y="4250537"/>
            <a:ext cx="1214446" cy="571504"/>
          </a:xfrm>
          <a:prstGeom prst="straightConnector1">
            <a:avLst/>
          </a:prstGeom>
          <a:ln w="127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/>
          <p:cNvCxnSpPr>
            <a:stCxn id="19" idx="0"/>
            <a:endCxn id="15" idx="2"/>
          </p:cNvCxnSpPr>
          <p:nvPr/>
        </p:nvCxnSpPr>
        <p:spPr>
          <a:xfrm rot="5400000" flipH="1" flipV="1">
            <a:off x="6643702" y="4250537"/>
            <a:ext cx="1714512" cy="71438"/>
          </a:xfrm>
          <a:prstGeom prst="straightConnector1">
            <a:avLst/>
          </a:prstGeom>
          <a:ln w="127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prosty ze strzałką 47"/>
          <p:cNvCxnSpPr>
            <a:stCxn id="17" idx="0"/>
            <a:endCxn id="15" idx="2"/>
          </p:cNvCxnSpPr>
          <p:nvPr/>
        </p:nvCxnSpPr>
        <p:spPr>
          <a:xfrm rot="5400000" flipH="1" flipV="1">
            <a:off x="5286380" y="2893215"/>
            <a:ext cx="1714512" cy="2786082"/>
          </a:xfrm>
          <a:prstGeom prst="straightConnector1">
            <a:avLst/>
          </a:prstGeom>
          <a:ln w="127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ze strzałką 49"/>
          <p:cNvCxnSpPr>
            <a:stCxn id="19" idx="0"/>
            <a:endCxn id="13" idx="2"/>
          </p:cNvCxnSpPr>
          <p:nvPr/>
        </p:nvCxnSpPr>
        <p:spPr>
          <a:xfrm rot="16200000" flipV="1">
            <a:off x="5214942" y="2893215"/>
            <a:ext cx="1214446" cy="3286148"/>
          </a:xfrm>
          <a:prstGeom prst="straightConnector1">
            <a:avLst/>
          </a:prstGeom>
          <a:ln w="127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y ze strzałką 51"/>
          <p:cNvCxnSpPr>
            <a:stCxn id="16" idx="0"/>
            <a:endCxn id="13" idx="2"/>
          </p:cNvCxnSpPr>
          <p:nvPr/>
        </p:nvCxnSpPr>
        <p:spPr>
          <a:xfrm rot="5400000" flipH="1" flipV="1">
            <a:off x="2464579" y="3429000"/>
            <a:ext cx="1214446" cy="2214578"/>
          </a:xfrm>
          <a:prstGeom prst="straightConnector1">
            <a:avLst/>
          </a:prstGeom>
          <a:ln w="127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Strzałka w prawo 53"/>
          <p:cNvSpPr/>
          <p:nvPr/>
        </p:nvSpPr>
        <p:spPr>
          <a:xfrm>
            <a:off x="1071538" y="6072206"/>
            <a:ext cx="7143800" cy="7143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+mj-lt"/>
              </a:rPr>
              <a:t>Direction of the analysis </a:t>
            </a:r>
            <a:endParaRPr lang="en-US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71556" y="500042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pl-PL" dirty="0" err="1" smtClean="0"/>
              <a:t>HPool</a:t>
            </a:r>
            <a:r>
              <a:rPr lang="pl-PL" dirty="0" smtClean="0"/>
              <a:t> – </a:t>
            </a:r>
            <a:r>
              <a:rPr lang="pl-PL" dirty="0" err="1" smtClean="0"/>
              <a:t>define</a:t>
            </a:r>
            <a:r>
              <a:rPr lang="pl-PL" dirty="0" smtClean="0"/>
              <a:t> </a:t>
            </a:r>
            <a:r>
              <a:rPr lang="pl-PL" dirty="0" err="1" smtClean="0"/>
              <a:t>your</a:t>
            </a:r>
            <a:r>
              <a:rPr lang="pl-PL" dirty="0" smtClean="0"/>
              <a:t> </a:t>
            </a:r>
            <a:r>
              <a:rPr lang="pl-PL" dirty="0" err="1" smtClean="0"/>
              <a:t>pattern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64357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Open file:</a:t>
            </a:r>
            <a:r>
              <a:rPr lang="en-US" dirty="0" smtClean="0">
                <a:solidFill>
                  <a:srgbClr val="C00000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gency FB" pitchFamily="34" charset="0"/>
              </a:rPr>
              <a:t>hpool.h</a:t>
            </a:r>
            <a:endParaRPr lang="en-US" dirty="0" smtClean="0">
              <a:solidFill>
                <a:srgbClr val="C00000"/>
              </a:solidFill>
              <a:latin typeface="Agency FB" pitchFamily="34" charset="0"/>
            </a:endParaRPr>
          </a:p>
          <a:p>
            <a:endParaRPr lang="en-US" dirty="0" smtClean="0">
              <a:solidFill>
                <a:schemeClr val="accent3">
                  <a:lumMod val="75000"/>
                </a:schemeClr>
              </a:solidFill>
              <a:latin typeface="+mj-lt"/>
            </a:endParaRPr>
          </a:p>
          <a:p>
            <a:endParaRPr lang="en-US" dirty="0" smtClean="0">
              <a:solidFill>
                <a:schemeClr val="accent3">
                  <a:lumMod val="75000"/>
                </a:schemeClr>
              </a:solidFill>
              <a:latin typeface="+mj-lt"/>
            </a:endParaRPr>
          </a:p>
          <a:p>
            <a:endParaRPr lang="en-US" dirty="0" smtClean="0">
              <a:solidFill>
                <a:schemeClr val="accent3">
                  <a:lumMod val="75000"/>
                </a:schemeClr>
              </a:solidFill>
              <a:latin typeface="+mj-lt"/>
            </a:endParaRPr>
          </a:p>
          <a:p>
            <a:endParaRPr lang="en-US" dirty="0" smtClean="0">
              <a:solidFill>
                <a:schemeClr val="accent3">
                  <a:lumMod val="75000"/>
                </a:schemeClr>
              </a:solidFill>
              <a:latin typeface="+mj-lt"/>
            </a:endParaRPr>
          </a:p>
          <a:p>
            <a:pPr>
              <a:buNone/>
            </a:pPr>
            <a:endParaRPr lang="en-US" dirty="0" smtClean="0">
              <a:solidFill>
                <a:schemeClr val="accent3">
                  <a:lumMod val="75000"/>
                </a:schemeClr>
              </a:solidFill>
              <a:latin typeface="+mj-lt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/>
            </a:r>
            <a:b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</a:br>
            <a:endParaRPr lang="en-US" dirty="0" smtClean="0">
              <a:solidFill>
                <a:schemeClr val="accent3">
                  <a:lumMod val="75000"/>
                </a:schemeClr>
              </a:solidFill>
              <a:latin typeface="+mj-lt"/>
            </a:endParaRPr>
          </a:p>
          <a:p>
            <a:r>
              <a:rPr lang="en-US" dirty="0" smtClean="0">
                <a:latin typeface="+mj-lt"/>
              </a:rPr>
              <a:t>Any ”pool” is a data structure streamed to the output file (if defined). User defines here </a:t>
            </a:r>
            <a:r>
              <a:rPr lang="en-US" b="1" dirty="0" smtClean="0">
                <a:latin typeface="+mj-lt"/>
              </a:rPr>
              <a:t>patterns</a:t>
            </a:r>
            <a:r>
              <a:rPr lang="en-US" dirty="0" smtClean="0">
                <a:latin typeface="+mj-lt"/>
              </a:rPr>
              <a:t>: all particle combinations (method ”add”) – name (label) and particle species (number of particles from 1 to 4).</a:t>
            </a:r>
            <a:endParaRPr lang="en-US" dirty="0" smtClean="0">
              <a:solidFill>
                <a:srgbClr val="002060"/>
              </a:solidFill>
              <a:latin typeface="Agency FB" pitchFamily="34" charset="0"/>
            </a:endParaRPr>
          </a:p>
        </p:txBody>
      </p:sp>
      <p:sp>
        <p:nvSpPr>
          <p:cNvPr id="6" name="Pięciokąt 5"/>
          <p:cNvSpPr/>
          <p:nvPr/>
        </p:nvSpPr>
        <p:spPr>
          <a:xfrm>
            <a:off x="-32" y="0"/>
            <a:ext cx="2286016" cy="428604"/>
          </a:xfrm>
          <a:prstGeom prst="homePlat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err="1" smtClean="0">
                <a:latin typeface="+mj-lt"/>
              </a:rPr>
              <a:t>Example</a:t>
            </a:r>
            <a:r>
              <a:rPr lang="pl-PL" sz="2400" b="1" dirty="0" smtClean="0">
                <a:latin typeface="+mj-lt"/>
              </a:rPr>
              <a:t> 5</a:t>
            </a:r>
            <a:endParaRPr lang="pl-PL" sz="2400" b="1" dirty="0">
              <a:latin typeface="+mj-lt"/>
            </a:endParaRPr>
          </a:p>
        </p:txBody>
      </p:sp>
      <p:sp>
        <p:nvSpPr>
          <p:cNvPr id="5" name="Prostokąt z rogami zaokrąglonymi po przekątnej 4"/>
          <p:cNvSpPr/>
          <p:nvPr/>
        </p:nvSpPr>
        <p:spPr>
          <a:xfrm>
            <a:off x="857224" y="1785926"/>
            <a:ext cx="7500990" cy="2857520"/>
          </a:xfrm>
          <a:prstGeom prst="round2Diag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class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HPool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{ public:   </a:t>
            </a:r>
            <a:b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</a:b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   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HPool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(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HOutputFile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*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ptr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= 0);   </a:t>
            </a:r>
            <a:b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</a:b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   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virtual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~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HPool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() = 0;   // ...</a:t>
            </a:r>
            <a:b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</a:b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   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bool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add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(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const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char* 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name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, 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EParticle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p1);   </a:t>
            </a:r>
            <a:b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</a:b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   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bool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add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(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const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char* 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name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, 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EParticle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p1, 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EParticle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p2);  // … and so on</a:t>
            </a:r>
            <a:b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Agency FB" pitchFamily="34" charset="0"/>
              </a:rPr>
              <a:t>protected:   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/>
            </a:r>
            <a:b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</a:b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   </a:t>
            </a:r>
            <a:r>
              <a:rPr lang="en-US" sz="2000" dirty="0" err="1" smtClean="0">
                <a:solidFill>
                  <a:schemeClr val="bg1"/>
                </a:solidFill>
                <a:latin typeface="Agency FB" pitchFamily="34" charset="0"/>
              </a:rPr>
              <a:t>HEventPool</a:t>
            </a:r>
            <a:r>
              <a:rPr lang="en-US" sz="20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gency FB" pitchFamily="34" charset="0"/>
              </a:rPr>
              <a:t>eventData</a:t>
            </a:r>
            <a:r>
              <a:rPr lang="en-US" sz="2000" dirty="0" smtClean="0">
                <a:solidFill>
                  <a:schemeClr val="bg1"/>
                </a:solidFill>
                <a:latin typeface="Agency FB" pitchFamily="34" charset="0"/>
              </a:rPr>
              <a:t>;   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/>
            </a:r>
            <a:b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</a:b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   </a:t>
            </a:r>
            <a:r>
              <a:rPr lang="en-US" sz="2000" dirty="0" smtClean="0">
                <a:solidFill>
                  <a:schemeClr val="bg1"/>
                </a:solidFill>
                <a:latin typeface="Agency FB" pitchFamily="34" charset="0"/>
              </a:rPr>
              <a:t>std::list&lt;</a:t>
            </a:r>
            <a:r>
              <a:rPr lang="en-US" sz="2000" dirty="0" err="1" smtClean="0">
                <a:solidFill>
                  <a:schemeClr val="bg1"/>
                </a:solidFill>
                <a:latin typeface="Agency FB" pitchFamily="34" charset="0"/>
              </a:rPr>
              <a:t>HPattern</a:t>
            </a:r>
            <a:r>
              <a:rPr lang="en-US" sz="2000" dirty="0" smtClean="0">
                <a:solidFill>
                  <a:schemeClr val="bg1"/>
                </a:solidFill>
                <a:latin typeface="Agency FB" pitchFamily="34" charset="0"/>
              </a:rPr>
              <a:t>*&gt; </a:t>
            </a:r>
            <a:r>
              <a:rPr lang="en-US" sz="2000" dirty="0" err="1" smtClean="0">
                <a:solidFill>
                  <a:schemeClr val="bg1"/>
                </a:solidFill>
                <a:latin typeface="Agency FB" pitchFamily="34" charset="0"/>
              </a:rPr>
              <a:t>objectList</a:t>
            </a:r>
            <a:r>
              <a:rPr lang="en-US" sz="2000" dirty="0" smtClean="0">
                <a:solidFill>
                  <a:schemeClr val="bg1"/>
                </a:solidFill>
                <a:latin typeface="Agency FB" pitchFamily="34" charset="0"/>
              </a:rPr>
              <a:t>;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  </a:t>
            </a:r>
            <a:endParaRPr lang="pl-PL" sz="2000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8" name="Objaśnienie liniowe 2 7"/>
          <p:cNvSpPr/>
          <p:nvPr/>
        </p:nvSpPr>
        <p:spPr>
          <a:xfrm>
            <a:off x="4786314" y="1500174"/>
            <a:ext cx="3286148" cy="1285884"/>
          </a:xfrm>
          <a:prstGeom prst="borderCallout2">
            <a:avLst>
              <a:gd name="adj1" fmla="val 98862"/>
              <a:gd name="adj2" fmla="val 76554"/>
              <a:gd name="adj3" fmla="val 193376"/>
              <a:gd name="adj4" fmla="val 77377"/>
              <a:gd name="adj5" fmla="val 193354"/>
              <a:gd name="adj6" fmla="val -45963"/>
            </a:avLst>
          </a:prstGeom>
          <a:solidFill>
            <a:schemeClr val="tx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Set of </a:t>
            </a:r>
            <a:r>
              <a:rPr lang="pl-PL" dirty="0" err="1" smtClean="0"/>
              <a:t>common</a:t>
            </a:r>
            <a:r>
              <a:rPr lang="pl-PL" dirty="0" smtClean="0"/>
              <a:t> (</a:t>
            </a:r>
            <a:r>
              <a:rPr lang="pl-PL" dirty="0" err="1" smtClean="0"/>
              <a:t>event</a:t>
            </a:r>
            <a:r>
              <a:rPr lang="pl-PL" dirty="0" smtClean="0"/>
              <a:t>) data, </a:t>
            </a:r>
            <a:r>
              <a:rPr lang="pl-PL" dirty="0" err="1" smtClean="0"/>
              <a:t>i.e</a:t>
            </a:r>
            <a:r>
              <a:rPr lang="pl-PL" dirty="0" smtClean="0"/>
              <a:t>. </a:t>
            </a:r>
            <a:r>
              <a:rPr lang="pl-PL" dirty="0" err="1" smtClean="0"/>
              <a:t>event</a:t>
            </a:r>
            <a:r>
              <a:rPr lang="pl-PL" dirty="0" smtClean="0"/>
              <a:t> </a:t>
            </a:r>
            <a:r>
              <a:rPr lang="pl-PL" dirty="0" err="1" smtClean="0"/>
              <a:t>number</a:t>
            </a:r>
            <a:r>
              <a:rPr lang="pl-PL" dirty="0" smtClean="0"/>
              <a:t>, </a:t>
            </a:r>
            <a:br>
              <a:rPr lang="pl-PL" dirty="0" smtClean="0"/>
            </a:br>
            <a:r>
              <a:rPr lang="pl-PL" dirty="0" err="1" smtClean="0"/>
              <a:t>multiplicity</a:t>
            </a:r>
            <a:r>
              <a:rPr lang="pl-PL" dirty="0" smtClean="0"/>
              <a:t>, </a:t>
            </a:r>
            <a:r>
              <a:rPr lang="pl-PL" dirty="0" err="1" smtClean="0"/>
              <a:t>event</a:t>
            </a:r>
            <a:r>
              <a:rPr lang="pl-PL" dirty="0" smtClean="0"/>
              <a:t> </a:t>
            </a:r>
            <a:r>
              <a:rPr lang="pl-PL" dirty="0" err="1" smtClean="0"/>
              <a:t>vertex</a:t>
            </a:r>
            <a:r>
              <a:rPr lang="pl-PL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348" y="704088"/>
            <a:ext cx="7972452" cy="1143000"/>
          </a:xfrm>
        </p:spPr>
        <p:txBody>
          <a:bodyPr/>
          <a:lstStyle/>
          <a:p>
            <a:r>
              <a:rPr lang="pl-PL" dirty="0" smtClean="0"/>
              <a:t>Data </a:t>
            </a:r>
            <a:r>
              <a:rPr lang="pl-PL" dirty="0" err="1" smtClean="0"/>
              <a:t>pools</a:t>
            </a:r>
            <a:endParaRPr lang="en-US" dirty="0"/>
          </a:p>
        </p:txBody>
      </p:sp>
      <p:sp>
        <p:nvSpPr>
          <p:cNvPr id="6" name="Prostokąt 5"/>
          <p:cNvSpPr/>
          <p:nvPr/>
        </p:nvSpPr>
        <p:spPr>
          <a:xfrm>
            <a:off x="500034" y="3643314"/>
            <a:ext cx="3000396" cy="92869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err="1" smtClean="0">
                <a:latin typeface="Cordia New" pitchFamily="34" charset="-34"/>
                <a:cs typeface="Cordia New" pitchFamily="34" charset="-34"/>
              </a:rPr>
              <a:t>HEventPool</a:t>
            </a:r>
            <a:endParaRPr lang="pl-PL" sz="28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908494" y="2643182"/>
            <a:ext cx="5057795" cy="34163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Container for keeping the common event</a:t>
            </a:r>
          </a:p>
          <a:p>
            <a:r>
              <a:rPr lang="en-US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information (event number, particle multiplicity, </a:t>
            </a:r>
          </a:p>
          <a:p>
            <a:r>
              <a:rPr lang="en-US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event vertex information </a:t>
            </a:r>
            <a:r>
              <a:rPr lang="en-US" i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etc.</a:t>
            </a:r>
            <a:r>
              <a:rPr lang="en-US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). Object of this</a:t>
            </a:r>
          </a:p>
          <a:p>
            <a:r>
              <a:rPr lang="en-US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type is present in every data pool and </a:t>
            </a:r>
          </a:p>
          <a:p>
            <a:r>
              <a:rPr lang="en-US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propagated to the next</a:t>
            </a:r>
            <a:r>
              <a:rPr lang="pl-PL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one.</a:t>
            </a:r>
            <a:endParaRPr lang="en-US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 each higher data level (data pool) </a:t>
            </a:r>
            <a:r>
              <a:rPr lang="en-US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 can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add more information</a:t>
            </a:r>
            <a:r>
              <a:rPr lang="en-US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to the </a:t>
            </a:r>
            <a:r>
              <a:rPr lang="en-US" sz="2000" dirty="0" err="1" smtClean="0">
                <a:solidFill>
                  <a:schemeClr val="tx1"/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HEventPool</a:t>
            </a:r>
            <a:r>
              <a:rPr lang="en-US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It</a:t>
            </a:r>
          </a:p>
          <a:p>
            <a:r>
              <a:rPr lang="en-US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will be then automatically streamed to the</a:t>
            </a:r>
          </a:p>
          <a:p>
            <a:r>
              <a:rPr lang="en-US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output file.</a:t>
            </a:r>
          </a:p>
          <a:p>
            <a:endParaRPr lang="en-US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142844" y="3786190"/>
            <a:ext cx="642942" cy="642942"/>
          </a:xfrm>
          <a:prstGeom prst="ellipse">
            <a:avLst/>
          </a:prstGeom>
          <a:solidFill>
            <a:srgbClr val="FF0000">
              <a:alpha val="70000"/>
            </a:srgbClr>
          </a:solidFill>
          <a:ln w="3175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9" name="Łącznik łamany 8"/>
          <p:cNvCxnSpPr/>
          <p:nvPr/>
        </p:nvCxnSpPr>
        <p:spPr>
          <a:xfrm>
            <a:off x="3500430" y="4071942"/>
            <a:ext cx="428628" cy="39290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71556" y="64291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pl-PL" dirty="0" err="1" smtClean="0"/>
              <a:t>HParticleDataPool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00118" y="1428736"/>
            <a:ext cx="8229600" cy="21431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err="1" smtClean="0">
                <a:latin typeface="Agency FB" pitchFamily="34" charset="0"/>
              </a:rPr>
              <a:t>MultiParticle</a:t>
            </a:r>
            <a:r>
              <a:rPr lang="pl-PL" b="1" dirty="0" smtClean="0">
                <a:latin typeface="Agency FB" pitchFamily="34" charset="0"/>
              </a:rPr>
              <a:t>   </a:t>
            </a:r>
            <a:r>
              <a:rPr lang="pl-PL" b="1" dirty="0" err="1" smtClean="0">
                <a:latin typeface="Agency FB" pitchFamily="34" charset="0"/>
              </a:rPr>
              <a:t>partCand</a:t>
            </a:r>
            <a:r>
              <a:rPr lang="pl-PL" b="1" dirty="0" smtClean="0">
                <a:latin typeface="Agency FB" pitchFamily="34" charset="0"/>
              </a:rPr>
              <a:t>; </a:t>
            </a:r>
          </a:p>
          <a:p>
            <a:pPr>
              <a:buNone/>
            </a:pPr>
            <a:r>
              <a:rPr lang="fr-FR" sz="2800" dirty="0" smtClean="0">
                <a:solidFill>
                  <a:srgbClr val="C00000"/>
                </a:solidFill>
                <a:latin typeface="Agency FB" pitchFamily="34" charset="0"/>
              </a:rPr>
              <a:t>typedef std::multimap&lt; EParticle, HParticleCandidate* &gt; MultiParticle;</a:t>
            </a:r>
            <a:endParaRPr lang="pl-PL" sz="2800" dirty="0" smtClean="0">
              <a:solidFill>
                <a:srgbClr val="C00000"/>
              </a:solidFill>
              <a:latin typeface="Agency FB" pitchFamily="34" charset="0"/>
            </a:endParaRPr>
          </a:p>
          <a:p>
            <a:pPr>
              <a:buNone/>
            </a:pPr>
            <a:r>
              <a:rPr lang="pl-PL" b="1" dirty="0" err="1" smtClean="0">
                <a:latin typeface="Agency FB" pitchFamily="34" charset="0"/>
              </a:rPr>
              <a:t>ParticleNum</a:t>
            </a:r>
            <a:r>
              <a:rPr lang="pl-PL" b="1" dirty="0" smtClean="0">
                <a:latin typeface="Agency FB" pitchFamily="34" charset="0"/>
              </a:rPr>
              <a:t>   </a:t>
            </a:r>
            <a:r>
              <a:rPr lang="pl-PL" b="1" dirty="0" err="1" smtClean="0">
                <a:latin typeface="Agency FB" pitchFamily="34" charset="0"/>
              </a:rPr>
              <a:t>partNum</a:t>
            </a:r>
            <a:r>
              <a:rPr lang="pl-PL" b="1" dirty="0" smtClean="0">
                <a:latin typeface="Agency FB" pitchFamily="34" charset="0"/>
              </a:rPr>
              <a:t>;</a:t>
            </a:r>
          </a:p>
          <a:p>
            <a:pPr>
              <a:buNone/>
            </a:pPr>
            <a:r>
              <a:rPr lang="fr-FR" sz="2800" dirty="0" smtClean="0">
                <a:solidFill>
                  <a:srgbClr val="C00000"/>
                </a:solidFill>
                <a:latin typeface="Agency FB" pitchFamily="34" charset="0"/>
              </a:rPr>
              <a:t>typedef std::map&lt; EParticle, int &gt; ParticleNum;</a:t>
            </a:r>
            <a:endParaRPr lang="pl-PL" sz="2800" dirty="0" smtClean="0">
              <a:solidFill>
                <a:srgbClr val="C00000"/>
              </a:solidFill>
              <a:latin typeface="Agency FB" pitchFamily="34" charset="0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771556" y="3633046"/>
            <a:ext cx="8229600" cy="796086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5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HHypDataPool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700118" y="4357694"/>
            <a:ext cx="8229600" cy="235745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pl-PL" sz="2600" b="1" dirty="0" err="1" smtClean="0">
                <a:latin typeface="Agency FB" pitchFamily="34" charset="0"/>
              </a:rPr>
              <a:t>MultiHyp</a:t>
            </a:r>
            <a:r>
              <a:rPr lang="pl-PL" sz="2600" b="1" dirty="0" smtClean="0">
                <a:latin typeface="Agency FB" pitchFamily="34" charset="0"/>
              </a:rPr>
              <a:t>    </a:t>
            </a:r>
            <a:r>
              <a:rPr lang="pl-PL" sz="2600" b="1" dirty="0" err="1" smtClean="0">
                <a:latin typeface="Agency FB" pitchFamily="34" charset="0"/>
              </a:rPr>
              <a:t>hypCand</a:t>
            </a:r>
            <a:r>
              <a:rPr lang="pl-PL" sz="2600" b="1" dirty="0" smtClean="0">
                <a:latin typeface="Agency FB" pitchFamily="34" charset="0"/>
              </a:rPr>
              <a:t>;  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pl-PL" sz="2800" dirty="0" err="1" smtClean="0">
                <a:solidFill>
                  <a:srgbClr val="C00000"/>
                </a:solidFill>
                <a:latin typeface="Agency FB" pitchFamily="34" charset="0"/>
              </a:rPr>
              <a:t>typedef</a:t>
            </a:r>
            <a:r>
              <a:rPr lang="pl-PL" sz="2800" dirty="0" smtClean="0">
                <a:solidFill>
                  <a:srgbClr val="C00000"/>
                </a:solidFill>
                <a:latin typeface="Agency FB" pitchFamily="34" charset="0"/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  <a:latin typeface="Agency FB" pitchFamily="34" charset="0"/>
              </a:rPr>
              <a:t>std::multimap</a:t>
            </a:r>
            <a:r>
              <a:rPr lang="pl-PL" sz="2800" dirty="0" smtClean="0">
                <a:solidFill>
                  <a:srgbClr val="C00000"/>
                </a:solidFill>
                <a:latin typeface="Agency FB" pitchFamily="34" charset="0"/>
              </a:rPr>
              <a:t>&lt; </a:t>
            </a:r>
            <a:r>
              <a:rPr lang="pl-PL" sz="2800" dirty="0" err="1" smtClean="0">
                <a:solidFill>
                  <a:srgbClr val="C00000"/>
                </a:solidFill>
                <a:latin typeface="Agency FB" pitchFamily="34" charset="0"/>
              </a:rPr>
              <a:t>std::string</a:t>
            </a:r>
            <a:r>
              <a:rPr lang="pl-PL" sz="2800" dirty="0" smtClean="0">
                <a:solidFill>
                  <a:srgbClr val="C00000"/>
                </a:solidFill>
                <a:latin typeface="Agency FB" pitchFamily="34" charset="0"/>
              </a:rPr>
              <a:t>, </a:t>
            </a:r>
            <a:r>
              <a:rPr lang="pl-PL" sz="2800" dirty="0" err="1" smtClean="0">
                <a:solidFill>
                  <a:srgbClr val="C00000"/>
                </a:solidFill>
                <a:latin typeface="Agency FB" pitchFamily="34" charset="0"/>
              </a:rPr>
              <a:t>HHypCandidate</a:t>
            </a:r>
            <a:r>
              <a:rPr lang="pl-PL" sz="2800" dirty="0" smtClean="0">
                <a:solidFill>
                  <a:srgbClr val="C00000"/>
                </a:solidFill>
                <a:latin typeface="Agency FB" pitchFamily="34" charset="0"/>
              </a:rPr>
              <a:t>* &gt; </a:t>
            </a:r>
            <a:r>
              <a:rPr lang="pl-PL" sz="2800" dirty="0" err="1" smtClean="0">
                <a:solidFill>
                  <a:srgbClr val="C00000"/>
                </a:solidFill>
                <a:latin typeface="Agency FB" pitchFamily="34" charset="0"/>
              </a:rPr>
              <a:t>MultiHyp</a:t>
            </a:r>
            <a:r>
              <a:rPr lang="pl-PL" sz="2800" dirty="0" smtClean="0">
                <a:solidFill>
                  <a:srgbClr val="C00000"/>
                </a:solidFill>
                <a:latin typeface="Agency FB" pitchFamily="34" charset="0"/>
              </a:rPr>
              <a:t>;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pl-PL" sz="2600" b="1" dirty="0" err="1" smtClean="0">
                <a:latin typeface="Agency FB" pitchFamily="34" charset="0"/>
              </a:rPr>
              <a:t>HypNum</a:t>
            </a:r>
            <a:r>
              <a:rPr lang="pl-PL" sz="2600" b="1" dirty="0" smtClean="0">
                <a:latin typeface="Agency FB" pitchFamily="34" charset="0"/>
              </a:rPr>
              <a:t>     </a:t>
            </a:r>
            <a:r>
              <a:rPr lang="pl-PL" sz="2600" b="1" dirty="0" err="1" smtClean="0">
                <a:latin typeface="Agency FB" pitchFamily="34" charset="0"/>
              </a:rPr>
              <a:t>hypNum</a:t>
            </a:r>
            <a:r>
              <a:rPr lang="pl-PL" sz="2600" b="1" dirty="0" smtClean="0">
                <a:latin typeface="Agency FB" pitchFamily="34" charset="0"/>
              </a:rPr>
              <a:t>;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pl-PL" sz="2800" dirty="0" err="1" smtClean="0">
                <a:solidFill>
                  <a:srgbClr val="C00000"/>
                </a:solidFill>
                <a:latin typeface="Agency FB" pitchFamily="34" charset="0"/>
              </a:rPr>
              <a:t>typedef</a:t>
            </a:r>
            <a:r>
              <a:rPr lang="pl-PL" sz="2800" dirty="0" smtClean="0">
                <a:solidFill>
                  <a:srgbClr val="C00000"/>
                </a:solidFill>
                <a:latin typeface="Agency FB" pitchFamily="34" charset="0"/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  <a:latin typeface="Agency FB" pitchFamily="34" charset="0"/>
              </a:rPr>
              <a:t>std::map</a:t>
            </a:r>
            <a:r>
              <a:rPr lang="pl-PL" sz="2800" dirty="0" smtClean="0">
                <a:solidFill>
                  <a:srgbClr val="C00000"/>
                </a:solidFill>
                <a:latin typeface="Agency FB" pitchFamily="34" charset="0"/>
              </a:rPr>
              <a:t>&lt; </a:t>
            </a:r>
            <a:r>
              <a:rPr lang="pl-PL" sz="2800" dirty="0" err="1" smtClean="0">
                <a:solidFill>
                  <a:srgbClr val="C00000"/>
                </a:solidFill>
                <a:latin typeface="Agency FB" pitchFamily="34" charset="0"/>
              </a:rPr>
              <a:t>std::string</a:t>
            </a:r>
            <a:r>
              <a:rPr lang="pl-PL" sz="2800" dirty="0" smtClean="0">
                <a:solidFill>
                  <a:srgbClr val="C00000"/>
                </a:solidFill>
                <a:latin typeface="Agency FB" pitchFamily="34" charset="0"/>
              </a:rPr>
              <a:t>, </a:t>
            </a:r>
            <a:r>
              <a:rPr lang="pl-PL" sz="2800" dirty="0" err="1" smtClean="0">
                <a:solidFill>
                  <a:srgbClr val="C00000"/>
                </a:solidFill>
                <a:latin typeface="Agency FB" pitchFamily="34" charset="0"/>
              </a:rPr>
              <a:t>int</a:t>
            </a:r>
            <a:r>
              <a:rPr lang="pl-PL" sz="2800" dirty="0" smtClean="0">
                <a:solidFill>
                  <a:srgbClr val="C00000"/>
                </a:solidFill>
                <a:latin typeface="Agency FB" pitchFamily="34" charset="0"/>
              </a:rPr>
              <a:t> &gt; </a:t>
            </a:r>
            <a:r>
              <a:rPr lang="pl-PL" sz="2800" dirty="0" err="1" smtClean="0">
                <a:solidFill>
                  <a:srgbClr val="C00000"/>
                </a:solidFill>
                <a:latin typeface="Agency FB" pitchFamily="34" charset="0"/>
              </a:rPr>
              <a:t>HypNum</a:t>
            </a:r>
            <a:r>
              <a:rPr lang="pl-PL" sz="2800" dirty="0" smtClean="0">
                <a:solidFill>
                  <a:srgbClr val="C00000"/>
                </a:solidFill>
                <a:latin typeface="Agency FB" pitchFamily="34" charset="0"/>
              </a:rPr>
              <a:t>;</a:t>
            </a:r>
            <a:endParaRPr kumimoji="0" lang="pl-PL" sz="28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gency FB" pitchFamily="34" charset="0"/>
            </a:endParaRPr>
          </a:p>
        </p:txBody>
      </p:sp>
      <p:sp>
        <p:nvSpPr>
          <p:cNvPr id="10" name="Fala 9"/>
          <p:cNvSpPr/>
          <p:nvPr/>
        </p:nvSpPr>
        <p:spPr>
          <a:xfrm rot="20815526">
            <a:off x="5933634" y="3139381"/>
            <a:ext cx="2676411" cy="1607990"/>
          </a:xfrm>
          <a:prstGeom prst="wav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Part of the code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348" y="704088"/>
            <a:ext cx="7972452" cy="1143000"/>
          </a:xfrm>
        </p:spPr>
        <p:txBody>
          <a:bodyPr/>
          <a:lstStyle/>
          <a:p>
            <a:r>
              <a:rPr lang="pl-PL" dirty="0" smtClean="0"/>
              <a:t>Data </a:t>
            </a:r>
            <a:r>
              <a:rPr lang="pl-PL" dirty="0" err="1" smtClean="0"/>
              <a:t>pools</a:t>
            </a:r>
            <a:endParaRPr lang="en-US" dirty="0"/>
          </a:p>
        </p:txBody>
      </p:sp>
      <p:sp>
        <p:nvSpPr>
          <p:cNvPr id="5" name="Prostokąt 4"/>
          <p:cNvSpPr/>
          <p:nvPr/>
        </p:nvSpPr>
        <p:spPr>
          <a:xfrm>
            <a:off x="714348" y="2571744"/>
            <a:ext cx="3000396" cy="92869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err="1" smtClean="0">
                <a:latin typeface="Cordia New" pitchFamily="34" charset="-34"/>
                <a:ea typeface="Adobe Heiti Std R" pitchFamily="34" charset="-128"/>
                <a:cs typeface="Cordia New" pitchFamily="34" charset="-34"/>
              </a:rPr>
              <a:t>HParticlePool</a:t>
            </a:r>
            <a:endParaRPr lang="pl-PL" sz="2800" dirty="0">
              <a:latin typeface="Cordia New" pitchFamily="34" charset="-34"/>
              <a:ea typeface="Adobe Heiti Std R" pitchFamily="34" charset="-128"/>
              <a:cs typeface="Cordia New" pitchFamily="34" charset="-34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714348" y="3643314"/>
            <a:ext cx="3000396" cy="92869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err="1" smtClean="0">
                <a:latin typeface="Cordia New" pitchFamily="34" charset="-34"/>
                <a:cs typeface="Cordia New" pitchFamily="34" charset="-34"/>
              </a:rPr>
              <a:t>HHypPool</a:t>
            </a:r>
            <a:endParaRPr lang="pl-PL" sz="28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714348" y="4714884"/>
            <a:ext cx="3000396" cy="92869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err="1" smtClean="0">
                <a:latin typeface="Cordia New" pitchFamily="34" charset="-34"/>
                <a:cs typeface="Cordia New" pitchFamily="34" charset="-34"/>
              </a:rPr>
              <a:t>HPidPool</a:t>
            </a:r>
            <a:endParaRPr lang="pl-PL" sz="28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122808" y="1571612"/>
            <a:ext cx="4762842" cy="4801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Container  for  various particle candidates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like +/- hadrons, +/- leptons first, 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then particles: p, π+, π-, e+, e- and so on.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Defining your combination pattern: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HParticlePool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myParticles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(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&amp;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outputFile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);  </a:t>
            </a:r>
          </a:p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myParticles.add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(„all",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eHadronPos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eHadronNeg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,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                                   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eLeptonPos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eLeptonNeg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);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7030A0"/>
                </a:solidFill>
                <a:latin typeface="Segoe Print" pitchFamily="2" charset="0"/>
                <a:ea typeface="Arial Unicode MS" pitchFamily="34" charset="-128"/>
                <a:cs typeface="Arial Unicode MS" pitchFamily="34" charset="-128"/>
              </a:rPr>
              <a:t>For  example:</a:t>
            </a:r>
          </a:p>
          <a:p>
            <a:r>
              <a:rPr lang="en-US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 can also define a smaller subset, i.e. </a:t>
            </a:r>
            <a:br>
              <a:rPr lang="en-US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only lepton candidates. Particle species </a:t>
            </a:r>
          </a:p>
          <a:p>
            <a:r>
              <a:rPr lang="en-US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are decided based on tracking </a:t>
            </a:r>
          </a:p>
          <a:p>
            <a:r>
              <a:rPr lang="en-US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Runge</a:t>
            </a:r>
            <a:r>
              <a:rPr lang="en-US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Kutta</a:t>
            </a:r>
            <a:r>
              <a:rPr lang="en-US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information. Positive/negative </a:t>
            </a:r>
          </a:p>
          <a:p>
            <a:r>
              <a:rPr lang="en-US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polarity means +/ – particle, correlation with </a:t>
            </a:r>
          </a:p>
          <a:p>
            <a:r>
              <a:rPr lang="en-US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RICH ring means lepton.</a:t>
            </a:r>
            <a:endParaRPr lang="en-US" dirty="0" smtClean="0"/>
          </a:p>
        </p:txBody>
      </p:sp>
      <p:sp>
        <p:nvSpPr>
          <p:cNvPr id="10" name="Elipsa 9"/>
          <p:cNvSpPr/>
          <p:nvPr/>
        </p:nvSpPr>
        <p:spPr>
          <a:xfrm>
            <a:off x="357158" y="2714620"/>
            <a:ext cx="642942" cy="642942"/>
          </a:xfrm>
          <a:prstGeom prst="ellipse">
            <a:avLst/>
          </a:prstGeom>
          <a:solidFill>
            <a:srgbClr val="FFFF00">
              <a:alpha val="70000"/>
            </a:srgbClr>
          </a:solidFill>
          <a:ln w="3175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9" name="Łącznik łamany 8"/>
          <p:cNvCxnSpPr/>
          <p:nvPr/>
        </p:nvCxnSpPr>
        <p:spPr>
          <a:xfrm>
            <a:off x="3714744" y="3000372"/>
            <a:ext cx="428628" cy="39290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348" y="704088"/>
            <a:ext cx="7972452" cy="1143000"/>
          </a:xfrm>
        </p:spPr>
        <p:txBody>
          <a:bodyPr/>
          <a:lstStyle/>
          <a:p>
            <a:r>
              <a:rPr lang="pl-PL" dirty="0" smtClean="0"/>
              <a:t>Data </a:t>
            </a:r>
            <a:r>
              <a:rPr lang="pl-PL" dirty="0" err="1" smtClean="0"/>
              <a:t>pools</a:t>
            </a:r>
            <a:endParaRPr lang="en-US" dirty="0"/>
          </a:p>
        </p:txBody>
      </p:sp>
      <p:sp>
        <p:nvSpPr>
          <p:cNvPr id="5" name="Prostokąt 4"/>
          <p:cNvSpPr/>
          <p:nvPr/>
        </p:nvSpPr>
        <p:spPr>
          <a:xfrm>
            <a:off x="714348" y="2571744"/>
            <a:ext cx="3000396" cy="92869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err="1" smtClean="0">
                <a:latin typeface="Cordia New" pitchFamily="34" charset="-34"/>
                <a:ea typeface="Adobe Heiti Std R" pitchFamily="34" charset="-128"/>
                <a:cs typeface="Cordia New" pitchFamily="34" charset="-34"/>
              </a:rPr>
              <a:t>HParticlePool</a:t>
            </a:r>
            <a:endParaRPr lang="pl-PL" sz="2800" dirty="0">
              <a:latin typeface="Cordia New" pitchFamily="34" charset="-34"/>
              <a:ea typeface="Adobe Heiti Std R" pitchFamily="34" charset="-128"/>
              <a:cs typeface="Cordia New" pitchFamily="34" charset="-34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714348" y="3643314"/>
            <a:ext cx="3000396" cy="92869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err="1" smtClean="0">
                <a:latin typeface="Cordia New" pitchFamily="34" charset="-34"/>
                <a:cs typeface="Cordia New" pitchFamily="34" charset="-34"/>
              </a:rPr>
              <a:t>HHypPool</a:t>
            </a:r>
            <a:endParaRPr lang="pl-PL" sz="28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714348" y="4714884"/>
            <a:ext cx="3000396" cy="92869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err="1" smtClean="0">
                <a:latin typeface="Cordia New" pitchFamily="34" charset="-34"/>
                <a:cs typeface="Cordia New" pitchFamily="34" charset="-34"/>
              </a:rPr>
              <a:t>HPidPool</a:t>
            </a:r>
            <a:endParaRPr lang="pl-PL" sz="28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122808" y="2950391"/>
            <a:ext cx="4673074" cy="369331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During copying particle (track) information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from </a:t>
            </a:r>
            <a:r>
              <a:rPr lang="en-US" b="1" dirty="0" err="1" smtClean="0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HPidTrackCand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 track cleaner decision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is taken into account in order to reduce 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garbage tracks (killing the performance 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and the signal). You can change it, i.e. 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take all particle candidates.</a:t>
            </a:r>
          </a:p>
          <a:p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Later, a cut (window between RICH / MDC) 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leptons additionally checks correlation.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a ring and a track are outside the cut,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track returns to hadrons.</a:t>
            </a:r>
          </a:p>
          <a:p>
            <a:endParaRPr lang="en-US" dirty="0" smtClean="0"/>
          </a:p>
        </p:txBody>
      </p:sp>
      <p:sp>
        <p:nvSpPr>
          <p:cNvPr id="10" name="Elipsa 9"/>
          <p:cNvSpPr/>
          <p:nvPr/>
        </p:nvSpPr>
        <p:spPr>
          <a:xfrm>
            <a:off x="357158" y="2714620"/>
            <a:ext cx="642942" cy="642942"/>
          </a:xfrm>
          <a:prstGeom prst="ellipse">
            <a:avLst/>
          </a:prstGeom>
          <a:solidFill>
            <a:srgbClr val="FFC000">
              <a:alpha val="70000"/>
            </a:srgbClr>
          </a:solidFill>
          <a:ln w="3175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9" name="Łącznik łamany 8"/>
          <p:cNvCxnSpPr/>
          <p:nvPr/>
        </p:nvCxnSpPr>
        <p:spPr>
          <a:xfrm>
            <a:off x="3714744" y="3000372"/>
            <a:ext cx="428628" cy="39290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1" name="Wybuch  2 10"/>
          <p:cNvSpPr/>
          <p:nvPr/>
        </p:nvSpPr>
        <p:spPr>
          <a:xfrm>
            <a:off x="4357654" y="714356"/>
            <a:ext cx="4572064" cy="2571768"/>
          </a:xfrm>
          <a:prstGeom prst="irregularSeal2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gency FB" pitchFamily="34" charset="0"/>
              </a:rPr>
              <a:t>Important:</a:t>
            </a:r>
            <a:br>
              <a:rPr lang="en-US" b="1" dirty="0" smtClean="0">
                <a:solidFill>
                  <a:srgbClr val="FF0000"/>
                </a:solidFill>
                <a:latin typeface="Agency FB" pitchFamily="34" charset="0"/>
              </a:rPr>
            </a:br>
            <a:r>
              <a:rPr lang="en-US" dirty="0" smtClean="0">
                <a:solidFill>
                  <a:srgbClr val="FF0000"/>
                </a:solidFill>
                <a:latin typeface="Book Antiqua" pitchFamily="18" charset="0"/>
              </a:rPr>
              <a:t>each data pool can be stored in the output file.</a:t>
            </a:r>
            <a:endParaRPr lang="en-US" dirty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8143932" cy="724648"/>
          </a:xfrm>
        </p:spPr>
        <p:txBody>
          <a:bodyPr>
            <a:normAutofit fontScale="90000"/>
          </a:bodyPr>
          <a:lstStyle/>
          <a:p>
            <a:r>
              <a:rPr lang="pl-PL" dirty="0" err="1" smtClean="0"/>
              <a:t>How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data </a:t>
            </a:r>
            <a:r>
              <a:rPr lang="pl-PL" dirty="0" err="1" smtClean="0"/>
              <a:t>circulate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HADES</a:t>
            </a:r>
            <a:endParaRPr lang="en-US" dirty="0"/>
          </a:p>
        </p:txBody>
      </p:sp>
      <p:sp>
        <p:nvSpPr>
          <p:cNvPr id="9" name="Prostokąt 8"/>
          <p:cNvSpPr/>
          <p:nvPr/>
        </p:nvSpPr>
        <p:spPr>
          <a:xfrm>
            <a:off x="642910" y="1357298"/>
            <a:ext cx="3000396" cy="92869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 err="1" smtClean="0">
                <a:latin typeface="Cordia New" pitchFamily="34" charset="-34"/>
                <a:ea typeface="Adobe Heiti Std R" pitchFamily="34" charset="-128"/>
                <a:cs typeface="Cordia New" pitchFamily="34" charset="-34"/>
              </a:rPr>
              <a:t>Experiment</a:t>
            </a:r>
            <a:endParaRPr lang="pl-PL" sz="4000" dirty="0">
              <a:latin typeface="Cordia New" pitchFamily="34" charset="-34"/>
              <a:ea typeface="Adobe Heiti Std R" pitchFamily="34" charset="-128"/>
              <a:cs typeface="Cordia New" pitchFamily="34" charset="-34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3857620" y="1357298"/>
            <a:ext cx="3000396" cy="92869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 err="1" smtClean="0">
                <a:latin typeface="Cordia New" pitchFamily="34" charset="-34"/>
                <a:cs typeface="Cordia New" pitchFamily="34" charset="-34"/>
              </a:rPr>
              <a:t>Simulation</a:t>
            </a:r>
            <a:endParaRPr lang="pl-PL" sz="40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5000628" y="2214554"/>
            <a:ext cx="3000396" cy="92869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dirty="0" smtClean="0">
                <a:latin typeface="Cordia New" pitchFamily="34" charset="-34"/>
                <a:cs typeface="Cordia New" pitchFamily="34" charset="-34"/>
              </a:rPr>
              <a:t>PLUTO</a:t>
            </a:r>
            <a:r>
              <a:rPr lang="pl-PL" sz="2800" dirty="0" smtClean="0">
                <a:latin typeface="Cordia New" pitchFamily="34" charset="-34"/>
                <a:cs typeface="Cordia New" pitchFamily="34" charset="-34"/>
              </a:rPr>
              <a:t/>
            </a:r>
            <a:br>
              <a:rPr lang="pl-PL" sz="2800" dirty="0" smtClean="0">
                <a:latin typeface="Cordia New" pitchFamily="34" charset="-34"/>
                <a:cs typeface="Cordia New" pitchFamily="34" charset="-34"/>
              </a:rPr>
            </a:br>
            <a:r>
              <a:rPr lang="pl-PL" sz="2000" dirty="0" smtClean="0">
                <a:latin typeface="Cordia New" pitchFamily="34" charset="-34"/>
                <a:cs typeface="Cordia New" pitchFamily="34" charset="-34"/>
              </a:rPr>
              <a:t>( HSD, </a:t>
            </a:r>
            <a:r>
              <a:rPr lang="pl-PL" sz="2000" dirty="0" err="1" smtClean="0">
                <a:latin typeface="Cordia New" pitchFamily="34" charset="-34"/>
                <a:cs typeface="Cordia New" pitchFamily="34" charset="-34"/>
              </a:rPr>
              <a:t>UrQMD</a:t>
            </a:r>
            <a:r>
              <a:rPr lang="pl-PL" sz="2000" dirty="0" smtClean="0">
                <a:latin typeface="Cordia New" pitchFamily="34" charset="-34"/>
                <a:cs typeface="Cordia New" pitchFamily="34" charset="-34"/>
              </a:rPr>
              <a:t>, IQMD, </a:t>
            </a:r>
            <a:r>
              <a:rPr lang="pl-PL" sz="2000" dirty="0" err="1" smtClean="0">
                <a:latin typeface="Cordia New" pitchFamily="34" charset="-34"/>
                <a:cs typeface="Cordia New" pitchFamily="34" charset="-34"/>
              </a:rPr>
              <a:t>BRoBUU</a:t>
            </a:r>
            <a:r>
              <a:rPr lang="pl-PL" sz="2000" dirty="0" smtClean="0">
                <a:latin typeface="Cordia New" pitchFamily="34" charset="-34"/>
                <a:cs typeface="Cordia New" pitchFamily="34" charset="-34"/>
              </a:rPr>
              <a:t> )</a:t>
            </a:r>
            <a:endParaRPr lang="pl-PL" sz="20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4071934" y="3143248"/>
            <a:ext cx="2357454" cy="135732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dirty="0" smtClean="0">
                <a:latin typeface="Cordia New" pitchFamily="34" charset="-34"/>
                <a:cs typeface="Cordia New" pitchFamily="34" charset="-34"/>
              </a:rPr>
              <a:t>GEANT</a:t>
            </a:r>
            <a:r>
              <a:rPr lang="pl-PL" sz="2800" dirty="0" smtClean="0">
                <a:latin typeface="Cordia New" pitchFamily="34" charset="-34"/>
                <a:cs typeface="Cordia New" pitchFamily="34" charset="-34"/>
              </a:rPr>
              <a:t/>
            </a:r>
            <a:br>
              <a:rPr lang="pl-PL" sz="2800" dirty="0" smtClean="0">
                <a:latin typeface="Cordia New" pitchFamily="34" charset="-34"/>
                <a:cs typeface="Cordia New" pitchFamily="34" charset="-34"/>
              </a:rPr>
            </a:br>
            <a:r>
              <a:rPr lang="pl-PL" sz="2000" dirty="0" smtClean="0">
                <a:latin typeface="Cordia New" pitchFamily="34" charset="-34"/>
                <a:cs typeface="Cordia New" pitchFamily="34" charset="-34"/>
              </a:rPr>
              <a:t>( </a:t>
            </a:r>
            <a:r>
              <a:rPr lang="pl-PL" sz="2000" dirty="0" err="1" smtClean="0">
                <a:latin typeface="Cordia New" pitchFamily="34" charset="-34"/>
                <a:cs typeface="Cordia New" pitchFamily="34" charset="-34"/>
              </a:rPr>
              <a:t>full</a:t>
            </a:r>
            <a:r>
              <a:rPr lang="pl-PL" sz="2000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pl-PL" sz="2000" dirty="0" err="1" smtClean="0">
                <a:latin typeface="Cordia New" pitchFamily="34" charset="-34"/>
                <a:cs typeface="Cordia New" pitchFamily="34" charset="-34"/>
              </a:rPr>
              <a:t>particle</a:t>
            </a:r>
            <a:r>
              <a:rPr lang="pl-PL" sz="2000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pl-PL" sz="2000" dirty="0" err="1" smtClean="0">
                <a:latin typeface="Cordia New" pitchFamily="34" charset="-34"/>
                <a:cs typeface="Cordia New" pitchFamily="34" charset="-34"/>
              </a:rPr>
              <a:t>tracking</a:t>
            </a:r>
            <a:r>
              <a:rPr lang="pl-PL" sz="2000" dirty="0" smtClean="0">
                <a:latin typeface="Cordia New" pitchFamily="34" charset="-34"/>
                <a:cs typeface="Cordia New" pitchFamily="34" charset="-34"/>
              </a:rPr>
              <a:t> and </a:t>
            </a:r>
            <a:r>
              <a:rPr lang="pl-PL" sz="2000" dirty="0" err="1" smtClean="0">
                <a:latin typeface="Cordia New" pitchFamily="34" charset="-34"/>
                <a:cs typeface="Cordia New" pitchFamily="34" charset="-34"/>
              </a:rPr>
              <a:t>detector</a:t>
            </a:r>
            <a:r>
              <a:rPr lang="pl-PL" sz="2000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pl-PL" sz="2000" dirty="0" err="1" smtClean="0">
                <a:latin typeface="Cordia New" pitchFamily="34" charset="-34"/>
                <a:cs typeface="Cordia New" pitchFamily="34" charset="-34"/>
              </a:rPr>
              <a:t>response</a:t>
            </a:r>
            <a:r>
              <a:rPr lang="pl-PL" sz="2000" dirty="0" smtClean="0">
                <a:latin typeface="Cordia New" pitchFamily="34" charset="-34"/>
                <a:cs typeface="Cordia New" pitchFamily="34" charset="-34"/>
              </a:rPr>
              <a:t> )</a:t>
            </a:r>
            <a:endParaRPr lang="pl-PL" sz="28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6572264" y="3143248"/>
            <a:ext cx="2357454" cy="135732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dirty="0" smtClean="0">
                <a:latin typeface="Cordia New" pitchFamily="34" charset="-34"/>
                <a:cs typeface="Cordia New" pitchFamily="34" charset="-34"/>
              </a:rPr>
              <a:t>FILTERING</a:t>
            </a:r>
            <a:r>
              <a:rPr lang="pl-PL" sz="2800" dirty="0" smtClean="0">
                <a:latin typeface="Cordia New" pitchFamily="34" charset="-34"/>
                <a:cs typeface="Cordia New" pitchFamily="34" charset="-34"/>
              </a:rPr>
              <a:t/>
            </a:r>
            <a:br>
              <a:rPr lang="pl-PL" sz="2800" dirty="0" smtClean="0">
                <a:latin typeface="Cordia New" pitchFamily="34" charset="-34"/>
                <a:cs typeface="Cordia New" pitchFamily="34" charset="-34"/>
              </a:rPr>
            </a:br>
            <a:r>
              <a:rPr lang="pl-PL" sz="2000" dirty="0" smtClean="0">
                <a:latin typeface="Cordia New" pitchFamily="34" charset="-34"/>
                <a:cs typeface="Cordia New" pitchFamily="34" charset="-34"/>
              </a:rPr>
              <a:t>( </a:t>
            </a:r>
            <a:r>
              <a:rPr lang="pl-PL" sz="2000" dirty="0" err="1" smtClean="0">
                <a:latin typeface="Cordia New" pitchFamily="34" charset="-34"/>
                <a:cs typeface="Cordia New" pitchFamily="34" charset="-34"/>
              </a:rPr>
              <a:t>acceptance</a:t>
            </a:r>
            <a:r>
              <a:rPr lang="pl-PL" sz="2000" dirty="0" smtClean="0">
                <a:latin typeface="Cordia New" pitchFamily="34" charset="-34"/>
                <a:cs typeface="Cordia New" pitchFamily="34" charset="-34"/>
              </a:rPr>
              <a:t>, </a:t>
            </a:r>
            <a:r>
              <a:rPr lang="pl-PL" sz="2000" dirty="0" err="1" smtClean="0">
                <a:latin typeface="Cordia New" pitchFamily="34" charset="-34"/>
                <a:cs typeface="Cordia New" pitchFamily="34" charset="-34"/>
              </a:rPr>
              <a:t>spectrometer</a:t>
            </a:r>
            <a:r>
              <a:rPr lang="pl-PL" sz="2000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pl-PL" sz="2000" dirty="0" err="1" smtClean="0">
                <a:latin typeface="Cordia New" pitchFamily="34" charset="-34"/>
                <a:cs typeface="Cordia New" pitchFamily="34" charset="-34"/>
              </a:rPr>
              <a:t>resolusion</a:t>
            </a:r>
            <a:r>
              <a:rPr lang="pl-PL" sz="2000" dirty="0" smtClean="0">
                <a:latin typeface="Cordia New" pitchFamily="34" charset="-34"/>
                <a:cs typeface="Cordia New" pitchFamily="34" charset="-34"/>
              </a:rPr>
              <a:t>, </a:t>
            </a:r>
            <a:r>
              <a:rPr lang="pl-PL" sz="2000" dirty="0" err="1" smtClean="0">
                <a:latin typeface="Cordia New" pitchFamily="34" charset="-34"/>
                <a:cs typeface="Cordia New" pitchFamily="34" charset="-34"/>
              </a:rPr>
              <a:t>efficiency</a:t>
            </a:r>
            <a:r>
              <a:rPr lang="pl-PL" sz="2000" dirty="0" smtClean="0">
                <a:latin typeface="Cordia New" pitchFamily="34" charset="-34"/>
                <a:cs typeface="Cordia New" pitchFamily="34" charset="-34"/>
              </a:rPr>
              <a:t> )</a:t>
            </a:r>
            <a:endParaRPr lang="pl-PL" sz="28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642910" y="2571744"/>
            <a:ext cx="3071834" cy="192882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ordia New" pitchFamily="34" charset="-34"/>
                <a:cs typeface="Cordia New" pitchFamily="34" charset="-34"/>
              </a:rPr>
              <a:t>DST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/>
            </a:r>
            <a:br>
              <a:rPr lang="en-US" sz="2800" dirty="0" smtClean="0">
                <a:latin typeface="Cordia New" pitchFamily="34" charset="-34"/>
                <a:cs typeface="Cordia New" pitchFamily="34" charset="-34"/>
              </a:rPr>
            </a:br>
            <a:r>
              <a:rPr lang="en-US" sz="2000" dirty="0" smtClean="0">
                <a:latin typeface="Cordia New" pitchFamily="34" charset="-34"/>
                <a:cs typeface="Cordia New" pitchFamily="34" charset="-34"/>
              </a:rPr>
              <a:t>( hit &amp; track reconstruction )</a:t>
            </a:r>
            <a:endParaRPr lang="en-US" sz="28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2571736" y="4714884"/>
            <a:ext cx="1785950" cy="928718"/>
          </a:xfrm>
          <a:prstGeom prst="rect">
            <a:avLst/>
          </a:prstGeom>
          <a:solidFill>
            <a:srgbClr val="C000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400" dirty="0" smtClean="0">
                <a:latin typeface="Cordia New" pitchFamily="34" charset="-34"/>
                <a:cs typeface="Cordia New" pitchFamily="34" charset="-34"/>
              </a:rPr>
              <a:t>PAT</a:t>
            </a:r>
            <a:endParaRPr lang="pl-PL" sz="4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2571736" y="5715064"/>
            <a:ext cx="1785950" cy="928646"/>
          </a:xfrm>
          <a:prstGeom prst="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400" dirty="0" err="1" smtClean="0">
                <a:latin typeface="Cordia New" pitchFamily="34" charset="-34"/>
                <a:cs typeface="Cordia New" pitchFamily="34" charset="-34"/>
              </a:rPr>
              <a:t>TiFini</a:t>
            </a:r>
            <a:endParaRPr lang="pl-PL" sz="4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7" name="Prostokąt 16"/>
          <p:cNvSpPr/>
          <p:nvPr/>
        </p:nvSpPr>
        <p:spPr>
          <a:xfrm>
            <a:off x="642910" y="4929198"/>
            <a:ext cx="1857388" cy="428628"/>
          </a:xfrm>
          <a:prstGeom prst="rect">
            <a:avLst/>
          </a:prstGeom>
          <a:solidFill>
            <a:srgbClr val="66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smtClean="0">
                <a:latin typeface="Cordia New" pitchFamily="34" charset="-34"/>
                <a:cs typeface="Cordia New" pitchFamily="34" charset="-34"/>
              </a:rPr>
              <a:t>”</a:t>
            </a:r>
            <a:r>
              <a:rPr lang="pl-PL" sz="2800" dirty="0" err="1" smtClean="0">
                <a:latin typeface="Cordia New" pitchFamily="34" charset="-34"/>
                <a:cs typeface="Cordia New" pitchFamily="34" charset="-34"/>
              </a:rPr>
              <a:t>hard</a:t>
            </a:r>
            <a:r>
              <a:rPr lang="pl-PL" sz="2800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pl-PL" sz="2800" dirty="0" err="1" smtClean="0">
                <a:latin typeface="Cordia New" pitchFamily="34" charset="-34"/>
                <a:cs typeface="Cordia New" pitchFamily="34" charset="-34"/>
              </a:rPr>
              <a:t>cuts</a:t>
            </a:r>
            <a:r>
              <a:rPr lang="pl-PL" sz="2800" dirty="0" smtClean="0">
                <a:latin typeface="Cordia New" pitchFamily="34" charset="-34"/>
                <a:cs typeface="Cordia New" pitchFamily="34" charset="-34"/>
              </a:rPr>
              <a:t>”</a:t>
            </a:r>
            <a:endParaRPr lang="pl-PL" sz="28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8" name="Prostokąt 17"/>
          <p:cNvSpPr/>
          <p:nvPr/>
        </p:nvSpPr>
        <p:spPr>
          <a:xfrm>
            <a:off x="642910" y="5429264"/>
            <a:ext cx="1857388" cy="428628"/>
          </a:xfrm>
          <a:prstGeom prst="rect">
            <a:avLst/>
          </a:prstGeom>
          <a:solidFill>
            <a:srgbClr val="996633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smtClean="0">
                <a:latin typeface="Cordia New" pitchFamily="34" charset="-34"/>
                <a:cs typeface="Cordia New" pitchFamily="34" charset="-34"/>
              </a:rPr>
              <a:t>”</a:t>
            </a:r>
            <a:r>
              <a:rPr lang="pl-PL" sz="2800" dirty="0" err="1" smtClean="0">
                <a:latin typeface="Cordia New" pitchFamily="34" charset="-34"/>
                <a:cs typeface="Cordia New" pitchFamily="34" charset="-34"/>
              </a:rPr>
              <a:t>Bayesian</a:t>
            </a:r>
            <a:r>
              <a:rPr lang="pl-PL" sz="2800" dirty="0" smtClean="0">
                <a:latin typeface="Cordia New" pitchFamily="34" charset="-34"/>
                <a:cs typeface="Cordia New" pitchFamily="34" charset="-34"/>
              </a:rPr>
              <a:t>”</a:t>
            </a:r>
            <a:endParaRPr lang="pl-PL" sz="28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642910" y="5929330"/>
            <a:ext cx="1857388" cy="428628"/>
          </a:xfrm>
          <a:prstGeom prst="rect">
            <a:avLst/>
          </a:prstGeom>
          <a:solidFill>
            <a:srgbClr val="9900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smtClean="0">
                <a:latin typeface="Cordia New" pitchFamily="34" charset="-34"/>
                <a:cs typeface="Cordia New" pitchFamily="34" charset="-34"/>
              </a:rPr>
              <a:t>HYP</a:t>
            </a:r>
            <a:endParaRPr lang="pl-PL" sz="28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0" name="Wybuch 1 19"/>
          <p:cNvSpPr/>
          <p:nvPr/>
        </p:nvSpPr>
        <p:spPr>
          <a:xfrm>
            <a:off x="6429388" y="4786322"/>
            <a:ext cx="2571768" cy="1928826"/>
          </a:xfrm>
          <a:prstGeom prst="irregularSeal1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publication, conference, PhD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</p:txBody>
      </p:sp>
      <p:sp>
        <p:nvSpPr>
          <p:cNvPr id="21" name="Prostokąt z rogami zaokrąglonymi po przekątnej 20"/>
          <p:cNvSpPr/>
          <p:nvPr/>
        </p:nvSpPr>
        <p:spPr>
          <a:xfrm>
            <a:off x="4286248" y="5000636"/>
            <a:ext cx="1785950" cy="642942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99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FAT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 smtClean="0"/>
          </a:p>
          <a:p>
            <a:pPr algn="ctr"/>
            <a:r>
              <a:rPr lang="pl-PL" sz="1400" dirty="0" err="1" smtClean="0"/>
              <a:t>final</a:t>
            </a:r>
            <a:r>
              <a:rPr lang="pl-PL" sz="1400" dirty="0" smtClean="0"/>
              <a:t> </a:t>
            </a:r>
            <a:r>
              <a:rPr lang="pl-PL" sz="1400" dirty="0" err="1" smtClean="0"/>
              <a:t>analysis</a:t>
            </a:r>
            <a:r>
              <a:rPr lang="pl-PL" sz="1400" dirty="0" smtClean="0"/>
              <a:t> </a:t>
            </a:r>
            <a:r>
              <a:rPr lang="pl-PL" sz="1400" dirty="0" err="1" smtClean="0"/>
              <a:t>tool</a:t>
            </a:r>
            <a:endParaRPr lang="pl-PL" sz="1400" dirty="0"/>
          </a:p>
        </p:txBody>
      </p:sp>
      <p:sp>
        <p:nvSpPr>
          <p:cNvPr id="22" name="Prostokąt z rogami zaokrąglonymi po przekątnej 21"/>
          <p:cNvSpPr/>
          <p:nvPr/>
        </p:nvSpPr>
        <p:spPr>
          <a:xfrm>
            <a:off x="2857488" y="2428868"/>
            <a:ext cx="1143008" cy="571504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sim</a:t>
            </a:r>
            <a:endParaRPr lang="pl-PL" dirty="0"/>
          </a:p>
        </p:txBody>
      </p:sp>
      <p:sp>
        <p:nvSpPr>
          <p:cNvPr id="24" name="Strzałka w dół 23"/>
          <p:cNvSpPr/>
          <p:nvPr/>
        </p:nvSpPr>
        <p:spPr>
          <a:xfrm>
            <a:off x="2786050" y="4357694"/>
            <a:ext cx="285752" cy="57150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Strzałka w dół 24"/>
          <p:cNvSpPr/>
          <p:nvPr/>
        </p:nvSpPr>
        <p:spPr>
          <a:xfrm>
            <a:off x="8572528" y="4429132"/>
            <a:ext cx="285752" cy="57150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Strzałka w dół 25"/>
          <p:cNvSpPr/>
          <p:nvPr/>
        </p:nvSpPr>
        <p:spPr>
          <a:xfrm>
            <a:off x="2071670" y="2214554"/>
            <a:ext cx="285752" cy="57150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Strzałka w dół 26"/>
          <p:cNvSpPr/>
          <p:nvPr/>
        </p:nvSpPr>
        <p:spPr>
          <a:xfrm rot="16200000">
            <a:off x="5143504" y="5786454"/>
            <a:ext cx="285752" cy="57150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Strzałka w dół 27"/>
          <p:cNvSpPr/>
          <p:nvPr/>
        </p:nvSpPr>
        <p:spPr>
          <a:xfrm rot="5400000">
            <a:off x="3714744" y="3214687"/>
            <a:ext cx="285752" cy="57150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30" name="Łącznik prosty 29"/>
          <p:cNvCxnSpPr>
            <a:stCxn id="21" idx="3"/>
          </p:cNvCxnSpPr>
          <p:nvPr/>
        </p:nvCxnSpPr>
        <p:spPr>
          <a:xfrm rot="5400000" flipH="1" flipV="1">
            <a:off x="5911462" y="3768331"/>
            <a:ext cx="500066" cy="1964545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796086"/>
          </a:xfrm>
        </p:spPr>
        <p:txBody>
          <a:bodyPr>
            <a:noAutofit/>
          </a:bodyPr>
          <a:lstStyle/>
          <a:p>
            <a:r>
              <a:rPr lang="pl-PL" sz="3600" dirty="0" err="1" smtClean="0"/>
              <a:t>HParticlePool</a:t>
            </a:r>
            <a:r>
              <a:rPr lang="pl-PL" sz="3600" dirty="0" smtClean="0"/>
              <a:t> – first step </a:t>
            </a:r>
            <a:r>
              <a:rPr lang="pl-PL" sz="3600" dirty="0" err="1" smtClean="0"/>
              <a:t>in</a:t>
            </a:r>
            <a:r>
              <a:rPr lang="pl-PL" sz="3600" dirty="0" smtClean="0"/>
              <a:t> data </a:t>
            </a:r>
            <a:r>
              <a:rPr lang="pl-PL" sz="3600" dirty="0" err="1" smtClean="0"/>
              <a:t>flow</a:t>
            </a:r>
            <a:endParaRPr lang="en-US" sz="3600" i="1" dirty="0">
              <a:solidFill>
                <a:srgbClr val="99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428736"/>
            <a:ext cx="8643998" cy="528641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Open again file:</a:t>
            </a:r>
            <a:r>
              <a:rPr lang="en-US" dirty="0" smtClean="0">
                <a:solidFill>
                  <a:srgbClr val="C00000"/>
                </a:solidFill>
                <a:latin typeface="Agency FB" pitchFamily="34" charset="0"/>
              </a:rPr>
              <a:t> hparticlepool.cc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Agency FB" pitchFamily="34" charset="0"/>
              </a:rPr>
              <a:t>    </a:t>
            </a:r>
          </a:p>
          <a:p>
            <a:pPr>
              <a:buNone/>
            </a:pPr>
            <a:endParaRPr lang="en-US" sz="2400" dirty="0" smtClean="0">
              <a:solidFill>
                <a:srgbClr val="C00000"/>
              </a:solidFill>
              <a:latin typeface="Agency FB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gency FB" pitchFamily="34" charset="0"/>
              </a:rPr>
              <a:t/>
            </a:r>
            <a:br>
              <a:rPr lang="en-US" sz="2400" dirty="0" smtClean="0">
                <a:latin typeface="Agency FB" pitchFamily="34" charset="0"/>
              </a:rPr>
            </a:br>
            <a:r>
              <a:rPr lang="en-US" sz="2400" dirty="0" smtClean="0">
                <a:latin typeface="Agency FB" pitchFamily="34" charset="0"/>
              </a:rPr>
              <a:t/>
            </a:r>
            <a:br>
              <a:rPr lang="en-US" sz="2400" dirty="0" smtClean="0">
                <a:latin typeface="Agency FB" pitchFamily="34" charset="0"/>
              </a:rPr>
            </a:br>
            <a:endParaRPr lang="en-US" sz="2400" dirty="0" smtClean="0">
              <a:latin typeface="Agency FB" pitchFamily="34" charset="0"/>
            </a:endParaRPr>
          </a:p>
          <a:p>
            <a:endParaRPr lang="pl-PL" sz="2400" dirty="0" smtClean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pPr>
              <a:buNone/>
            </a:pPr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Preliminary particle selection (positive/negative, </a:t>
            </a:r>
            <a:r>
              <a:rPr lang="en-US" sz="2400" dirty="0" err="1" smtClean="0">
                <a:latin typeface="+mj-lt"/>
              </a:rPr>
              <a:t>hadron</a:t>
            </a:r>
            <a:r>
              <a:rPr lang="en-US" sz="2400" dirty="0" smtClean="0">
                <a:latin typeface="+mj-lt"/>
              </a:rPr>
              <a:t>/lepton)</a:t>
            </a:r>
          </a:p>
          <a:p>
            <a:r>
              <a:rPr lang="en-US" sz="2400" dirty="0" smtClean="0">
                <a:latin typeface="+mj-lt"/>
              </a:rPr>
              <a:t>Limit on the maximum multiplicity of a given particle species</a:t>
            </a:r>
          </a:p>
          <a:p>
            <a:r>
              <a:rPr lang="en-US" sz="2400" dirty="0" smtClean="0">
                <a:latin typeface="+mj-lt"/>
              </a:rPr>
              <a:t>Only good tracks (based on track cleaning procedure) taken</a:t>
            </a:r>
          </a:p>
        </p:txBody>
      </p:sp>
      <p:sp>
        <p:nvSpPr>
          <p:cNvPr id="5" name="Prostokąt z rogami zaokrąglonymi po przekątnej 4"/>
          <p:cNvSpPr/>
          <p:nvPr/>
        </p:nvSpPr>
        <p:spPr>
          <a:xfrm>
            <a:off x="428596" y="2000240"/>
            <a:ext cx="7858180" cy="3143272"/>
          </a:xfrm>
          <a:prstGeom prst="round2Diag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dataIt-&gt;Reset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();   </a:t>
            </a:r>
            <a:b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</a:b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while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(((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PidCand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= (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HPidTrackCand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*) 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dataIt-&gt;Next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()) != 0))   {      </a:t>
            </a:r>
            <a:b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</a:b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   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isPositive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= ( 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PidCand-&gt;getTrackData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()-&gt;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getPolarity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(4) &gt; 0 ) ? 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kTRUE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: 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kFALSE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;      </a:t>
            </a:r>
            <a:b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</a:b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   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isRing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= 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PidCand-&gt;getHitData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()-&gt;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getRingCorrelation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(4);      </a:t>
            </a:r>
            <a:b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</a:b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   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EParticle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myEId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;      </a:t>
            </a:r>
            <a:b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</a:b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   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if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(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isPositive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pl-PL" sz="2000" dirty="0" smtClean="0">
                <a:solidFill>
                  <a:schemeClr val="bg1"/>
                </a:solidFill>
              </a:rPr>
              <a:t>&amp;&amp;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isRing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) 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myEId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= 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eLeptonPos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;      </a:t>
            </a:r>
            <a:b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</a:b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   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else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if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(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isPositive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pl-PL" sz="2000" dirty="0" smtClean="0">
                <a:solidFill>
                  <a:schemeClr val="bg1"/>
                </a:solidFill>
              </a:rPr>
              <a:t>&amp;&amp;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!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isRing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) 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myEId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= 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eHadronPos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;      </a:t>
            </a:r>
            <a:b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</a:b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   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else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if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(!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isPositive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pl-PL" sz="2000" dirty="0" smtClean="0">
                <a:solidFill>
                  <a:schemeClr val="bg1"/>
                </a:solidFill>
              </a:rPr>
              <a:t>&amp;&amp;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isRing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) 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myEId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= 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eLeptonNeg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;      </a:t>
            </a:r>
            <a:b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</a:b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   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else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if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(!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isPositive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pl-PL" sz="2000" dirty="0" smtClean="0">
                <a:solidFill>
                  <a:schemeClr val="bg1"/>
                </a:solidFill>
              </a:rPr>
              <a:t>&amp;&amp;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!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isRing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) 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myEId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 = </a:t>
            </a:r>
            <a:r>
              <a:rPr lang="pl-PL" sz="2000" dirty="0" err="1" smtClean="0">
                <a:solidFill>
                  <a:schemeClr val="bg1"/>
                </a:solidFill>
                <a:latin typeface="Agency FB" pitchFamily="34" charset="0"/>
              </a:rPr>
              <a:t>eHadronNeg</a:t>
            </a:r>
            <a:r>
              <a:rPr lang="pl-PL" sz="2000" dirty="0" smtClean="0">
                <a:solidFill>
                  <a:schemeClr val="bg1"/>
                </a:solidFill>
                <a:latin typeface="Agency FB" pitchFamily="34" charset="0"/>
              </a:rPr>
              <a:t>;</a:t>
            </a:r>
            <a:endParaRPr lang="pl-PL" sz="2000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8" name="Pięciokąt 7"/>
          <p:cNvSpPr/>
          <p:nvPr/>
        </p:nvSpPr>
        <p:spPr>
          <a:xfrm>
            <a:off x="-32" y="0"/>
            <a:ext cx="2286016" cy="428604"/>
          </a:xfrm>
          <a:prstGeom prst="homePlat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err="1" smtClean="0">
                <a:latin typeface="+mj-lt"/>
              </a:rPr>
              <a:t>Example</a:t>
            </a:r>
            <a:r>
              <a:rPr lang="pl-PL" sz="2400" b="1" dirty="0" smtClean="0">
                <a:latin typeface="+mj-lt"/>
              </a:rPr>
              <a:t> 6</a:t>
            </a:r>
            <a:endParaRPr lang="pl-PL" sz="2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348" y="704088"/>
            <a:ext cx="7972452" cy="1143000"/>
          </a:xfrm>
        </p:spPr>
        <p:txBody>
          <a:bodyPr/>
          <a:lstStyle/>
          <a:p>
            <a:r>
              <a:rPr lang="pl-PL" dirty="0" smtClean="0"/>
              <a:t>Data </a:t>
            </a:r>
            <a:r>
              <a:rPr lang="pl-PL" dirty="0" err="1" smtClean="0"/>
              <a:t>pools</a:t>
            </a:r>
            <a:endParaRPr lang="en-US" dirty="0"/>
          </a:p>
        </p:txBody>
      </p:sp>
      <p:sp>
        <p:nvSpPr>
          <p:cNvPr id="5" name="Prostokąt 4"/>
          <p:cNvSpPr/>
          <p:nvPr/>
        </p:nvSpPr>
        <p:spPr>
          <a:xfrm>
            <a:off x="714348" y="2571744"/>
            <a:ext cx="3000396" cy="92869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err="1" smtClean="0">
                <a:latin typeface="Cordia New" pitchFamily="34" charset="-34"/>
                <a:ea typeface="Adobe Heiti Std R" pitchFamily="34" charset="-128"/>
                <a:cs typeface="Cordia New" pitchFamily="34" charset="-34"/>
              </a:rPr>
              <a:t>HParticlePool</a:t>
            </a:r>
            <a:endParaRPr lang="pl-PL" sz="2800" dirty="0">
              <a:latin typeface="Cordia New" pitchFamily="34" charset="-34"/>
              <a:ea typeface="Adobe Heiti Std R" pitchFamily="34" charset="-128"/>
              <a:cs typeface="Cordia New" pitchFamily="34" charset="-34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714348" y="3643314"/>
            <a:ext cx="3000396" cy="92869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err="1" smtClean="0">
                <a:latin typeface="Cordia New" pitchFamily="34" charset="-34"/>
                <a:cs typeface="Cordia New" pitchFamily="34" charset="-34"/>
              </a:rPr>
              <a:t>HHypPool</a:t>
            </a:r>
            <a:endParaRPr lang="pl-PL" sz="28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714348" y="4714884"/>
            <a:ext cx="3000396" cy="92869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err="1" smtClean="0">
                <a:latin typeface="Cordia New" pitchFamily="34" charset="-34"/>
                <a:cs typeface="Cordia New" pitchFamily="34" charset="-34"/>
              </a:rPr>
              <a:t>HPidPool</a:t>
            </a:r>
            <a:endParaRPr lang="pl-PL" sz="28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122808" y="1928802"/>
            <a:ext cx="4532010" cy="452431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Container for </a:t>
            </a:r>
            <a:r>
              <a:rPr lang="en-US" b="1" dirty="0" err="1" smtClean="0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HHypCandidate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 each of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them has a name (label) and a set (array)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 pointers to </a:t>
            </a:r>
            <a:r>
              <a:rPr lang="en-US" b="1" dirty="0" err="1" smtClean="0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HHypCandidate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object.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Defining your combination pattern: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HHypPool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myHyps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(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&amp;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outputFile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);  </a:t>
            </a:r>
          </a:p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myHyps.add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("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LpLm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",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eLeptonPos,eLeptonNeg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);</a:t>
            </a:r>
          </a:p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myHyps.add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(„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HpHp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",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eHadronPos,eHadronPos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);</a:t>
            </a:r>
          </a:p>
          <a:p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Segoe Print" pitchFamily="2" charset="0"/>
                <a:ea typeface="Arial Unicode MS" pitchFamily="34" charset="-128"/>
                <a:cs typeface="Arial Unicode MS" pitchFamily="34" charset="-128"/>
              </a:rPr>
              <a:t>For  example:</a:t>
            </a:r>
          </a:p>
          <a:p>
            <a:r>
              <a:rPr lang="en-US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 give a label and list of particle species</a:t>
            </a:r>
          </a:p>
          <a:p>
            <a:r>
              <a:rPr lang="en-US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(from 1 up to 4). Here (</a:t>
            </a:r>
            <a:r>
              <a:rPr lang="en-US" b="1" dirty="0" err="1" smtClean="0">
                <a:solidFill>
                  <a:schemeClr val="tx1"/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HHypPool</a:t>
            </a:r>
            <a:r>
              <a:rPr lang="en-US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we do not</a:t>
            </a:r>
          </a:p>
          <a:p>
            <a:r>
              <a:rPr lang="en-US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know particle id yet, only if it is positive</a:t>
            </a:r>
          </a:p>
          <a:p>
            <a:r>
              <a:rPr lang="en-US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 negative, lepton or </a:t>
            </a:r>
            <a:r>
              <a:rPr lang="en-US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hadron</a:t>
            </a:r>
            <a:r>
              <a:rPr lang="en-US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endParaRPr lang="en-US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357158" y="3786190"/>
            <a:ext cx="642942" cy="642942"/>
          </a:xfrm>
          <a:prstGeom prst="ellipse">
            <a:avLst/>
          </a:prstGeom>
          <a:solidFill>
            <a:srgbClr val="FFFF00">
              <a:alpha val="70000"/>
            </a:srgbClr>
          </a:solidFill>
          <a:ln w="3175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9" name="Łącznik łamany 8"/>
          <p:cNvCxnSpPr/>
          <p:nvPr/>
        </p:nvCxnSpPr>
        <p:spPr>
          <a:xfrm>
            <a:off x="3714744" y="4107661"/>
            <a:ext cx="428628" cy="39290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348" y="704088"/>
            <a:ext cx="7972452" cy="1143000"/>
          </a:xfrm>
        </p:spPr>
        <p:txBody>
          <a:bodyPr/>
          <a:lstStyle/>
          <a:p>
            <a:r>
              <a:rPr lang="pl-PL" dirty="0" smtClean="0"/>
              <a:t>Data </a:t>
            </a:r>
            <a:r>
              <a:rPr lang="pl-PL" dirty="0" err="1" smtClean="0"/>
              <a:t>pools</a:t>
            </a:r>
            <a:endParaRPr lang="en-US" dirty="0"/>
          </a:p>
        </p:txBody>
      </p:sp>
      <p:sp>
        <p:nvSpPr>
          <p:cNvPr id="5" name="Prostokąt 4"/>
          <p:cNvSpPr/>
          <p:nvPr/>
        </p:nvSpPr>
        <p:spPr>
          <a:xfrm>
            <a:off x="714348" y="2571744"/>
            <a:ext cx="3000396" cy="92869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err="1" smtClean="0">
                <a:latin typeface="Cordia New" pitchFamily="34" charset="-34"/>
                <a:ea typeface="Adobe Heiti Std R" pitchFamily="34" charset="-128"/>
                <a:cs typeface="Cordia New" pitchFamily="34" charset="-34"/>
              </a:rPr>
              <a:t>HParticlePool</a:t>
            </a:r>
            <a:endParaRPr lang="pl-PL" sz="2800" dirty="0">
              <a:latin typeface="Cordia New" pitchFamily="34" charset="-34"/>
              <a:ea typeface="Adobe Heiti Std R" pitchFamily="34" charset="-128"/>
              <a:cs typeface="Cordia New" pitchFamily="34" charset="-34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714348" y="3643314"/>
            <a:ext cx="3000396" cy="92869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err="1" smtClean="0">
                <a:latin typeface="Cordia New" pitchFamily="34" charset="-34"/>
                <a:cs typeface="Cordia New" pitchFamily="34" charset="-34"/>
              </a:rPr>
              <a:t>HHypPool</a:t>
            </a:r>
            <a:endParaRPr lang="pl-PL" sz="28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714348" y="4714884"/>
            <a:ext cx="3000396" cy="92869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err="1" smtClean="0">
                <a:latin typeface="Cordia New" pitchFamily="34" charset="-34"/>
                <a:cs typeface="Cordia New" pitchFamily="34" charset="-34"/>
              </a:rPr>
              <a:t>HPidPool</a:t>
            </a:r>
            <a:endParaRPr lang="pl-PL" sz="28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122808" y="2387640"/>
            <a:ext cx="4480714" cy="369331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Full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combinatorics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is done automatically.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each event you have N particles and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following the user pattern all combinations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(1,N), (2,N), (3,N) or (4,N) are done. The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limit (N&lt;30 of a given particle type) is for 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performance reasons only.</a:t>
            </a:r>
          </a:p>
          <a:p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 can define in parallel as many 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combination patterns as you want 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and each pattern will have the separate</a:t>
            </a:r>
          </a:p>
          <a:p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ntuple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output to the file.</a:t>
            </a:r>
          </a:p>
          <a:p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357158" y="3786190"/>
            <a:ext cx="642942" cy="642942"/>
          </a:xfrm>
          <a:prstGeom prst="ellipse">
            <a:avLst/>
          </a:prstGeom>
          <a:solidFill>
            <a:srgbClr val="FFC000">
              <a:alpha val="70000"/>
            </a:srgbClr>
          </a:solidFill>
          <a:ln w="3175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9" name="Łącznik łamany 8"/>
          <p:cNvCxnSpPr/>
          <p:nvPr/>
        </p:nvCxnSpPr>
        <p:spPr>
          <a:xfrm>
            <a:off x="3714744" y="4107661"/>
            <a:ext cx="428628" cy="39290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796086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HHypPool</a:t>
            </a:r>
            <a:r>
              <a:rPr lang="en-US" sz="3600" dirty="0" smtClean="0"/>
              <a:t> – particle (but no id) combination</a:t>
            </a:r>
            <a:endParaRPr lang="en-US" sz="3600" i="1" dirty="0">
              <a:solidFill>
                <a:srgbClr val="99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428736"/>
            <a:ext cx="8643998" cy="5286412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+mj-lt"/>
              </a:rPr>
              <a:t>Open again file:</a:t>
            </a:r>
            <a:r>
              <a:rPr lang="en-US" dirty="0" smtClean="0">
                <a:solidFill>
                  <a:srgbClr val="C00000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gency FB" pitchFamily="34" charset="0"/>
              </a:rPr>
              <a:t>hhyppool.h</a:t>
            </a:r>
            <a:endParaRPr lang="en-US" dirty="0" smtClean="0">
              <a:solidFill>
                <a:srgbClr val="C00000"/>
              </a:solidFill>
              <a:latin typeface="Agency FB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Agency FB" pitchFamily="34" charset="0"/>
              </a:rPr>
              <a:t>    </a:t>
            </a:r>
          </a:p>
          <a:p>
            <a:pPr>
              <a:buNone/>
            </a:pPr>
            <a:endParaRPr lang="en-US" dirty="0" smtClean="0">
              <a:solidFill>
                <a:srgbClr val="C00000"/>
              </a:solidFill>
              <a:latin typeface="Agency FB" pitchFamily="34" charset="0"/>
            </a:endParaRPr>
          </a:p>
          <a:p>
            <a:pPr>
              <a:buNone/>
            </a:pPr>
            <a:r>
              <a:rPr lang="en-US" dirty="0" smtClean="0">
                <a:latin typeface="Agency FB" pitchFamily="34" charset="0"/>
              </a:rPr>
              <a:t/>
            </a:r>
            <a:br>
              <a:rPr lang="en-US" dirty="0" smtClean="0">
                <a:latin typeface="Agency FB" pitchFamily="34" charset="0"/>
              </a:rPr>
            </a:b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Full </a:t>
            </a:r>
            <a:r>
              <a:rPr lang="en-US" dirty="0" err="1" smtClean="0">
                <a:latin typeface="+mj-lt"/>
              </a:rPr>
              <a:t>combinatorics</a:t>
            </a:r>
            <a:r>
              <a:rPr lang="en-US" dirty="0" smtClean="0">
                <a:latin typeface="+mj-lt"/>
              </a:rPr>
              <a:t> (N choose k) is done here</a:t>
            </a:r>
          </a:p>
          <a:p>
            <a:r>
              <a:rPr lang="en-US" dirty="0" smtClean="0">
                <a:latin typeface="+mj-lt"/>
              </a:rPr>
              <a:t>Method ”count” calculates how many combinations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of a given pattern are possible in a given event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(taking particles from </a:t>
            </a:r>
            <a:r>
              <a:rPr lang="en-US" dirty="0" err="1" smtClean="0">
                <a:latin typeface="Agency FB" pitchFamily="34" charset="0"/>
              </a:rPr>
              <a:t>HParticlePool</a:t>
            </a:r>
            <a:r>
              <a:rPr lang="en-US" dirty="0" smtClean="0">
                <a:latin typeface="+mj-lt"/>
              </a:rPr>
              <a:t>)</a:t>
            </a:r>
          </a:p>
          <a:p>
            <a:r>
              <a:rPr lang="en-US" dirty="0" smtClean="0">
                <a:latin typeface="+mj-lt"/>
              </a:rPr>
              <a:t>Method ”combine” does all combinations and stores them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in the array of </a:t>
            </a:r>
            <a:r>
              <a:rPr lang="en-US" dirty="0" err="1" smtClean="0">
                <a:latin typeface="Agency FB" pitchFamily="34" charset="0"/>
              </a:rPr>
              <a:t>HHypCandidate</a:t>
            </a:r>
            <a:r>
              <a:rPr lang="en-US" dirty="0" err="1" smtClean="0">
                <a:latin typeface="+mj-lt"/>
              </a:rPr>
              <a:t>s</a:t>
            </a:r>
            <a:r>
              <a:rPr lang="en-US" dirty="0" smtClean="0">
                <a:latin typeface="+mj-lt"/>
              </a:rPr>
              <a:t> (here </a:t>
            </a:r>
            <a:r>
              <a:rPr lang="en-US" dirty="0" err="1" smtClean="0">
                <a:latin typeface="Agency FB" pitchFamily="34" charset="0"/>
              </a:rPr>
              <a:t>hypSet</a:t>
            </a:r>
            <a:r>
              <a:rPr lang="en-US" dirty="0" smtClean="0">
                <a:latin typeface="+mj-lt"/>
              </a:rPr>
              <a:t>)</a:t>
            </a:r>
          </a:p>
        </p:txBody>
      </p:sp>
      <p:sp>
        <p:nvSpPr>
          <p:cNvPr id="5" name="Prostokąt z rogami zaokrąglonymi po przekątnej 4"/>
          <p:cNvSpPr/>
          <p:nvPr/>
        </p:nvSpPr>
        <p:spPr>
          <a:xfrm>
            <a:off x="428596" y="1928802"/>
            <a:ext cx="7715304" cy="1714512"/>
          </a:xfrm>
          <a:prstGeom prst="round2Diag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 err="1" smtClean="0">
                <a:solidFill>
                  <a:schemeClr val="bg1"/>
                </a:solidFill>
                <a:latin typeface="Agency FB" pitchFamily="34" charset="0"/>
              </a:rPr>
              <a:t>private</a:t>
            </a:r>
            <a:r>
              <a:rPr lang="pl-PL" sz="2400" dirty="0" smtClean="0">
                <a:solidFill>
                  <a:schemeClr val="bg1"/>
                </a:solidFill>
                <a:latin typeface="Agency FB" pitchFamily="34" charset="0"/>
              </a:rPr>
              <a:t>:   </a:t>
            </a:r>
            <a:br>
              <a:rPr lang="pl-PL" sz="2400" dirty="0" smtClean="0">
                <a:solidFill>
                  <a:schemeClr val="bg1"/>
                </a:solidFill>
                <a:latin typeface="Agency FB" pitchFamily="34" charset="0"/>
              </a:rPr>
            </a:br>
            <a:r>
              <a:rPr lang="pl-PL" sz="2400" dirty="0" smtClean="0">
                <a:solidFill>
                  <a:schemeClr val="bg1"/>
                </a:solidFill>
                <a:latin typeface="Agency FB" pitchFamily="34" charset="0"/>
              </a:rPr>
              <a:t>    </a:t>
            </a:r>
            <a:r>
              <a:rPr lang="pl-PL" sz="2400" dirty="0" err="1" smtClean="0">
                <a:solidFill>
                  <a:schemeClr val="bg1"/>
                </a:solidFill>
                <a:latin typeface="Agency FB" pitchFamily="34" charset="0"/>
              </a:rPr>
              <a:t>int</a:t>
            </a:r>
            <a:r>
              <a:rPr lang="pl-PL" sz="24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pl-PL" sz="2400" dirty="0" err="1" smtClean="0">
                <a:solidFill>
                  <a:schemeClr val="bg1"/>
                </a:solidFill>
                <a:latin typeface="Agency FB" pitchFamily="34" charset="0"/>
              </a:rPr>
              <a:t>count</a:t>
            </a:r>
            <a:r>
              <a:rPr lang="pl-PL" sz="2400" dirty="0" smtClean="0">
                <a:solidFill>
                  <a:schemeClr val="bg1"/>
                </a:solidFill>
                <a:latin typeface="Agency FB" pitchFamily="34" charset="0"/>
              </a:rPr>
              <a:t>(</a:t>
            </a:r>
            <a:r>
              <a:rPr lang="pl-PL" sz="2400" dirty="0" err="1" smtClean="0">
                <a:solidFill>
                  <a:schemeClr val="bg1"/>
                </a:solidFill>
                <a:latin typeface="Agency FB" pitchFamily="34" charset="0"/>
              </a:rPr>
              <a:t>HPattern</a:t>
            </a:r>
            <a:r>
              <a:rPr lang="pl-PL" sz="2400" dirty="0" smtClean="0">
                <a:solidFill>
                  <a:schemeClr val="bg1"/>
                </a:solidFill>
                <a:latin typeface="Agency FB" pitchFamily="34" charset="0"/>
              </a:rPr>
              <a:t> *</a:t>
            </a:r>
            <a:r>
              <a:rPr lang="pl-PL" sz="2400" dirty="0" err="1" smtClean="0">
                <a:solidFill>
                  <a:schemeClr val="bg1"/>
                </a:solidFill>
                <a:latin typeface="Agency FB" pitchFamily="34" charset="0"/>
              </a:rPr>
              <a:t>ptrC</a:t>
            </a:r>
            <a:r>
              <a:rPr lang="pl-PL" sz="2400" dirty="0" smtClean="0">
                <a:solidFill>
                  <a:schemeClr val="bg1"/>
                </a:solidFill>
                <a:latin typeface="Agency FB" pitchFamily="34" charset="0"/>
              </a:rPr>
              <a:t>, </a:t>
            </a:r>
            <a:r>
              <a:rPr lang="pl-PL" sz="2400" dirty="0" err="1" smtClean="0">
                <a:solidFill>
                  <a:schemeClr val="bg1"/>
                </a:solidFill>
                <a:latin typeface="Agency FB" pitchFamily="34" charset="0"/>
              </a:rPr>
              <a:t>HParticlePool</a:t>
            </a:r>
            <a:r>
              <a:rPr lang="pl-PL" sz="2400" dirty="0" smtClean="0">
                <a:solidFill>
                  <a:schemeClr val="bg1"/>
                </a:solidFill>
              </a:rPr>
              <a:t>&amp;</a:t>
            </a:r>
            <a:r>
              <a:rPr lang="pl-PL" sz="24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pl-PL" sz="2400" dirty="0" err="1" smtClean="0">
                <a:solidFill>
                  <a:schemeClr val="bg1"/>
                </a:solidFill>
                <a:latin typeface="Agency FB" pitchFamily="34" charset="0"/>
              </a:rPr>
              <a:t>refPPool</a:t>
            </a:r>
            <a:r>
              <a:rPr lang="pl-PL" sz="2400" dirty="0" smtClean="0">
                <a:solidFill>
                  <a:schemeClr val="bg1"/>
                </a:solidFill>
                <a:latin typeface="Agency FB" pitchFamily="34" charset="0"/>
              </a:rPr>
              <a:t>);   </a:t>
            </a:r>
            <a:br>
              <a:rPr lang="pl-PL" sz="2400" dirty="0" smtClean="0">
                <a:solidFill>
                  <a:schemeClr val="bg1"/>
                </a:solidFill>
                <a:latin typeface="Agency FB" pitchFamily="34" charset="0"/>
              </a:rPr>
            </a:br>
            <a:r>
              <a:rPr lang="pl-PL" sz="2400" dirty="0" smtClean="0">
                <a:solidFill>
                  <a:schemeClr val="bg1"/>
                </a:solidFill>
                <a:latin typeface="Agency FB" pitchFamily="34" charset="0"/>
              </a:rPr>
              <a:t>    </a:t>
            </a:r>
            <a:r>
              <a:rPr lang="pl-PL" sz="2400" dirty="0" err="1" smtClean="0">
                <a:solidFill>
                  <a:schemeClr val="bg1"/>
                </a:solidFill>
                <a:latin typeface="Agency FB" pitchFamily="34" charset="0"/>
              </a:rPr>
              <a:t>void</a:t>
            </a:r>
            <a:r>
              <a:rPr lang="pl-PL" sz="24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pl-PL" sz="2400" dirty="0" err="1" smtClean="0">
                <a:solidFill>
                  <a:schemeClr val="bg1"/>
                </a:solidFill>
                <a:latin typeface="Agency FB" pitchFamily="34" charset="0"/>
              </a:rPr>
              <a:t>combine</a:t>
            </a:r>
            <a:r>
              <a:rPr lang="pl-PL" sz="2400" dirty="0" smtClean="0">
                <a:solidFill>
                  <a:schemeClr val="bg1"/>
                </a:solidFill>
                <a:latin typeface="Agency FB" pitchFamily="34" charset="0"/>
              </a:rPr>
              <a:t>(</a:t>
            </a:r>
            <a:r>
              <a:rPr lang="pl-PL" sz="2400" dirty="0" err="1" smtClean="0">
                <a:solidFill>
                  <a:schemeClr val="bg1"/>
                </a:solidFill>
                <a:latin typeface="Agency FB" pitchFamily="34" charset="0"/>
              </a:rPr>
              <a:t>HPattern</a:t>
            </a:r>
            <a:r>
              <a:rPr lang="pl-PL" sz="2400" dirty="0" smtClean="0">
                <a:solidFill>
                  <a:schemeClr val="bg1"/>
                </a:solidFill>
                <a:latin typeface="Agency FB" pitchFamily="34" charset="0"/>
              </a:rPr>
              <a:t> *</a:t>
            </a:r>
            <a:r>
              <a:rPr lang="pl-PL" sz="2400" dirty="0" err="1" smtClean="0">
                <a:solidFill>
                  <a:schemeClr val="bg1"/>
                </a:solidFill>
                <a:latin typeface="Agency FB" pitchFamily="34" charset="0"/>
              </a:rPr>
              <a:t>ptrC</a:t>
            </a:r>
            <a:r>
              <a:rPr lang="pl-PL" sz="2400" dirty="0" smtClean="0">
                <a:solidFill>
                  <a:schemeClr val="bg1"/>
                </a:solidFill>
                <a:latin typeface="Agency FB" pitchFamily="34" charset="0"/>
              </a:rPr>
              <a:t>, </a:t>
            </a:r>
            <a:r>
              <a:rPr lang="pl-PL" sz="2400" dirty="0" err="1" smtClean="0">
                <a:solidFill>
                  <a:schemeClr val="bg1"/>
                </a:solidFill>
                <a:latin typeface="Agency FB" pitchFamily="34" charset="0"/>
              </a:rPr>
              <a:t>HParticlePool</a:t>
            </a:r>
            <a:r>
              <a:rPr lang="pl-PL" sz="2400" dirty="0" smtClean="0">
                <a:solidFill>
                  <a:schemeClr val="bg1"/>
                </a:solidFill>
              </a:rPr>
              <a:t>&amp;</a:t>
            </a:r>
            <a:r>
              <a:rPr lang="pl-PL" sz="24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pl-PL" sz="2400" dirty="0" err="1" smtClean="0">
                <a:solidFill>
                  <a:schemeClr val="bg1"/>
                </a:solidFill>
                <a:latin typeface="Agency FB" pitchFamily="34" charset="0"/>
              </a:rPr>
              <a:t>refPPool</a:t>
            </a:r>
            <a:r>
              <a:rPr lang="pl-PL" sz="2400" dirty="0" smtClean="0">
                <a:solidFill>
                  <a:schemeClr val="bg1"/>
                </a:solidFill>
                <a:latin typeface="Agency FB" pitchFamily="34" charset="0"/>
              </a:rPr>
              <a:t>);    </a:t>
            </a:r>
            <a:br>
              <a:rPr lang="pl-PL" sz="2400" dirty="0" smtClean="0">
                <a:solidFill>
                  <a:schemeClr val="bg1"/>
                </a:solidFill>
                <a:latin typeface="Agency FB" pitchFamily="34" charset="0"/>
              </a:rPr>
            </a:br>
            <a:r>
              <a:rPr lang="pl-PL" sz="2400" dirty="0" smtClean="0">
                <a:solidFill>
                  <a:schemeClr val="bg1"/>
                </a:solidFill>
                <a:latin typeface="Agency FB" pitchFamily="34" charset="0"/>
              </a:rPr>
              <a:t>    </a:t>
            </a:r>
            <a:r>
              <a:rPr lang="pl-PL" sz="2400" dirty="0" err="1" smtClean="0">
                <a:solidFill>
                  <a:schemeClr val="bg1"/>
                </a:solidFill>
                <a:latin typeface="Agency FB" pitchFamily="34" charset="0"/>
              </a:rPr>
              <a:t>std::vector&lt;HHypCandidate</a:t>
            </a:r>
            <a:r>
              <a:rPr lang="pl-PL" sz="2400" dirty="0" smtClean="0">
                <a:solidFill>
                  <a:schemeClr val="bg1"/>
                </a:solidFill>
                <a:latin typeface="Agency FB" pitchFamily="34" charset="0"/>
              </a:rPr>
              <a:t>*&gt; </a:t>
            </a:r>
            <a:r>
              <a:rPr lang="pl-PL" sz="2400" dirty="0" err="1" smtClean="0">
                <a:solidFill>
                  <a:schemeClr val="bg1"/>
                </a:solidFill>
                <a:latin typeface="Agency FB" pitchFamily="34" charset="0"/>
              </a:rPr>
              <a:t>hypSet</a:t>
            </a:r>
            <a:r>
              <a:rPr lang="pl-PL" sz="2400" dirty="0" smtClean="0">
                <a:solidFill>
                  <a:schemeClr val="bg1"/>
                </a:solidFill>
                <a:latin typeface="Agency FB" pitchFamily="34" charset="0"/>
              </a:rPr>
              <a:t>;</a:t>
            </a:r>
            <a:endParaRPr lang="pl-PL" sz="2400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8" name="Pięciokąt 7"/>
          <p:cNvSpPr/>
          <p:nvPr/>
        </p:nvSpPr>
        <p:spPr>
          <a:xfrm>
            <a:off x="-32" y="0"/>
            <a:ext cx="2286016" cy="428604"/>
          </a:xfrm>
          <a:prstGeom prst="homePlat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err="1" smtClean="0">
                <a:latin typeface="+mj-lt"/>
              </a:rPr>
              <a:t>Example</a:t>
            </a:r>
            <a:r>
              <a:rPr lang="pl-PL" sz="2400" b="1" dirty="0" smtClean="0">
                <a:latin typeface="+mj-lt"/>
              </a:rPr>
              <a:t> 7</a:t>
            </a:r>
            <a:endParaRPr lang="pl-PL" sz="2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643998" cy="796086"/>
          </a:xfrm>
        </p:spPr>
        <p:txBody>
          <a:bodyPr>
            <a:noAutofit/>
          </a:bodyPr>
          <a:lstStyle/>
          <a:p>
            <a:r>
              <a:rPr lang="pl-PL" sz="2800" i="1" dirty="0" err="1" smtClean="0">
                <a:solidFill>
                  <a:srgbClr val="990000"/>
                </a:solidFill>
              </a:rPr>
              <a:t>How</a:t>
            </a:r>
            <a:r>
              <a:rPr lang="pl-PL" sz="2800" i="1" dirty="0" smtClean="0">
                <a:solidFill>
                  <a:srgbClr val="990000"/>
                </a:solidFill>
              </a:rPr>
              <a:t> </a:t>
            </a:r>
            <a:r>
              <a:rPr lang="pl-PL" sz="2800" i="1" dirty="0" err="1" smtClean="0">
                <a:solidFill>
                  <a:srgbClr val="990000"/>
                </a:solidFill>
              </a:rPr>
              <a:t>the</a:t>
            </a:r>
            <a:r>
              <a:rPr lang="pl-PL" sz="2800" i="1" dirty="0" smtClean="0">
                <a:solidFill>
                  <a:srgbClr val="990000"/>
                </a:solidFill>
              </a:rPr>
              <a:t> </a:t>
            </a:r>
            <a:r>
              <a:rPr lang="pl-PL" sz="2800" i="1" dirty="0" err="1" smtClean="0">
                <a:solidFill>
                  <a:srgbClr val="990000"/>
                </a:solidFill>
              </a:rPr>
              <a:t>combinatorics</a:t>
            </a:r>
            <a:r>
              <a:rPr lang="pl-PL" sz="2800" i="1" dirty="0" smtClean="0">
                <a:solidFill>
                  <a:srgbClr val="990000"/>
                </a:solidFill>
              </a:rPr>
              <a:t> </a:t>
            </a:r>
            <a:r>
              <a:rPr lang="pl-PL" sz="2800" i="1" dirty="0" err="1" smtClean="0">
                <a:solidFill>
                  <a:srgbClr val="990000"/>
                </a:solidFill>
              </a:rPr>
              <a:t>is</a:t>
            </a:r>
            <a:r>
              <a:rPr lang="pl-PL" sz="2800" i="1" dirty="0" smtClean="0">
                <a:solidFill>
                  <a:srgbClr val="990000"/>
                </a:solidFill>
              </a:rPr>
              <a:t> </a:t>
            </a:r>
            <a:r>
              <a:rPr lang="pl-PL" sz="2800" i="1" dirty="0" err="1" smtClean="0">
                <a:solidFill>
                  <a:srgbClr val="990000"/>
                </a:solidFill>
              </a:rPr>
              <a:t>done</a:t>
            </a:r>
            <a:r>
              <a:rPr lang="pl-PL" sz="2800" i="1" dirty="0" smtClean="0">
                <a:solidFill>
                  <a:srgbClr val="990000"/>
                </a:solidFill>
              </a:rPr>
              <a:t>? </a:t>
            </a:r>
            <a:r>
              <a:rPr lang="pl-PL" sz="2800" i="1" dirty="0" err="1" smtClean="0">
                <a:solidFill>
                  <a:srgbClr val="990000"/>
                </a:solidFill>
              </a:rPr>
              <a:t>Is</a:t>
            </a:r>
            <a:r>
              <a:rPr lang="pl-PL" sz="2800" i="1" dirty="0" smtClean="0">
                <a:solidFill>
                  <a:srgbClr val="990000"/>
                </a:solidFill>
              </a:rPr>
              <a:t> </a:t>
            </a:r>
            <a:r>
              <a:rPr lang="pl-PL" sz="2800" i="1" dirty="0" err="1" smtClean="0">
                <a:solidFill>
                  <a:srgbClr val="990000"/>
                </a:solidFill>
              </a:rPr>
              <a:t>it</a:t>
            </a:r>
            <a:r>
              <a:rPr lang="pl-PL" sz="2800" i="1" dirty="0" smtClean="0">
                <a:solidFill>
                  <a:srgbClr val="990000"/>
                </a:solidFill>
              </a:rPr>
              <a:t> </a:t>
            </a:r>
            <a:r>
              <a:rPr lang="pl-PL" sz="2800" i="1" dirty="0" err="1" smtClean="0">
                <a:solidFill>
                  <a:srgbClr val="990000"/>
                </a:solidFill>
              </a:rPr>
              <a:t>k-element</a:t>
            </a:r>
            <a:r>
              <a:rPr lang="pl-PL" sz="2800" i="1" dirty="0" smtClean="0">
                <a:solidFill>
                  <a:srgbClr val="990000"/>
                </a:solidFill>
              </a:rPr>
              <a:t> </a:t>
            </a:r>
            <a:r>
              <a:rPr lang="pl-PL" sz="2800" i="1" dirty="0" err="1" smtClean="0">
                <a:solidFill>
                  <a:srgbClr val="990000"/>
                </a:solidFill>
              </a:rPr>
              <a:t>subset</a:t>
            </a:r>
            <a:r>
              <a:rPr lang="pl-PL" sz="2800" i="1" dirty="0" smtClean="0">
                <a:solidFill>
                  <a:srgbClr val="990000"/>
                </a:solidFill>
              </a:rPr>
              <a:t> </a:t>
            </a:r>
            <a:br>
              <a:rPr lang="pl-PL" sz="2800" i="1" dirty="0" smtClean="0">
                <a:solidFill>
                  <a:srgbClr val="990000"/>
                </a:solidFill>
              </a:rPr>
            </a:br>
            <a:r>
              <a:rPr lang="pl-PL" sz="2800" i="1" dirty="0" smtClean="0">
                <a:solidFill>
                  <a:srgbClr val="990000"/>
                </a:solidFill>
              </a:rPr>
              <a:t>of </a:t>
            </a:r>
            <a:r>
              <a:rPr lang="pl-PL" sz="2800" i="1" dirty="0" err="1" smtClean="0">
                <a:solidFill>
                  <a:srgbClr val="990000"/>
                </a:solidFill>
              </a:rPr>
              <a:t>N-element</a:t>
            </a:r>
            <a:r>
              <a:rPr lang="pl-PL" sz="2800" i="1" dirty="0" smtClean="0">
                <a:solidFill>
                  <a:srgbClr val="990000"/>
                </a:solidFill>
              </a:rPr>
              <a:t> set </a:t>
            </a:r>
            <a:r>
              <a:rPr lang="pl-PL" sz="2800" i="1" dirty="0" err="1" smtClean="0">
                <a:solidFill>
                  <a:srgbClr val="990000"/>
                </a:solidFill>
              </a:rPr>
              <a:t>with</a:t>
            </a:r>
            <a:r>
              <a:rPr lang="pl-PL" sz="2800" i="1" dirty="0" smtClean="0">
                <a:solidFill>
                  <a:srgbClr val="990000"/>
                </a:solidFill>
              </a:rPr>
              <a:t> </a:t>
            </a:r>
            <a:r>
              <a:rPr lang="pl-PL" sz="2800" i="1" dirty="0" err="1" smtClean="0">
                <a:solidFill>
                  <a:srgbClr val="990000"/>
                </a:solidFill>
              </a:rPr>
              <a:t>the</a:t>
            </a:r>
            <a:r>
              <a:rPr lang="pl-PL" sz="2800" i="1" dirty="0" smtClean="0">
                <a:solidFill>
                  <a:srgbClr val="990000"/>
                </a:solidFill>
              </a:rPr>
              <a:t> order </a:t>
            </a:r>
            <a:r>
              <a:rPr lang="pl-PL" sz="2800" i="1" dirty="0" err="1" smtClean="0">
                <a:solidFill>
                  <a:srgbClr val="990000"/>
                </a:solidFill>
              </a:rPr>
              <a:t>irrelevant</a:t>
            </a:r>
            <a:r>
              <a:rPr lang="pl-PL" sz="2800" i="1" dirty="0" smtClean="0">
                <a:solidFill>
                  <a:srgbClr val="990000"/>
                </a:solidFill>
              </a:rPr>
              <a:t>?</a:t>
            </a:r>
            <a:endParaRPr lang="en-US" sz="2800" i="1" dirty="0">
              <a:solidFill>
                <a:srgbClr val="99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643074"/>
            <a:ext cx="8643998" cy="521492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The order </a:t>
            </a:r>
            <a:r>
              <a:rPr lang="en-US" b="1" dirty="0" smtClean="0">
                <a:latin typeface="+mj-lt"/>
              </a:rPr>
              <a:t>is</a:t>
            </a:r>
            <a:r>
              <a:rPr lang="en-US" dirty="0" smtClean="0">
                <a:latin typeface="+mj-lt"/>
              </a:rPr>
              <a:t> relevant if you have more than one particle of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a given species. Keep in mind that you do your particle combination first on a level of generic particle selection, i.e. H+, H-, L+, L- (H – </a:t>
            </a:r>
            <a:r>
              <a:rPr lang="en-US" dirty="0" err="1" smtClean="0">
                <a:latin typeface="+mj-lt"/>
              </a:rPr>
              <a:t>hadron</a:t>
            </a:r>
            <a:r>
              <a:rPr lang="en-US" dirty="0" smtClean="0">
                <a:latin typeface="+mj-lt"/>
              </a:rPr>
              <a:t>, L – lepton). </a:t>
            </a:r>
          </a:p>
          <a:p>
            <a:r>
              <a:rPr lang="en-US" dirty="0" smtClean="0">
                <a:latin typeface="+mj-lt"/>
              </a:rPr>
              <a:t>For example, H+H+ (two positive hadrons) can become i.e. proton-proton (and you need to avoid double counting by selection of one combination) or proton-pi+ (then it is important which </a:t>
            </a:r>
            <a:r>
              <a:rPr lang="en-US" dirty="0" err="1" smtClean="0">
                <a:latin typeface="+mj-lt"/>
              </a:rPr>
              <a:t>hadron</a:t>
            </a:r>
            <a:r>
              <a:rPr lang="en-US" dirty="0" smtClean="0">
                <a:latin typeface="+mj-lt"/>
              </a:rPr>
              <a:t> is really proton/</a:t>
            </a:r>
            <a:r>
              <a:rPr lang="en-US" dirty="0" err="1" smtClean="0">
                <a:latin typeface="+mj-lt"/>
              </a:rPr>
              <a:t>pion</a:t>
            </a:r>
            <a:r>
              <a:rPr lang="en-US" dirty="0" smtClean="0">
                <a:latin typeface="+mj-lt"/>
              </a:rPr>
              <a:t>, 1st or 2nd).</a:t>
            </a:r>
          </a:p>
          <a:p>
            <a:r>
              <a:rPr lang="en-US" dirty="0" smtClean="0">
                <a:latin typeface="+mj-lt"/>
              </a:rPr>
              <a:t>Open file:</a:t>
            </a:r>
            <a:r>
              <a:rPr lang="en-US" dirty="0" smtClean="0">
                <a:solidFill>
                  <a:srgbClr val="C00000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gency FB" pitchFamily="34" charset="0"/>
              </a:rPr>
              <a:t>hhyppool.h</a:t>
            </a:r>
            <a:r>
              <a:rPr lang="en-US" dirty="0" smtClean="0">
                <a:latin typeface="+mj-lt"/>
              </a:rPr>
              <a:t> and see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                                                      </a:t>
            </a:r>
            <a:r>
              <a:rPr lang="en-US" dirty="0" smtClean="0">
                <a:solidFill>
                  <a:srgbClr val="990000"/>
                </a:solidFill>
                <a:latin typeface="Agency FB" pitchFamily="34" charset="0"/>
              </a:rPr>
              <a:t>#define COMB_REPETITION  1</a:t>
            </a:r>
            <a:br>
              <a:rPr lang="en-US" dirty="0" smtClean="0">
                <a:solidFill>
                  <a:srgbClr val="990000"/>
                </a:solidFill>
                <a:latin typeface="Agency FB" pitchFamily="34" charset="0"/>
              </a:rPr>
            </a:br>
            <a:r>
              <a:rPr lang="en-US" sz="1200" dirty="0" smtClean="0">
                <a:solidFill>
                  <a:srgbClr val="990000"/>
                </a:solidFill>
                <a:latin typeface="Agency FB" pitchFamily="34" charset="0"/>
              </a:rPr>
              <a:t/>
            </a:r>
            <a:br>
              <a:rPr lang="en-US" sz="1200" dirty="0" smtClean="0">
                <a:solidFill>
                  <a:srgbClr val="990000"/>
                </a:solidFill>
                <a:latin typeface="Agency FB" pitchFamily="34" charset="0"/>
              </a:rPr>
            </a:br>
            <a:r>
              <a:rPr lang="en-US" dirty="0" smtClean="0">
                <a:latin typeface="+mj-lt"/>
              </a:rPr>
              <a:t>what means that choosing particles with repetition is active. If you want combinations with no repetition, change 1 to 0</a:t>
            </a:r>
            <a:endParaRPr lang="en-US" dirty="0" smtClean="0">
              <a:solidFill>
                <a:srgbClr val="C00000"/>
              </a:solidFill>
              <a:latin typeface="Agency FB" pitchFamily="34" charset="0"/>
            </a:endParaRPr>
          </a:p>
        </p:txBody>
      </p:sp>
      <p:sp>
        <p:nvSpPr>
          <p:cNvPr id="6" name="Pięciokąt 5"/>
          <p:cNvSpPr/>
          <p:nvPr/>
        </p:nvSpPr>
        <p:spPr>
          <a:xfrm>
            <a:off x="-32" y="0"/>
            <a:ext cx="2286016" cy="428604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latin typeface="+mj-lt"/>
              </a:rPr>
              <a:t>FAQ</a:t>
            </a:r>
            <a:endParaRPr lang="pl-PL" sz="2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348" y="704088"/>
            <a:ext cx="7972452" cy="1143000"/>
          </a:xfrm>
        </p:spPr>
        <p:txBody>
          <a:bodyPr/>
          <a:lstStyle/>
          <a:p>
            <a:r>
              <a:rPr lang="pl-PL" dirty="0" smtClean="0"/>
              <a:t>Data </a:t>
            </a:r>
            <a:r>
              <a:rPr lang="pl-PL" dirty="0" err="1" smtClean="0"/>
              <a:t>pools</a:t>
            </a:r>
            <a:endParaRPr lang="en-US" dirty="0"/>
          </a:p>
        </p:txBody>
      </p:sp>
      <p:sp>
        <p:nvSpPr>
          <p:cNvPr id="5" name="Prostokąt 4"/>
          <p:cNvSpPr/>
          <p:nvPr/>
        </p:nvSpPr>
        <p:spPr>
          <a:xfrm>
            <a:off x="714348" y="2571744"/>
            <a:ext cx="3000396" cy="92869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err="1" smtClean="0">
                <a:latin typeface="Cordia New" pitchFamily="34" charset="-34"/>
                <a:ea typeface="Adobe Heiti Std R" pitchFamily="34" charset="-128"/>
                <a:cs typeface="Cordia New" pitchFamily="34" charset="-34"/>
              </a:rPr>
              <a:t>HParticlePool</a:t>
            </a:r>
            <a:endParaRPr lang="pl-PL" sz="2800" dirty="0">
              <a:latin typeface="Cordia New" pitchFamily="34" charset="-34"/>
              <a:ea typeface="Adobe Heiti Std R" pitchFamily="34" charset="-128"/>
              <a:cs typeface="Cordia New" pitchFamily="34" charset="-34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714348" y="3643314"/>
            <a:ext cx="3000396" cy="92869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err="1" smtClean="0">
                <a:latin typeface="Cordia New" pitchFamily="34" charset="-34"/>
                <a:cs typeface="Cordia New" pitchFamily="34" charset="-34"/>
              </a:rPr>
              <a:t>HHypPool</a:t>
            </a:r>
            <a:endParaRPr lang="pl-PL" sz="28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714348" y="4714884"/>
            <a:ext cx="3000396" cy="92869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err="1" smtClean="0">
                <a:latin typeface="Cordia New" pitchFamily="34" charset="-34"/>
                <a:cs typeface="Cordia New" pitchFamily="34" charset="-34"/>
              </a:rPr>
              <a:t>HPidPool</a:t>
            </a:r>
            <a:endParaRPr lang="pl-PL" sz="28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122808" y="1357298"/>
            <a:ext cx="4544834" cy="507831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Container for </a:t>
            </a:r>
            <a:r>
              <a:rPr lang="en-US" b="1" dirty="0" err="1" smtClean="0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HHypCandidate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 but now all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particle candidates are assigned to be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real particles.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Defining your combination pattern: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HPidPool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myPids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(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&amp;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outputFile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);  </a:t>
            </a:r>
          </a:p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myPids.add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("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LpLm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", "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EpEm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",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ePositron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eElectron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);</a:t>
            </a:r>
          </a:p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myPids.add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("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HpHp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", "PP",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eProton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eProton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);</a:t>
            </a:r>
          </a:p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myPids.add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("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HpHp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", "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PPip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",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eProton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ePiPlus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);</a:t>
            </a:r>
          </a:p>
          <a:p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Segoe Print" pitchFamily="2" charset="0"/>
                <a:ea typeface="Arial Unicode MS" pitchFamily="34" charset="-128"/>
                <a:cs typeface="Arial Unicode MS" pitchFamily="34" charset="-128"/>
              </a:rPr>
              <a:t>For  example:</a:t>
            </a:r>
          </a:p>
          <a:p>
            <a:r>
              <a:rPr lang="en-US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action between </a:t>
            </a:r>
            <a:r>
              <a:rPr lang="en-US" b="1" dirty="0" err="1" smtClean="0">
                <a:solidFill>
                  <a:schemeClr val="tx1"/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HHypPool</a:t>
            </a:r>
            <a:r>
              <a:rPr lang="en-US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and </a:t>
            </a:r>
            <a:r>
              <a:rPr lang="en-US" b="1" dirty="0" err="1" smtClean="0">
                <a:solidFill>
                  <a:schemeClr val="tx1"/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HPidPool</a:t>
            </a:r>
            <a:endParaRPr lang="en-US" b="1" dirty="0" smtClean="0">
              <a:solidFill>
                <a:schemeClr val="tx1"/>
              </a:solidFill>
              <a:latin typeface="Agency FB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is usually applying user cuts making time </a:t>
            </a:r>
          </a:p>
          <a:p>
            <a:r>
              <a:rPr lang="en-US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(beta) recalculation, PID selection </a:t>
            </a:r>
            <a:r>
              <a:rPr lang="en-US" i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etc.</a:t>
            </a:r>
            <a:r>
              <a:rPr lang="en-US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You</a:t>
            </a:r>
          </a:p>
          <a:p>
            <a:r>
              <a:rPr lang="en-US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can define as many </a:t>
            </a:r>
            <a:r>
              <a:rPr lang="en-US" b="1" dirty="0" err="1" smtClean="0">
                <a:solidFill>
                  <a:schemeClr val="tx1"/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HPidPool</a:t>
            </a:r>
            <a:r>
              <a:rPr lang="en-US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objects with</a:t>
            </a:r>
          </a:p>
          <a:p>
            <a:r>
              <a:rPr lang="en-US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various cutting scenarios as you want.</a:t>
            </a:r>
          </a:p>
          <a:p>
            <a:endParaRPr lang="en-US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357158" y="4857760"/>
            <a:ext cx="642942" cy="642942"/>
          </a:xfrm>
          <a:prstGeom prst="ellipse">
            <a:avLst/>
          </a:prstGeom>
          <a:solidFill>
            <a:srgbClr val="FFFF00">
              <a:alpha val="70000"/>
            </a:srgbClr>
          </a:solidFill>
          <a:ln w="3175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9" name="Łącznik łamany 8"/>
          <p:cNvCxnSpPr/>
          <p:nvPr/>
        </p:nvCxnSpPr>
        <p:spPr>
          <a:xfrm>
            <a:off x="3714744" y="5179231"/>
            <a:ext cx="428628" cy="39290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796086"/>
          </a:xfrm>
        </p:spPr>
        <p:txBody>
          <a:bodyPr>
            <a:noAutofit/>
          </a:bodyPr>
          <a:lstStyle/>
          <a:p>
            <a:r>
              <a:rPr lang="en-US" sz="3600" dirty="0" smtClean="0"/>
              <a:t>H</a:t>
            </a:r>
            <a:r>
              <a:rPr lang="pl-PL" sz="3600" dirty="0" err="1" smtClean="0"/>
              <a:t>Pid</a:t>
            </a:r>
            <a:r>
              <a:rPr lang="en-US" sz="3600" dirty="0" smtClean="0"/>
              <a:t>Pool </a:t>
            </a:r>
            <a:r>
              <a:rPr lang="pl-PL" sz="3600" dirty="0" smtClean="0"/>
              <a:t>– </a:t>
            </a:r>
            <a:r>
              <a:rPr lang="pl-PL" sz="3600" dirty="0" err="1" smtClean="0"/>
              <a:t>various</a:t>
            </a:r>
            <a:r>
              <a:rPr lang="pl-PL" sz="3600" dirty="0" smtClean="0"/>
              <a:t> id </a:t>
            </a:r>
            <a:r>
              <a:rPr lang="pl-PL" sz="3600" dirty="0" err="1" smtClean="0"/>
              <a:t>scenarios</a:t>
            </a:r>
            <a:endParaRPr lang="en-US" sz="3600" i="1" dirty="0">
              <a:solidFill>
                <a:srgbClr val="99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285860"/>
            <a:ext cx="8643998" cy="5286412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+mj-lt"/>
              </a:rPr>
              <a:t>Suppose we have defined combination of 2 positive hadrons. </a:t>
            </a:r>
            <a:br>
              <a:rPr lang="en-US" dirty="0" smtClean="0">
                <a:latin typeface="+mj-lt"/>
              </a:rPr>
            </a:br>
            <a:r>
              <a:rPr lang="en-US" dirty="0" err="1" smtClean="0">
                <a:solidFill>
                  <a:srgbClr val="C00000"/>
                </a:solidFill>
                <a:latin typeface="Agency FB" pitchFamily="34" charset="0"/>
              </a:rPr>
              <a:t>HHypPool</a:t>
            </a:r>
            <a:r>
              <a:rPr lang="en-US" dirty="0" smtClean="0">
                <a:solidFill>
                  <a:srgbClr val="C00000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gency FB" pitchFamily="34" charset="0"/>
              </a:rPr>
              <a:t>myHyps</a:t>
            </a:r>
            <a:r>
              <a:rPr lang="en-US" dirty="0" smtClean="0">
                <a:solidFill>
                  <a:srgbClr val="C00000"/>
                </a:solidFill>
                <a:latin typeface="Agency FB" pitchFamily="34" charset="0"/>
              </a:rPr>
              <a:t>;  </a:t>
            </a:r>
            <a:br>
              <a:rPr lang="en-US" dirty="0" smtClean="0">
                <a:solidFill>
                  <a:srgbClr val="C00000"/>
                </a:solidFill>
                <a:latin typeface="Agency FB" pitchFamily="34" charset="0"/>
              </a:rPr>
            </a:br>
            <a:r>
              <a:rPr lang="en-US" dirty="0" err="1" smtClean="0">
                <a:solidFill>
                  <a:srgbClr val="C00000"/>
                </a:solidFill>
                <a:latin typeface="Agency FB" pitchFamily="34" charset="0"/>
              </a:rPr>
              <a:t>myHyps.add</a:t>
            </a:r>
            <a:r>
              <a:rPr lang="en-US" dirty="0" smtClean="0">
                <a:solidFill>
                  <a:srgbClr val="C00000"/>
                </a:solidFill>
                <a:latin typeface="Agency FB" pitchFamily="34" charset="0"/>
              </a:rPr>
              <a:t>("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</a:rPr>
              <a:t>HH</a:t>
            </a:r>
            <a:r>
              <a:rPr lang="en-US" dirty="0" smtClean="0">
                <a:solidFill>
                  <a:srgbClr val="C00000"/>
                </a:solidFill>
                <a:latin typeface="Agency FB" pitchFamily="34" charset="0"/>
              </a:rPr>
              <a:t>", </a:t>
            </a:r>
            <a:r>
              <a:rPr lang="en-US" dirty="0" err="1" smtClean="0">
                <a:solidFill>
                  <a:srgbClr val="C00000"/>
                </a:solidFill>
                <a:latin typeface="Agency FB" pitchFamily="34" charset="0"/>
              </a:rPr>
              <a:t>eHadronPos</a:t>
            </a:r>
            <a:r>
              <a:rPr lang="en-US" dirty="0" smtClean="0">
                <a:solidFill>
                  <a:srgbClr val="C00000"/>
                </a:solidFill>
                <a:latin typeface="Agency FB" pitchFamily="34" charset="0"/>
              </a:rPr>
              <a:t>, </a:t>
            </a:r>
            <a:r>
              <a:rPr lang="en-US" dirty="0" err="1" smtClean="0">
                <a:solidFill>
                  <a:srgbClr val="C00000"/>
                </a:solidFill>
                <a:latin typeface="Agency FB" pitchFamily="34" charset="0"/>
              </a:rPr>
              <a:t>eHadronPos</a:t>
            </a:r>
            <a:r>
              <a:rPr lang="en-US" dirty="0" smtClean="0">
                <a:solidFill>
                  <a:srgbClr val="C00000"/>
                </a:solidFill>
                <a:latin typeface="Agency FB" pitchFamily="34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    Feeding from the same combination we can define which particles we actually want to have in the </a:t>
            </a:r>
            <a:r>
              <a:rPr lang="en-US" dirty="0" err="1" smtClean="0">
                <a:latin typeface="+mj-lt"/>
              </a:rPr>
              <a:t>combiantion</a:t>
            </a:r>
            <a:r>
              <a:rPr lang="en-US" dirty="0" smtClean="0">
                <a:latin typeface="+mj-lt"/>
              </a:rPr>
              <a:t>:</a:t>
            </a:r>
            <a:endParaRPr lang="en-US" dirty="0" smtClean="0">
              <a:solidFill>
                <a:srgbClr val="C00000"/>
              </a:solidFill>
              <a:latin typeface="+mj-lt"/>
            </a:endParaRPr>
          </a:p>
          <a:p>
            <a:pPr>
              <a:buNone/>
            </a:pPr>
            <a:r>
              <a:rPr lang="en-US" dirty="0" smtClean="0">
                <a:latin typeface="Agency FB" pitchFamily="34" charset="0"/>
              </a:rPr>
              <a:t>    </a:t>
            </a:r>
            <a:r>
              <a:rPr lang="en-US" dirty="0" err="1" smtClean="0">
                <a:solidFill>
                  <a:srgbClr val="990000"/>
                </a:solidFill>
                <a:latin typeface="Agency FB" pitchFamily="34" charset="0"/>
              </a:rPr>
              <a:t>HPidPool</a:t>
            </a:r>
            <a:r>
              <a:rPr lang="en-US" dirty="0" smtClean="0">
                <a:solidFill>
                  <a:srgbClr val="990000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rgbClr val="990000"/>
                </a:solidFill>
                <a:latin typeface="Agency FB" pitchFamily="34" charset="0"/>
              </a:rPr>
              <a:t>myPids</a:t>
            </a:r>
            <a:r>
              <a:rPr lang="en-US" dirty="0" smtClean="0">
                <a:solidFill>
                  <a:srgbClr val="990000"/>
                </a:solidFill>
                <a:latin typeface="Agency FB" pitchFamily="34" charset="0"/>
              </a:rPr>
              <a:t>( </a:t>
            </a:r>
            <a:r>
              <a:rPr lang="en-US" dirty="0" smtClean="0">
                <a:solidFill>
                  <a:srgbClr val="990000"/>
                </a:solidFill>
              </a:rPr>
              <a:t>&amp;</a:t>
            </a:r>
            <a:r>
              <a:rPr lang="en-US" dirty="0" err="1" smtClean="0">
                <a:solidFill>
                  <a:srgbClr val="990000"/>
                </a:solidFill>
                <a:latin typeface="Agency FB" pitchFamily="34" charset="0"/>
              </a:rPr>
              <a:t>outputFile</a:t>
            </a:r>
            <a:r>
              <a:rPr lang="en-US" dirty="0" smtClean="0">
                <a:solidFill>
                  <a:srgbClr val="990000"/>
                </a:solidFill>
                <a:latin typeface="Agency FB" pitchFamily="34" charset="0"/>
              </a:rPr>
              <a:t> );  </a:t>
            </a:r>
            <a:br>
              <a:rPr lang="en-US" dirty="0" smtClean="0">
                <a:solidFill>
                  <a:srgbClr val="990000"/>
                </a:solidFill>
                <a:latin typeface="Agency FB" pitchFamily="34" charset="0"/>
              </a:rPr>
            </a:br>
            <a:r>
              <a:rPr lang="en-US" dirty="0" err="1" smtClean="0">
                <a:solidFill>
                  <a:srgbClr val="990000"/>
                </a:solidFill>
                <a:latin typeface="Agency FB" pitchFamily="34" charset="0"/>
              </a:rPr>
              <a:t>myPids.add</a:t>
            </a:r>
            <a:r>
              <a:rPr lang="en-US" dirty="0" smtClean="0">
                <a:solidFill>
                  <a:srgbClr val="990000"/>
                </a:solidFill>
                <a:latin typeface="Agency FB" pitchFamily="34" charset="0"/>
              </a:rPr>
              <a:t>("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</a:rPr>
              <a:t>HH</a:t>
            </a:r>
            <a:r>
              <a:rPr lang="en-US" dirty="0" smtClean="0">
                <a:solidFill>
                  <a:srgbClr val="990000"/>
                </a:solidFill>
                <a:latin typeface="Agency FB" pitchFamily="34" charset="0"/>
              </a:rPr>
              <a:t>", "</a:t>
            </a:r>
            <a:r>
              <a:rPr lang="en-US" b="1" dirty="0" err="1" smtClean="0">
                <a:solidFill>
                  <a:srgbClr val="002060"/>
                </a:solidFill>
                <a:latin typeface="Agency FB" pitchFamily="34" charset="0"/>
              </a:rPr>
              <a:t>PP</a:t>
            </a:r>
            <a:r>
              <a:rPr lang="en-US" dirty="0" err="1" smtClean="0">
                <a:solidFill>
                  <a:srgbClr val="990000"/>
                </a:solidFill>
                <a:latin typeface="Agency FB" pitchFamily="34" charset="0"/>
              </a:rPr>
              <a:t>",eProton</a:t>
            </a:r>
            <a:r>
              <a:rPr lang="en-US" dirty="0" smtClean="0">
                <a:solidFill>
                  <a:srgbClr val="990000"/>
                </a:solidFill>
                <a:latin typeface="Agency FB" pitchFamily="34" charset="0"/>
              </a:rPr>
              <a:t>, </a:t>
            </a:r>
            <a:r>
              <a:rPr lang="en-US" dirty="0" err="1" smtClean="0">
                <a:solidFill>
                  <a:srgbClr val="990000"/>
                </a:solidFill>
                <a:latin typeface="Agency FB" pitchFamily="34" charset="0"/>
              </a:rPr>
              <a:t>eProton</a:t>
            </a:r>
            <a:r>
              <a:rPr lang="en-US" dirty="0" smtClean="0">
                <a:solidFill>
                  <a:srgbClr val="990000"/>
                </a:solidFill>
                <a:latin typeface="Agency FB" pitchFamily="34" charset="0"/>
              </a:rPr>
              <a:t>);  </a:t>
            </a:r>
            <a:br>
              <a:rPr lang="en-US" dirty="0" smtClean="0">
                <a:solidFill>
                  <a:srgbClr val="990000"/>
                </a:solidFill>
                <a:latin typeface="Agency FB" pitchFamily="34" charset="0"/>
              </a:rPr>
            </a:br>
            <a:r>
              <a:rPr lang="en-US" dirty="0" err="1" smtClean="0">
                <a:solidFill>
                  <a:srgbClr val="990000"/>
                </a:solidFill>
                <a:latin typeface="Agency FB" pitchFamily="34" charset="0"/>
              </a:rPr>
              <a:t>myPids.add</a:t>
            </a:r>
            <a:r>
              <a:rPr lang="en-US" dirty="0" smtClean="0">
                <a:solidFill>
                  <a:srgbClr val="990000"/>
                </a:solidFill>
                <a:latin typeface="Agency FB" pitchFamily="34" charset="0"/>
              </a:rPr>
              <a:t>("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</a:rPr>
              <a:t>HH</a:t>
            </a:r>
            <a:r>
              <a:rPr lang="en-US" dirty="0" smtClean="0">
                <a:solidFill>
                  <a:srgbClr val="990000"/>
                </a:solidFill>
                <a:latin typeface="Agency FB" pitchFamily="34" charset="0"/>
              </a:rPr>
              <a:t>", "</a:t>
            </a:r>
            <a:r>
              <a:rPr lang="en-US" b="1" dirty="0" err="1" smtClean="0">
                <a:solidFill>
                  <a:srgbClr val="002060"/>
                </a:solidFill>
                <a:latin typeface="Agency FB" pitchFamily="34" charset="0"/>
              </a:rPr>
              <a:t>PPip</a:t>
            </a:r>
            <a:r>
              <a:rPr lang="en-US" dirty="0" err="1" smtClean="0">
                <a:solidFill>
                  <a:srgbClr val="990000"/>
                </a:solidFill>
                <a:latin typeface="Agency FB" pitchFamily="34" charset="0"/>
              </a:rPr>
              <a:t>",eProton</a:t>
            </a:r>
            <a:r>
              <a:rPr lang="en-US" dirty="0" smtClean="0">
                <a:solidFill>
                  <a:srgbClr val="990000"/>
                </a:solidFill>
                <a:latin typeface="Agency FB" pitchFamily="34" charset="0"/>
              </a:rPr>
              <a:t>, </a:t>
            </a:r>
            <a:r>
              <a:rPr lang="en-US" dirty="0" err="1" smtClean="0">
                <a:solidFill>
                  <a:srgbClr val="990000"/>
                </a:solidFill>
                <a:latin typeface="Agency FB" pitchFamily="34" charset="0"/>
              </a:rPr>
              <a:t>ePiPlus</a:t>
            </a:r>
            <a:r>
              <a:rPr lang="en-US" dirty="0" smtClean="0">
                <a:solidFill>
                  <a:srgbClr val="990000"/>
                </a:solidFill>
                <a:latin typeface="Agency FB" pitchFamily="34" charset="0"/>
              </a:rPr>
              <a:t>); 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These ”</a:t>
            </a:r>
            <a:r>
              <a:rPr lang="en-US" dirty="0" err="1" smtClean="0">
                <a:latin typeface="Agency FB" pitchFamily="34" charset="0"/>
              </a:rPr>
              <a:t>eSomething</a:t>
            </a:r>
            <a:r>
              <a:rPr lang="en-US" dirty="0" smtClean="0">
                <a:latin typeface="+mj-lt"/>
              </a:rPr>
              <a:t>” names are just enumeration type labels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to be found in </a:t>
            </a:r>
            <a:r>
              <a:rPr lang="en-US" dirty="0" err="1" smtClean="0">
                <a:solidFill>
                  <a:srgbClr val="990000"/>
                </a:solidFill>
                <a:latin typeface="Agency FB" pitchFamily="34" charset="0"/>
              </a:rPr>
              <a:t>hcommondef.h</a:t>
            </a:r>
            <a:r>
              <a:rPr lang="en-US" dirty="0" smtClean="0">
                <a:latin typeface="+mj-lt"/>
              </a:rPr>
              <a:t> file: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  <a:latin typeface="Agency FB" pitchFamily="34" charset="0"/>
              </a:rPr>
              <a:t>eUnknown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gency FB" pitchFamily="34" charset="0"/>
              </a:rPr>
              <a:t>=0,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  <a:latin typeface="Agency FB" pitchFamily="34" charset="0"/>
              </a:rPr>
              <a:t>ePositron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gency FB" pitchFamily="34" charset="0"/>
              </a:rPr>
              <a:t>=2,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  <a:latin typeface="Agency FB" pitchFamily="34" charset="0"/>
              </a:rPr>
              <a:t>eElectron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gency FB" pitchFamily="34" charset="0"/>
              </a:rPr>
              <a:t>=3,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  <a:latin typeface="Agency FB" pitchFamily="34" charset="0"/>
              </a:rPr>
              <a:t>ePiPlus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gency FB" pitchFamily="34" charset="0"/>
              </a:rPr>
              <a:t>=8,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  <a:latin typeface="Agency FB" pitchFamily="34" charset="0"/>
              </a:rPr>
              <a:t>ePiMinus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gency FB" pitchFamily="34" charset="0"/>
              </a:rPr>
              <a:t>=9,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  <a:latin typeface="Agency FB" pitchFamily="34" charset="0"/>
              </a:rPr>
              <a:t>eProton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gency FB" pitchFamily="34" charset="0"/>
              </a:rPr>
              <a:t>=14,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  <a:latin typeface="Agency FB" pitchFamily="34" charset="0"/>
              </a:rPr>
              <a:t>eLeptonPos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gency FB" pitchFamily="34" charset="0"/>
              </a:rPr>
              <a:t>=102,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  <a:latin typeface="Agency FB" pitchFamily="34" charset="0"/>
              </a:rPr>
              <a:t>eLeptonNeg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gency FB" pitchFamily="34" charset="0"/>
              </a:rPr>
              <a:t>=103,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  <a:latin typeface="Agency FB" pitchFamily="34" charset="0"/>
              </a:rPr>
              <a:t>eHadronPos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gency FB" pitchFamily="34" charset="0"/>
              </a:rPr>
              <a:t>=104,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  <a:latin typeface="Agency FB" pitchFamily="34" charset="0"/>
              </a:rPr>
              <a:t>eHadronNeg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gency FB" pitchFamily="34" charset="0"/>
              </a:rPr>
              <a:t>=105</a:t>
            </a:r>
            <a:r>
              <a:rPr lang="en-US" dirty="0" smtClean="0">
                <a:latin typeface="+mj-lt"/>
              </a:rPr>
              <a:t> – you can extend the list!</a:t>
            </a:r>
            <a:br>
              <a:rPr lang="en-US" dirty="0" smtClean="0">
                <a:latin typeface="+mj-lt"/>
              </a:rPr>
            </a:br>
            <a:r>
              <a:rPr lang="pl-PL" dirty="0" smtClean="0">
                <a:latin typeface="+mj-lt"/>
              </a:rPr>
              <a:t>                </a:t>
            </a:r>
            <a:r>
              <a:rPr lang="en-US" dirty="0" smtClean="0">
                <a:solidFill>
                  <a:schemeClr val="tx2"/>
                </a:solidFill>
                <a:latin typeface="+mj-lt"/>
              </a:rPr>
              <a:t>(did I tell you to print that file?)  ;-)</a:t>
            </a:r>
          </a:p>
        </p:txBody>
      </p:sp>
      <p:sp>
        <p:nvSpPr>
          <p:cNvPr id="8" name="Pięciokąt 7"/>
          <p:cNvSpPr/>
          <p:nvPr/>
        </p:nvSpPr>
        <p:spPr>
          <a:xfrm>
            <a:off x="-32" y="0"/>
            <a:ext cx="2286016" cy="428604"/>
          </a:xfrm>
          <a:prstGeom prst="homePlat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err="1" smtClean="0">
                <a:latin typeface="+mj-lt"/>
              </a:rPr>
              <a:t>Example</a:t>
            </a:r>
            <a:r>
              <a:rPr lang="pl-PL" sz="2400" b="1" dirty="0" smtClean="0">
                <a:latin typeface="+mj-lt"/>
              </a:rPr>
              <a:t> 8</a:t>
            </a:r>
            <a:endParaRPr lang="pl-PL" sz="2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643998" cy="796086"/>
          </a:xfrm>
        </p:spPr>
        <p:txBody>
          <a:bodyPr>
            <a:noAutofit/>
          </a:bodyPr>
          <a:lstStyle/>
          <a:p>
            <a:r>
              <a:rPr lang="pl-PL" sz="2800" i="1" dirty="0" smtClean="0">
                <a:solidFill>
                  <a:srgbClr val="990000"/>
                </a:solidFill>
              </a:rPr>
              <a:t>Ok, we </a:t>
            </a:r>
            <a:r>
              <a:rPr lang="pl-PL" sz="2800" i="1" dirty="0" err="1" smtClean="0">
                <a:solidFill>
                  <a:srgbClr val="990000"/>
                </a:solidFill>
              </a:rPr>
              <a:t>have</a:t>
            </a:r>
            <a:r>
              <a:rPr lang="pl-PL" sz="2800" i="1" dirty="0" smtClean="0">
                <a:solidFill>
                  <a:srgbClr val="990000"/>
                </a:solidFill>
              </a:rPr>
              <a:t> </a:t>
            </a:r>
            <a:r>
              <a:rPr lang="pl-PL" sz="2800" i="1" dirty="0" err="1" smtClean="0">
                <a:solidFill>
                  <a:srgbClr val="990000"/>
                </a:solidFill>
              </a:rPr>
              <a:t>got</a:t>
            </a:r>
            <a:r>
              <a:rPr lang="pl-PL" sz="2800" i="1" dirty="0" smtClean="0">
                <a:solidFill>
                  <a:srgbClr val="990000"/>
                </a:solidFill>
              </a:rPr>
              <a:t> a </a:t>
            </a:r>
            <a:r>
              <a:rPr lang="pl-PL" sz="2800" i="1" dirty="0" err="1" smtClean="0">
                <a:solidFill>
                  <a:srgbClr val="990000"/>
                </a:solidFill>
              </a:rPr>
              <a:t>bunch</a:t>
            </a:r>
            <a:r>
              <a:rPr lang="pl-PL" sz="2800" i="1" dirty="0" smtClean="0">
                <a:solidFill>
                  <a:srgbClr val="990000"/>
                </a:solidFill>
              </a:rPr>
              <a:t> of </a:t>
            </a:r>
            <a:r>
              <a:rPr lang="pl-PL" sz="2800" i="1" dirty="0" err="1" smtClean="0">
                <a:solidFill>
                  <a:srgbClr val="990000"/>
                </a:solidFill>
              </a:rPr>
              <a:t>particle</a:t>
            </a:r>
            <a:r>
              <a:rPr lang="pl-PL" sz="2800" i="1" dirty="0" smtClean="0">
                <a:solidFill>
                  <a:srgbClr val="990000"/>
                </a:solidFill>
              </a:rPr>
              <a:t> </a:t>
            </a:r>
            <a:r>
              <a:rPr lang="pl-PL" sz="2800" i="1" dirty="0" err="1" smtClean="0">
                <a:solidFill>
                  <a:srgbClr val="990000"/>
                </a:solidFill>
              </a:rPr>
              <a:t>combinations</a:t>
            </a:r>
            <a:r>
              <a:rPr lang="pl-PL" sz="2800" i="1" dirty="0" smtClean="0">
                <a:solidFill>
                  <a:srgbClr val="990000"/>
                </a:solidFill>
              </a:rPr>
              <a:t>, </a:t>
            </a:r>
            <a:r>
              <a:rPr lang="pl-PL" sz="2800" i="1" dirty="0" err="1" smtClean="0">
                <a:solidFill>
                  <a:srgbClr val="990000"/>
                </a:solidFill>
              </a:rPr>
              <a:t>possibly</a:t>
            </a:r>
            <a:r>
              <a:rPr lang="pl-PL" sz="2800" i="1" dirty="0" smtClean="0">
                <a:solidFill>
                  <a:srgbClr val="990000"/>
                </a:solidFill>
              </a:rPr>
              <a:t> </a:t>
            </a:r>
            <a:r>
              <a:rPr lang="pl-PL" sz="2800" i="1" dirty="0" err="1" smtClean="0">
                <a:solidFill>
                  <a:srgbClr val="990000"/>
                </a:solidFill>
              </a:rPr>
              <a:t>more</a:t>
            </a:r>
            <a:r>
              <a:rPr lang="pl-PL" sz="2800" i="1" dirty="0" smtClean="0">
                <a:solidFill>
                  <a:srgbClr val="990000"/>
                </a:solidFill>
              </a:rPr>
              <a:t> </a:t>
            </a:r>
            <a:r>
              <a:rPr lang="pl-PL" sz="2800" i="1" dirty="0" err="1" smtClean="0">
                <a:solidFill>
                  <a:srgbClr val="990000"/>
                </a:solidFill>
              </a:rPr>
              <a:t>than</a:t>
            </a:r>
            <a:r>
              <a:rPr lang="pl-PL" sz="2800" i="1" dirty="0" smtClean="0">
                <a:solidFill>
                  <a:srgbClr val="990000"/>
                </a:solidFill>
              </a:rPr>
              <a:t> one per </a:t>
            </a:r>
            <a:r>
              <a:rPr lang="pl-PL" sz="2800" i="1" dirty="0" err="1" smtClean="0">
                <a:solidFill>
                  <a:srgbClr val="990000"/>
                </a:solidFill>
              </a:rPr>
              <a:t>event</a:t>
            </a:r>
            <a:r>
              <a:rPr lang="pl-PL" sz="2800" i="1" dirty="0" smtClean="0">
                <a:solidFill>
                  <a:srgbClr val="990000"/>
                </a:solidFill>
              </a:rPr>
              <a:t>. </a:t>
            </a:r>
            <a:r>
              <a:rPr lang="pl-PL" sz="2800" i="1" dirty="0" err="1" smtClean="0">
                <a:solidFill>
                  <a:srgbClr val="990000"/>
                </a:solidFill>
              </a:rPr>
              <a:t>Which</a:t>
            </a:r>
            <a:r>
              <a:rPr lang="pl-PL" sz="2800" i="1" dirty="0" smtClean="0">
                <a:solidFill>
                  <a:srgbClr val="990000"/>
                </a:solidFill>
              </a:rPr>
              <a:t> </a:t>
            </a:r>
            <a:r>
              <a:rPr lang="pl-PL" sz="2800" i="1" dirty="0" err="1" smtClean="0">
                <a:solidFill>
                  <a:srgbClr val="990000"/>
                </a:solidFill>
              </a:rPr>
              <a:t>is</a:t>
            </a:r>
            <a:r>
              <a:rPr lang="pl-PL" sz="2800" i="1" dirty="0" smtClean="0">
                <a:solidFill>
                  <a:srgbClr val="990000"/>
                </a:solidFill>
              </a:rPr>
              <a:t> </a:t>
            </a:r>
            <a:r>
              <a:rPr lang="pl-PL" sz="2800" i="1" dirty="0" err="1" smtClean="0">
                <a:solidFill>
                  <a:srgbClr val="990000"/>
                </a:solidFill>
              </a:rPr>
              <a:t>the</a:t>
            </a:r>
            <a:r>
              <a:rPr lang="pl-PL" sz="2800" i="1" dirty="0" smtClean="0">
                <a:solidFill>
                  <a:srgbClr val="990000"/>
                </a:solidFill>
              </a:rPr>
              <a:t> </a:t>
            </a:r>
            <a:r>
              <a:rPr lang="pl-PL" sz="2800" i="1" dirty="0" err="1" smtClean="0">
                <a:solidFill>
                  <a:srgbClr val="990000"/>
                </a:solidFill>
              </a:rPr>
              <a:t>best</a:t>
            </a:r>
            <a:r>
              <a:rPr lang="pl-PL" sz="2800" i="1" dirty="0" smtClean="0">
                <a:solidFill>
                  <a:srgbClr val="990000"/>
                </a:solidFill>
              </a:rPr>
              <a:t>?</a:t>
            </a:r>
            <a:endParaRPr lang="en-US" sz="2800" i="1" dirty="0">
              <a:solidFill>
                <a:srgbClr val="99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643074"/>
            <a:ext cx="8643998" cy="5214926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+mj-lt"/>
              </a:rPr>
              <a:t>The best combination needs to have a parameter distinguishing it from the other combinations. Usually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this is </a:t>
            </a:r>
            <a:r>
              <a:rPr lang="en-US" dirty="0" smtClean="0">
                <a:latin typeface="+mj-lt"/>
                <a:sym typeface="Symbol"/>
              </a:rPr>
              <a:t></a:t>
            </a:r>
            <a:r>
              <a:rPr lang="en-US" baseline="30000" dirty="0" smtClean="0">
                <a:latin typeface="+mj-lt"/>
                <a:sym typeface="Symbol"/>
              </a:rPr>
              <a:t>2</a:t>
            </a:r>
            <a:r>
              <a:rPr lang="en-US" dirty="0" smtClean="0">
                <a:latin typeface="+mj-lt"/>
              </a:rPr>
              <a:t> calculated elsewhere (i.e. in a user cut or selection).</a:t>
            </a:r>
          </a:p>
          <a:p>
            <a:r>
              <a:rPr lang="en-US" dirty="0" smtClean="0">
                <a:latin typeface="+mj-lt"/>
              </a:rPr>
              <a:t>In elementary collisions I reconstruct the time of flight and calculate </a:t>
            </a:r>
            <a:r>
              <a:rPr lang="en-US" dirty="0" smtClean="0">
                <a:sym typeface="Symbol"/>
              </a:rPr>
              <a:t>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latin typeface="+mj-lt"/>
              </a:rPr>
              <a:t> (provided also detector time resolution). Then in </a:t>
            </a:r>
            <a:r>
              <a:rPr lang="en-US" dirty="0" err="1" smtClean="0">
                <a:solidFill>
                  <a:srgbClr val="990000"/>
                </a:solidFill>
                <a:latin typeface="Agency FB" pitchFamily="34" charset="0"/>
              </a:rPr>
              <a:t>HPidPool</a:t>
            </a:r>
            <a:r>
              <a:rPr lang="en-US" dirty="0" smtClean="0">
                <a:solidFill>
                  <a:srgbClr val="990000"/>
                </a:solidFill>
                <a:latin typeface="Agency FB" pitchFamily="34" charset="0"/>
              </a:rPr>
              <a:t>::fill()</a:t>
            </a:r>
            <a:r>
              <a:rPr lang="en-US" dirty="0" smtClean="0">
                <a:latin typeface="+mj-lt"/>
              </a:rPr>
              <a:t> I loop over all combinations of a given pattern and select that one with the lowest </a:t>
            </a:r>
            <a:r>
              <a:rPr lang="en-US" dirty="0" smtClean="0">
                <a:sym typeface="Symbol"/>
              </a:rPr>
              <a:t></a:t>
            </a:r>
            <a:r>
              <a:rPr lang="en-US" baseline="30000" dirty="0" smtClean="0">
                <a:sym typeface="Symbol"/>
              </a:rPr>
              <a:t>2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latin typeface="+mj-lt"/>
              </a:rPr>
              <a:t>Then I add a new data field: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   </a:t>
            </a:r>
            <a:r>
              <a:rPr lang="en-US" dirty="0" err="1" smtClean="0">
                <a:solidFill>
                  <a:srgbClr val="990000"/>
                </a:solidFill>
                <a:latin typeface="Agency FB" pitchFamily="34" charset="0"/>
              </a:rPr>
              <a:t>eventData.set</a:t>
            </a:r>
            <a:r>
              <a:rPr lang="en-US" dirty="0" smtClean="0">
                <a:solidFill>
                  <a:srgbClr val="990000"/>
                </a:solidFill>
                <a:latin typeface="Agency FB" pitchFamily="34" charset="0"/>
              </a:rPr>
              <a:t>( "</a:t>
            </a:r>
            <a:r>
              <a:rPr lang="en-US" dirty="0" err="1" smtClean="0">
                <a:solidFill>
                  <a:srgbClr val="990000"/>
                </a:solidFill>
                <a:latin typeface="Agency FB" pitchFamily="34" charset="0"/>
              </a:rPr>
              <a:t>isBest</a:t>
            </a:r>
            <a:r>
              <a:rPr lang="en-US" dirty="0" smtClean="0">
                <a:solidFill>
                  <a:srgbClr val="990000"/>
                </a:solidFill>
                <a:latin typeface="Agency FB" pitchFamily="34" charset="0"/>
              </a:rPr>
              <a:t>", 1 ); </a:t>
            </a:r>
            <a:r>
              <a:rPr lang="en-US" dirty="0" smtClean="0">
                <a:latin typeface="+mj-lt"/>
              </a:rPr>
              <a:t>// or 0 if not the best</a:t>
            </a:r>
          </a:p>
          <a:p>
            <a:r>
              <a:rPr lang="en-US" dirty="0" smtClean="0">
                <a:latin typeface="+mj-lt"/>
              </a:rPr>
              <a:t>Sometimes we want more than one ”the best” combination – this happens in the case of acceptance/efficiency matrix production with many white (good) tracks per event. </a:t>
            </a:r>
            <a:r>
              <a:rPr lang="en-US" dirty="0" smtClean="0">
                <a:solidFill>
                  <a:srgbClr val="990000"/>
                </a:solidFill>
                <a:latin typeface="+mj-lt"/>
              </a:rPr>
              <a:t>In this case call me for help (in order to change slightly the code).</a:t>
            </a:r>
          </a:p>
        </p:txBody>
      </p:sp>
      <p:sp>
        <p:nvSpPr>
          <p:cNvPr id="6" name="Pięciokąt 5"/>
          <p:cNvSpPr/>
          <p:nvPr/>
        </p:nvSpPr>
        <p:spPr>
          <a:xfrm>
            <a:off x="-32" y="0"/>
            <a:ext cx="2286016" cy="428604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latin typeface="+mj-lt"/>
              </a:rPr>
              <a:t>FAQ</a:t>
            </a:r>
            <a:endParaRPr lang="pl-PL" sz="2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348" y="704088"/>
            <a:ext cx="7972452" cy="1143000"/>
          </a:xfrm>
        </p:spPr>
        <p:txBody>
          <a:bodyPr/>
          <a:lstStyle/>
          <a:p>
            <a:r>
              <a:rPr lang="pl-PL" dirty="0" err="1" smtClean="0"/>
              <a:t>Reconstructos</a:t>
            </a:r>
            <a:r>
              <a:rPr lang="pl-PL" dirty="0" smtClean="0"/>
              <a:t> (</a:t>
            </a:r>
            <a:r>
              <a:rPr lang="pl-PL" dirty="0" err="1" smtClean="0"/>
              <a:t>players</a:t>
            </a:r>
            <a:r>
              <a:rPr lang="pl-PL" dirty="0" smtClean="0"/>
              <a:t>)</a:t>
            </a:r>
            <a:endParaRPr lang="en-US" dirty="0"/>
          </a:p>
        </p:txBody>
      </p:sp>
      <p:sp>
        <p:nvSpPr>
          <p:cNvPr id="5" name="Prostokąt 4"/>
          <p:cNvSpPr/>
          <p:nvPr/>
        </p:nvSpPr>
        <p:spPr>
          <a:xfrm>
            <a:off x="714348" y="2571744"/>
            <a:ext cx="3000396" cy="928694"/>
          </a:xfrm>
          <a:prstGeom prst="rect">
            <a:avLst/>
          </a:prstGeom>
          <a:solidFill>
            <a:srgbClr val="969696"/>
          </a:solidFill>
          <a:ln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err="1" smtClean="0">
                <a:latin typeface="Cordia New" pitchFamily="34" charset="-34"/>
                <a:ea typeface="Adobe Heiti Std R" pitchFamily="34" charset="-128"/>
                <a:cs typeface="Cordia New" pitchFamily="34" charset="-34"/>
              </a:rPr>
              <a:t>HTrackPlayer</a:t>
            </a:r>
            <a:endParaRPr lang="pl-PL" sz="2800" dirty="0">
              <a:latin typeface="Cordia New" pitchFamily="34" charset="-34"/>
              <a:ea typeface="Adobe Heiti Std R" pitchFamily="34" charset="-128"/>
              <a:cs typeface="Cordia New" pitchFamily="34" charset="-34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714348" y="3643314"/>
            <a:ext cx="3000396" cy="928694"/>
          </a:xfrm>
          <a:prstGeom prst="rect">
            <a:avLst/>
          </a:prstGeom>
          <a:solidFill>
            <a:srgbClr val="B2B2B2"/>
          </a:solidFill>
          <a:ln>
            <a:solidFill>
              <a:srgbClr val="B2B2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err="1" smtClean="0">
                <a:latin typeface="Cordia New" pitchFamily="34" charset="-34"/>
                <a:cs typeface="Cordia New" pitchFamily="34" charset="-34"/>
              </a:rPr>
              <a:t>HParticlePlayer</a:t>
            </a:r>
            <a:endParaRPr lang="pl-PL" sz="28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714348" y="4714884"/>
            <a:ext cx="3000396" cy="928694"/>
          </a:xfrm>
          <a:prstGeom prst="rect">
            <a:avLst/>
          </a:prstGeom>
          <a:solidFill>
            <a:srgbClr val="C0C0C0"/>
          </a:solidFill>
          <a:ln>
            <a:solidFill>
              <a:srgbClr val="C0C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err="1" smtClean="0">
                <a:latin typeface="Cordia New" pitchFamily="34" charset="-34"/>
                <a:cs typeface="Cordia New" pitchFamily="34" charset="-34"/>
              </a:rPr>
              <a:t>HHypPlayer</a:t>
            </a:r>
            <a:endParaRPr lang="pl-PL" sz="28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122808" y="2593201"/>
            <a:ext cx="4583306" cy="39703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Reconstructor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acts between DST data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b="1" dirty="0" err="1" smtClean="0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HPidTrackCand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b="1" dirty="0" err="1" smtClean="0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HPidTrackCandSim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and </a:t>
            </a:r>
            <a:r>
              <a:rPr lang="en-US" b="1" dirty="0" err="1" smtClean="0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HParticlePool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Defining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reconstructor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HTrackPlayer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*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hyp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= new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HTrackPlayer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(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myParticles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);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7030A0"/>
                </a:solidFill>
                <a:latin typeface="Segoe Print" pitchFamily="2" charset="0"/>
                <a:ea typeface="Arial Unicode MS" pitchFamily="34" charset="-128"/>
                <a:cs typeface="Arial Unicode MS" pitchFamily="34" charset="-128"/>
              </a:rPr>
              <a:t>For  example:</a:t>
            </a:r>
          </a:p>
          <a:p>
            <a:r>
              <a:rPr lang="en-US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Usually here you want to define your fine</a:t>
            </a:r>
          </a:p>
          <a:p>
            <a:r>
              <a:rPr lang="en-US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particle (track) candidate selection, i.e.</a:t>
            </a:r>
          </a:p>
          <a:p>
            <a:r>
              <a:rPr lang="en-US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apply some narrower correlation window</a:t>
            </a:r>
          </a:p>
          <a:p>
            <a:r>
              <a:rPr lang="en-US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your leptons or do some track cleaning.</a:t>
            </a:r>
          </a:p>
          <a:p>
            <a:endParaRPr lang="en-US" dirty="0" smtClean="0"/>
          </a:p>
        </p:txBody>
      </p:sp>
      <p:cxnSp>
        <p:nvCxnSpPr>
          <p:cNvPr id="9" name="Łącznik łamany 8"/>
          <p:cNvCxnSpPr/>
          <p:nvPr/>
        </p:nvCxnSpPr>
        <p:spPr>
          <a:xfrm>
            <a:off x="3714744" y="3000372"/>
            <a:ext cx="428628" cy="39290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Prostokąt 10"/>
          <p:cNvSpPr/>
          <p:nvPr/>
        </p:nvSpPr>
        <p:spPr>
          <a:xfrm>
            <a:off x="428596" y="2749345"/>
            <a:ext cx="571504" cy="57150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7972452" cy="1143000"/>
          </a:xfrm>
        </p:spPr>
        <p:txBody>
          <a:bodyPr/>
          <a:lstStyle/>
          <a:p>
            <a:r>
              <a:rPr lang="pl-PL" dirty="0" err="1" smtClean="0"/>
              <a:t>Reconstructos</a:t>
            </a:r>
            <a:r>
              <a:rPr lang="pl-PL" dirty="0" smtClean="0"/>
              <a:t> (</a:t>
            </a:r>
            <a:r>
              <a:rPr lang="pl-PL" dirty="0" err="1" smtClean="0"/>
              <a:t>players</a:t>
            </a:r>
            <a:r>
              <a:rPr lang="pl-PL" dirty="0" smtClean="0"/>
              <a:t>)</a:t>
            </a:r>
            <a:endParaRPr lang="en-US" dirty="0"/>
          </a:p>
        </p:txBody>
      </p:sp>
      <p:sp>
        <p:nvSpPr>
          <p:cNvPr id="5" name="Prostokąt 4"/>
          <p:cNvSpPr/>
          <p:nvPr/>
        </p:nvSpPr>
        <p:spPr>
          <a:xfrm>
            <a:off x="714348" y="2571744"/>
            <a:ext cx="3000396" cy="928694"/>
          </a:xfrm>
          <a:prstGeom prst="rect">
            <a:avLst/>
          </a:prstGeom>
          <a:solidFill>
            <a:srgbClr val="969696"/>
          </a:solidFill>
          <a:ln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err="1" smtClean="0">
                <a:latin typeface="Cordia New" pitchFamily="34" charset="-34"/>
                <a:ea typeface="Adobe Heiti Std R" pitchFamily="34" charset="-128"/>
                <a:cs typeface="Cordia New" pitchFamily="34" charset="-34"/>
              </a:rPr>
              <a:t>HTrackPlayer</a:t>
            </a:r>
            <a:endParaRPr lang="pl-PL" sz="2800" dirty="0">
              <a:latin typeface="Cordia New" pitchFamily="34" charset="-34"/>
              <a:ea typeface="Adobe Heiti Std R" pitchFamily="34" charset="-128"/>
              <a:cs typeface="Cordia New" pitchFamily="34" charset="-34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714348" y="3643314"/>
            <a:ext cx="3000396" cy="928694"/>
          </a:xfrm>
          <a:prstGeom prst="rect">
            <a:avLst/>
          </a:prstGeom>
          <a:solidFill>
            <a:srgbClr val="B2B2B2"/>
          </a:solidFill>
          <a:ln>
            <a:solidFill>
              <a:srgbClr val="B2B2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err="1" smtClean="0">
                <a:latin typeface="Cordia New" pitchFamily="34" charset="-34"/>
                <a:cs typeface="Cordia New" pitchFamily="34" charset="-34"/>
              </a:rPr>
              <a:t>HParticlePlayer</a:t>
            </a:r>
            <a:endParaRPr lang="pl-PL" sz="28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714348" y="4714884"/>
            <a:ext cx="3000396" cy="928694"/>
          </a:xfrm>
          <a:prstGeom prst="rect">
            <a:avLst/>
          </a:prstGeom>
          <a:solidFill>
            <a:srgbClr val="C0C0C0"/>
          </a:solidFill>
          <a:ln>
            <a:solidFill>
              <a:srgbClr val="C0C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err="1" smtClean="0">
                <a:latin typeface="Cordia New" pitchFamily="34" charset="-34"/>
                <a:cs typeface="Cordia New" pitchFamily="34" charset="-34"/>
              </a:rPr>
              <a:t>HHypPlayer</a:t>
            </a:r>
            <a:endParaRPr lang="pl-PL" sz="28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122808" y="3857628"/>
            <a:ext cx="4716356" cy="28623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pl-PL" dirty="0" smtClean="0"/>
          </a:p>
          <a:p>
            <a:r>
              <a:rPr lang="pl-PL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Reconstructors</a:t>
            </a:r>
            <a:r>
              <a:rPr lang="pl-P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act</a:t>
            </a:r>
            <a:r>
              <a:rPr lang="pl-P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between</a:t>
            </a:r>
            <a:r>
              <a:rPr lang="pl-P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b="1" dirty="0" err="1" smtClean="0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HParticlePool</a:t>
            </a:r>
            <a:r>
              <a:rPr lang="pl-PL" b="1" dirty="0" smtClean="0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r>
              <a:rPr lang="pl-P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and </a:t>
            </a:r>
            <a:r>
              <a:rPr lang="pl-PL" b="1" dirty="0" err="1" smtClean="0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HHypPool</a:t>
            </a:r>
            <a:r>
              <a:rPr lang="pl-P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and </a:t>
            </a:r>
            <a:r>
              <a:rPr lang="pl-PL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between</a:t>
            </a:r>
            <a:r>
              <a:rPr lang="pl-P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b="1" dirty="0" err="1" smtClean="0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HHypPool</a:t>
            </a:r>
            <a:r>
              <a:rPr lang="pl-PL" b="1" dirty="0" smtClean="0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r>
              <a:rPr lang="pl-P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and </a:t>
            </a:r>
            <a:r>
              <a:rPr lang="pl-PL" b="1" dirty="0" err="1" smtClean="0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HPidPool</a:t>
            </a:r>
            <a:r>
              <a:rPr lang="pl-P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pl-PL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respectively</a:t>
            </a:r>
            <a:r>
              <a:rPr lang="pl-P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endParaRPr lang="pl-PL" dirty="0"/>
          </a:p>
          <a:p>
            <a:r>
              <a:rPr lang="pl-PL" dirty="0" err="1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Defining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dirty="0" err="1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reconstructors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  <a:br>
              <a:rPr lang="pl-PL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HParticlePlayer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* hyp2 = </a:t>
            </a:r>
            <a:endParaRPr lang="pl-PL" b="1" dirty="0" smtClean="0">
              <a:solidFill>
                <a:schemeClr val="accent1">
                  <a:lumMod val="75000"/>
                </a:schemeClr>
              </a:solidFill>
              <a:latin typeface="Agency FB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                    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new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HParticlePlayer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myParticles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myHyps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HHypPlayer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* hyp3 = new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HHypPlayer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myHyps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myPids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); </a:t>
            </a:r>
            <a:endParaRPr lang="pl-PL" b="1" dirty="0" smtClean="0">
              <a:solidFill>
                <a:schemeClr val="accent1">
                  <a:lumMod val="75000"/>
                </a:schemeClr>
              </a:solidFill>
              <a:latin typeface="Agency FB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pl-PL" dirty="0" smtClean="0"/>
          </a:p>
        </p:txBody>
      </p:sp>
      <p:cxnSp>
        <p:nvCxnSpPr>
          <p:cNvPr id="9" name="Łącznik łamany 8"/>
          <p:cNvCxnSpPr/>
          <p:nvPr/>
        </p:nvCxnSpPr>
        <p:spPr>
          <a:xfrm>
            <a:off x="3714744" y="4071942"/>
            <a:ext cx="428628" cy="39290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Prostokąt 10"/>
          <p:cNvSpPr/>
          <p:nvPr/>
        </p:nvSpPr>
        <p:spPr>
          <a:xfrm>
            <a:off x="428596" y="3811328"/>
            <a:ext cx="571504" cy="57150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428596" y="4857760"/>
            <a:ext cx="571504" cy="57150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Wybuch  2 11"/>
          <p:cNvSpPr/>
          <p:nvPr/>
        </p:nvSpPr>
        <p:spPr>
          <a:xfrm>
            <a:off x="4143372" y="1357298"/>
            <a:ext cx="4786346" cy="2714644"/>
          </a:xfrm>
          <a:prstGeom prst="irregularSeal2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gency FB" pitchFamily="34" charset="0"/>
              </a:rPr>
              <a:t>At each </a:t>
            </a:r>
            <a:r>
              <a:rPr lang="en-US" b="1" dirty="0" err="1" smtClean="0">
                <a:solidFill>
                  <a:srgbClr val="FF0000"/>
                </a:solidFill>
                <a:latin typeface="Agency FB" pitchFamily="34" charset="0"/>
              </a:rPr>
              <a:t>reconstructor</a:t>
            </a:r>
            <a:r>
              <a:rPr lang="en-US" b="1" dirty="0" smtClean="0">
                <a:solidFill>
                  <a:srgbClr val="FF0000"/>
                </a:solidFill>
                <a:latin typeface="Agency FB" pitchFamily="34" charset="0"/>
              </a:rPr>
              <a:t> user can add a list of cuts to be done between data levels.</a:t>
            </a:r>
            <a:endParaRPr lang="en-US" b="1" dirty="0">
              <a:solidFill>
                <a:srgbClr val="FF0000"/>
              </a:solidFill>
              <a:latin typeface="Agency FB" pitchFamily="34" charset="0"/>
            </a:endParaRPr>
          </a:p>
        </p:txBody>
      </p:sp>
      <p:cxnSp>
        <p:nvCxnSpPr>
          <p:cNvPr id="13" name="Łącznik łamany 12"/>
          <p:cNvCxnSpPr/>
          <p:nvPr/>
        </p:nvCxnSpPr>
        <p:spPr>
          <a:xfrm>
            <a:off x="3714744" y="5179231"/>
            <a:ext cx="428628" cy="39290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71556" y="500042"/>
            <a:ext cx="8229600" cy="1143000"/>
          </a:xfrm>
        </p:spPr>
        <p:txBody>
          <a:bodyPr/>
          <a:lstStyle/>
          <a:p>
            <a:r>
              <a:rPr lang="en-US" dirty="0" smtClean="0"/>
              <a:t>PAT - general idea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71556" y="1935480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ranklin Gothic Heavy" pitchFamily="34" charset="0"/>
              </a:rPr>
              <a:t>Intermediate analysis tool</a:t>
            </a:r>
          </a:p>
          <a:p>
            <a:pPr lvl="1"/>
            <a:r>
              <a:rPr lang="en-US" dirty="0" smtClean="0">
                <a:latin typeface="Agency FB" pitchFamily="34" charset="0"/>
              </a:rPr>
              <a:t>From </a:t>
            </a:r>
            <a:r>
              <a:rPr lang="en-US" b="1" dirty="0" err="1" smtClean="0">
                <a:latin typeface="Agency FB" pitchFamily="34" charset="0"/>
              </a:rPr>
              <a:t>HPidTrackCand</a:t>
            </a:r>
            <a:r>
              <a:rPr lang="en-US" b="1" dirty="0" smtClean="0">
                <a:latin typeface="Agency FB" pitchFamily="34" charset="0"/>
              </a:rPr>
              <a:t>(</a:t>
            </a:r>
            <a:r>
              <a:rPr lang="en-US" b="1" dirty="0" err="1" smtClean="0">
                <a:latin typeface="Agency FB" pitchFamily="34" charset="0"/>
              </a:rPr>
              <a:t>Sim</a:t>
            </a:r>
            <a:r>
              <a:rPr lang="en-US" b="1" dirty="0" smtClean="0">
                <a:latin typeface="Agency FB" pitchFamily="34" charset="0"/>
              </a:rPr>
              <a:t>)</a:t>
            </a:r>
            <a:r>
              <a:rPr lang="en-US" dirty="0" smtClean="0">
                <a:latin typeface="Agency FB" pitchFamily="34" charset="0"/>
              </a:rPr>
              <a:t> – DST level</a:t>
            </a:r>
          </a:p>
          <a:p>
            <a:pPr lvl="1"/>
            <a:r>
              <a:rPr lang="en-US" dirty="0" smtClean="0">
                <a:latin typeface="Agency FB" pitchFamily="34" charset="0"/>
              </a:rPr>
              <a:t>Until any combination of single tracks</a:t>
            </a:r>
          </a:p>
          <a:p>
            <a:pPr lvl="2"/>
            <a:r>
              <a:rPr lang="en-US" dirty="0" smtClean="0">
                <a:latin typeface="Agency FB" pitchFamily="34" charset="0"/>
              </a:rPr>
              <a:t>Full </a:t>
            </a:r>
            <a:r>
              <a:rPr lang="en-US" dirty="0" err="1" smtClean="0">
                <a:latin typeface="Agency FB" pitchFamily="34" charset="0"/>
              </a:rPr>
              <a:t>combinatorics</a:t>
            </a:r>
            <a:r>
              <a:rPr lang="en-US" dirty="0" smtClean="0">
                <a:latin typeface="Agency FB" pitchFamily="34" charset="0"/>
              </a:rPr>
              <a:t> done automatically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nsolas" pitchFamily="49" charset="0"/>
              </a:rPr>
              <a:t>Information propagated</a:t>
            </a:r>
          </a:p>
          <a:p>
            <a:pPr lvl="2"/>
            <a:r>
              <a:rPr lang="en-US" dirty="0" smtClean="0">
                <a:latin typeface="Agency FB" pitchFamily="34" charset="0"/>
              </a:rPr>
              <a:t>Common event data</a:t>
            </a:r>
          </a:p>
          <a:p>
            <a:pPr lvl="2"/>
            <a:r>
              <a:rPr lang="en-US" dirty="0" smtClean="0">
                <a:latin typeface="Agency FB" pitchFamily="34" charset="0"/>
              </a:rPr>
              <a:t>Full set of particle data</a:t>
            </a:r>
          </a:p>
          <a:p>
            <a:pPr lvl="2"/>
            <a:r>
              <a:rPr lang="en-US" dirty="0" smtClean="0">
                <a:latin typeface="Agency FB" pitchFamily="34" charset="0"/>
              </a:rPr>
              <a:t>Automatic data flow from the beginning till the end</a:t>
            </a:r>
          </a:p>
          <a:p>
            <a:pPr lvl="2"/>
            <a:r>
              <a:rPr lang="en-US" dirty="0" smtClean="0">
                <a:latin typeface="Agency FB" pitchFamily="34" charset="0"/>
              </a:rPr>
              <a:t>Minimum (or none) of code to be written by the user</a:t>
            </a:r>
          </a:p>
          <a:p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The last part (very specific physical analysis) </a:t>
            </a:r>
            <a:br>
              <a:rPr lang="en-US" dirty="0" smtClean="0">
                <a:solidFill>
                  <a:srgbClr val="FF0000"/>
                </a:solidFill>
                <a:latin typeface="Agency FB" pitchFamily="34" charset="0"/>
              </a:rPr>
            </a:b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has to be written and understood by the user!</a:t>
            </a:r>
          </a:p>
          <a:p>
            <a:endParaRPr lang="en-US" dirty="0" smtClean="0"/>
          </a:p>
        </p:txBody>
      </p:sp>
      <p:sp>
        <p:nvSpPr>
          <p:cNvPr id="4" name="Objaśnienie owalne 3"/>
          <p:cNvSpPr/>
          <p:nvPr/>
        </p:nvSpPr>
        <p:spPr>
          <a:xfrm>
            <a:off x="5743612" y="1714488"/>
            <a:ext cx="2971792" cy="2571768"/>
          </a:xfrm>
          <a:prstGeom prst="wedgeEllipseCallout">
            <a:avLst>
              <a:gd name="adj1" fmla="val -48174"/>
              <a:gd name="adj2" fmla="val 63580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fornian FB" pitchFamily="18" charset="0"/>
              </a:rPr>
              <a:t>select </a:t>
            </a:r>
            <a:br>
              <a:rPr lang="en-US" sz="2000" dirty="0" smtClean="0">
                <a:solidFill>
                  <a:schemeClr val="tx1"/>
                </a:solidFill>
                <a:latin typeface="Californian FB" pitchFamily="18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alifornian FB" pitchFamily="18" charset="0"/>
              </a:rPr>
              <a:t>what you want and have it in the output file with no extra care!</a:t>
            </a:r>
            <a:endParaRPr lang="en-US" sz="2000" dirty="0">
              <a:solidFill>
                <a:schemeClr val="tx1"/>
              </a:solidFill>
              <a:latin typeface="Californian FB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8229600" cy="796086"/>
          </a:xfrm>
        </p:spPr>
        <p:txBody>
          <a:bodyPr>
            <a:noAutofit/>
          </a:bodyPr>
          <a:lstStyle/>
          <a:p>
            <a:r>
              <a:rPr lang="en-US" sz="3600" dirty="0" smtClean="0"/>
              <a:t>H</a:t>
            </a:r>
            <a:r>
              <a:rPr lang="pl-PL" sz="3600" dirty="0" err="1" smtClean="0"/>
              <a:t>Hyp</a:t>
            </a:r>
            <a:r>
              <a:rPr lang="en-US" sz="3600" dirty="0" smtClean="0"/>
              <a:t>P</a:t>
            </a:r>
            <a:r>
              <a:rPr lang="pl-PL" sz="3600" dirty="0" err="1" smtClean="0"/>
              <a:t>layers</a:t>
            </a:r>
            <a:r>
              <a:rPr lang="en-US" sz="3600" dirty="0" smtClean="0"/>
              <a:t> </a:t>
            </a:r>
            <a:r>
              <a:rPr lang="pl-PL" sz="3600" dirty="0" smtClean="0"/>
              <a:t>– </a:t>
            </a:r>
            <a:r>
              <a:rPr lang="pl-PL" sz="3600" dirty="0" err="1" smtClean="0"/>
              <a:t>various</a:t>
            </a:r>
            <a:r>
              <a:rPr lang="pl-PL" sz="3600" dirty="0" smtClean="0"/>
              <a:t> </a:t>
            </a:r>
            <a:r>
              <a:rPr lang="pl-PL" sz="3600" dirty="0" err="1" smtClean="0"/>
              <a:t>scenarios</a:t>
            </a:r>
            <a:endParaRPr lang="en-US" sz="3600" i="1" dirty="0">
              <a:solidFill>
                <a:srgbClr val="99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286412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+mj-lt"/>
              </a:rPr>
              <a:t>It is important to understand that a player (</a:t>
            </a:r>
            <a:r>
              <a:rPr lang="en-US" sz="2400" dirty="0" err="1" smtClean="0">
                <a:latin typeface="+mj-lt"/>
              </a:rPr>
              <a:t>reconstructor</a:t>
            </a:r>
            <a:r>
              <a:rPr lang="en-US" sz="2400" dirty="0" smtClean="0">
                <a:latin typeface="+mj-lt"/>
              </a:rPr>
              <a:t>) is </a:t>
            </a:r>
            <a:br>
              <a:rPr lang="en-US" sz="2400" dirty="0" smtClean="0">
                <a:latin typeface="+mj-lt"/>
              </a:rPr>
            </a:br>
            <a:r>
              <a:rPr lang="en-US" sz="2400" dirty="0" smtClean="0">
                <a:latin typeface="+mj-lt"/>
              </a:rPr>
              <a:t>a place where you add your cuts (as many as you want and in any order). It is convenient then to investigate the influence of a given cut just by creation of different final </a:t>
            </a:r>
            <a:r>
              <a:rPr lang="en-US" sz="2400" dirty="0" err="1" smtClean="0">
                <a:latin typeface="+mj-lt"/>
              </a:rPr>
              <a:t>HHypPlayer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reconstructors</a:t>
            </a:r>
            <a:r>
              <a:rPr lang="en-US" sz="2400" dirty="0" smtClean="0">
                <a:latin typeface="+mj-lt"/>
              </a:rPr>
              <a:t> (which target different final </a:t>
            </a:r>
            <a:r>
              <a:rPr lang="en-US" sz="2400" dirty="0" err="1" smtClean="0">
                <a:latin typeface="+mj-lt"/>
              </a:rPr>
              <a:t>HPidPool</a:t>
            </a:r>
            <a:r>
              <a:rPr lang="en-US" sz="2400" dirty="0" smtClean="0">
                <a:latin typeface="+mj-lt"/>
              </a:rPr>
              <a:t> objects)</a:t>
            </a:r>
          </a:p>
          <a:p>
            <a:r>
              <a:rPr lang="en-US" sz="2400" dirty="0" err="1" smtClean="0">
                <a:solidFill>
                  <a:srgbClr val="990000"/>
                </a:solidFill>
                <a:latin typeface="Agency FB" pitchFamily="34" charset="0"/>
              </a:rPr>
              <a:t>HPidPool</a:t>
            </a:r>
            <a: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  <a:t> </a:t>
            </a:r>
            <a:r>
              <a:rPr lang="en-US" sz="2400" b="1" dirty="0" err="1" smtClean="0">
                <a:solidFill>
                  <a:srgbClr val="990000"/>
                </a:solidFill>
                <a:latin typeface="Agency FB" pitchFamily="34" charset="0"/>
              </a:rPr>
              <a:t>myPids_A</a:t>
            </a:r>
            <a: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  <a:t>( </a:t>
            </a:r>
            <a:r>
              <a:rPr lang="en-US" sz="2400" dirty="0" smtClean="0">
                <a:solidFill>
                  <a:srgbClr val="990000"/>
                </a:solidFill>
              </a:rPr>
              <a:t>&amp;</a:t>
            </a:r>
            <a:r>
              <a:rPr lang="en-US" sz="2400" dirty="0" err="1" smtClean="0">
                <a:solidFill>
                  <a:srgbClr val="990000"/>
                </a:solidFill>
                <a:latin typeface="Agency FB" pitchFamily="34" charset="0"/>
              </a:rPr>
              <a:t>outputFile</a:t>
            </a:r>
            <a: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  <a:t> );  </a:t>
            </a:r>
            <a:b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</a:br>
            <a: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  <a:t>myPids_A.add("</a:t>
            </a:r>
            <a:r>
              <a:rPr lang="en-US" sz="2400" dirty="0" err="1" smtClean="0">
                <a:solidFill>
                  <a:srgbClr val="990000"/>
                </a:solidFill>
                <a:latin typeface="Agency FB" pitchFamily="34" charset="0"/>
              </a:rPr>
              <a:t>HLpLm</a:t>
            </a:r>
            <a: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  <a:t>", "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</a:rPr>
              <a:t>PEpEm_ID</a:t>
            </a:r>
            <a:r>
              <a:rPr lang="en-US" sz="2400" dirty="0" err="1" smtClean="0">
                <a:solidFill>
                  <a:srgbClr val="990000"/>
                </a:solidFill>
                <a:latin typeface="Agency FB" pitchFamily="34" charset="0"/>
              </a:rPr>
              <a:t>",eProton,ePositron,eElectron</a:t>
            </a:r>
            <a: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  <a:t>); </a:t>
            </a:r>
            <a:b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</a:br>
            <a:r>
              <a:rPr lang="en-US" sz="2400" dirty="0" err="1" smtClean="0">
                <a:solidFill>
                  <a:srgbClr val="990000"/>
                </a:solidFill>
                <a:latin typeface="Agency FB" pitchFamily="34" charset="0"/>
              </a:rPr>
              <a:t>HPidPool</a:t>
            </a:r>
            <a: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  <a:t> </a:t>
            </a:r>
            <a:r>
              <a:rPr lang="en-US" sz="2400" b="1" dirty="0" err="1" smtClean="0">
                <a:solidFill>
                  <a:srgbClr val="990000"/>
                </a:solidFill>
                <a:latin typeface="Agency FB" pitchFamily="34" charset="0"/>
              </a:rPr>
              <a:t>myPids_B</a:t>
            </a:r>
            <a: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  <a:t>( </a:t>
            </a:r>
            <a:r>
              <a:rPr lang="en-US" sz="2400" dirty="0" smtClean="0">
                <a:solidFill>
                  <a:srgbClr val="990000"/>
                </a:solidFill>
              </a:rPr>
              <a:t>&amp;</a:t>
            </a:r>
            <a:r>
              <a:rPr lang="en-US" sz="2400" dirty="0" err="1" smtClean="0">
                <a:solidFill>
                  <a:srgbClr val="990000"/>
                </a:solidFill>
                <a:latin typeface="Agency FB" pitchFamily="34" charset="0"/>
              </a:rPr>
              <a:t>outputFile</a:t>
            </a:r>
            <a: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  <a:t> ); </a:t>
            </a:r>
            <a:b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</a:br>
            <a: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  <a:t>myPids_B.add("</a:t>
            </a:r>
            <a:r>
              <a:rPr lang="en-US" sz="2400" dirty="0" err="1" smtClean="0">
                <a:solidFill>
                  <a:srgbClr val="990000"/>
                </a:solidFill>
                <a:latin typeface="Agency FB" pitchFamily="34" charset="0"/>
              </a:rPr>
              <a:t>HLpLm</a:t>
            </a:r>
            <a: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  <a:t>", "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</a:rPr>
              <a:t>PEpEm_DEDX</a:t>
            </a:r>
            <a:r>
              <a:rPr lang="en-US" sz="2400" dirty="0" err="1" smtClean="0">
                <a:solidFill>
                  <a:srgbClr val="990000"/>
                </a:solidFill>
                <a:latin typeface="Agency FB" pitchFamily="34" charset="0"/>
              </a:rPr>
              <a:t>",eProton,ePositron,eElectron</a:t>
            </a:r>
            <a: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  <a:t>); </a:t>
            </a:r>
            <a:b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</a:br>
            <a:r>
              <a:rPr lang="en-US" sz="2400" dirty="0" err="1" smtClean="0">
                <a:solidFill>
                  <a:srgbClr val="990000"/>
                </a:solidFill>
                <a:latin typeface="Agency FB" pitchFamily="34" charset="0"/>
              </a:rPr>
              <a:t>HHypPlayer</a:t>
            </a:r>
            <a: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  <a:t> * </a:t>
            </a:r>
            <a:r>
              <a:rPr lang="en-US" sz="2400" b="1" dirty="0" smtClean="0">
                <a:solidFill>
                  <a:srgbClr val="990000"/>
                </a:solidFill>
                <a:latin typeface="Agency FB" pitchFamily="34" charset="0"/>
              </a:rPr>
              <a:t>hyp3_A</a:t>
            </a:r>
            <a: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  <a:t> = new </a:t>
            </a:r>
            <a:r>
              <a:rPr lang="en-US" sz="2400" dirty="0" err="1" smtClean="0">
                <a:solidFill>
                  <a:srgbClr val="990000"/>
                </a:solidFill>
                <a:latin typeface="Agency FB" pitchFamily="34" charset="0"/>
              </a:rPr>
              <a:t>HHypPlayer</a:t>
            </a:r>
            <a: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  <a:t>(</a:t>
            </a:r>
            <a:r>
              <a:rPr lang="en-US" sz="2400" dirty="0" err="1" smtClean="0">
                <a:solidFill>
                  <a:srgbClr val="990000"/>
                </a:solidFill>
                <a:latin typeface="Agency FB" pitchFamily="34" charset="0"/>
              </a:rPr>
              <a:t>myHyps</a:t>
            </a:r>
            <a: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  <a:t>, </a:t>
            </a:r>
            <a:r>
              <a:rPr lang="en-US" sz="2400" b="1" dirty="0" err="1" smtClean="0">
                <a:solidFill>
                  <a:srgbClr val="990000"/>
                </a:solidFill>
                <a:latin typeface="Agency FB" pitchFamily="34" charset="0"/>
              </a:rPr>
              <a:t>myPids_A</a:t>
            </a:r>
            <a: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  <a:t>); </a:t>
            </a:r>
            <a:b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</a:br>
            <a:r>
              <a:rPr lang="en-US" sz="2400" dirty="0" err="1" smtClean="0">
                <a:solidFill>
                  <a:srgbClr val="990000"/>
                </a:solidFill>
                <a:latin typeface="Agency FB" pitchFamily="34" charset="0"/>
              </a:rPr>
              <a:t>HHypPlayer</a:t>
            </a:r>
            <a: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  <a:t> * </a:t>
            </a:r>
            <a:r>
              <a:rPr lang="en-US" sz="2400" b="1" dirty="0" smtClean="0">
                <a:solidFill>
                  <a:srgbClr val="990000"/>
                </a:solidFill>
                <a:latin typeface="Agency FB" pitchFamily="34" charset="0"/>
              </a:rPr>
              <a:t>hyp3_B</a:t>
            </a:r>
            <a: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  <a:t> = new </a:t>
            </a:r>
            <a:r>
              <a:rPr lang="en-US" sz="2400" dirty="0" err="1" smtClean="0">
                <a:solidFill>
                  <a:srgbClr val="990000"/>
                </a:solidFill>
                <a:latin typeface="Agency FB" pitchFamily="34" charset="0"/>
              </a:rPr>
              <a:t>HHypPlayer</a:t>
            </a:r>
            <a: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  <a:t>(</a:t>
            </a:r>
            <a:r>
              <a:rPr lang="en-US" sz="2400" dirty="0" err="1" smtClean="0">
                <a:solidFill>
                  <a:srgbClr val="990000"/>
                </a:solidFill>
                <a:latin typeface="Agency FB" pitchFamily="34" charset="0"/>
              </a:rPr>
              <a:t>myHyps</a:t>
            </a:r>
            <a: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  <a:t>, </a:t>
            </a:r>
            <a:r>
              <a:rPr lang="en-US" sz="2400" b="1" dirty="0" err="1" smtClean="0">
                <a:solidFill>
                  <a:srgbClr val="990000"/>
                </a:solidFill>
                <a:latin typeface="Agency FB" pitchFamily="34" charset="0"/>
              </a:rPr>
              <a:t>myPids_B</a:t>
            </a:r>
            <a: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  <a:t>); </a:t>
            </a:r>
            <a:b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</a:br>
            <a: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  <a:t>hyp3_A-&gt;add( tCut1 ); 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gency FB" pitchFamily="34" charset="0"/>
              </a:rPr>
              <a:t>// tCut1 will be a graphical PID cut</a:t>
            </a:r>
            <a: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  <a:t/>
            </a:r>
            <a:b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</a:br>
            <a: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  <a:t>hyp3_B-&gt;add( tCut2 );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gency FB" pitchFamily="34" charset="0"/>
              </a:rPr>
              <a:t>// tCut2 will be a graphical DEDX cut</a:t>
            </a:r>
            <a: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  <a:t/>
            </a:r>
            <a:b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</a:br>
            <a:r>
              <a:rPr lang="en-US" sz="2400" dirty="0" err="1" smtClean="0">
                <a:solidFill>
                  <a:srgbClr val="990000"/>
                </a:solidFill>
                <a:latin typeface="Agency FB" pitchFamily="34" charset="0"/>
              </a:rPr>
              <a:t>gHades</a:t>
            </a:r>
            <a: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  <a:t>-&gt;</a:t>
            </a:r>
            <a:r>
              <a:rPr lang="en-US" sz="2400" dirty="0" err="1" smtClean="0">
                <a:solidFill>
                  <a:srgbClr val="990000"/>
                </a:solidFill>
                <a:latin typeface="Agency FB" pitchFamily="34" charset="0"/>
              </a:rPr>
              <a:t>getTaskSet</a:t>
            </a:r>
            <a: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  <a:t>(context)-&gt;add(hyp3_A); </a:t>
            </a:r>
            <a:b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</a:br>
            <a:r>
              <a:rPr lang="en-US" sz="2400" dirty="0" err="1" smtClean="0">
                <a:solidFill>
                  <a:srgbClr val="990000"/>
                </a:solidFill>
                <a:latin typeface="Agency FB" pitchFamily="34" charset="0"/>
              </a:rPr>
              <a:t>gHades</a:t>
            </a:r>
            <a: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  <a:t>-&gt;</a:t>
            </a:r>
            <a:r>
              <a:rPr lang="en-US" sz="2400" dirty="0" err="1" smtClean="0">
                <a:solidFill>
                  <a:srgbClr val="990000"/>
                </a:solidFill>
                <a:latin typeface="Agency FB" pitchFamily="34" charset="0"/>
              </a:rPr>
              <a:t>getTaskSet</a:t>
            </a:r>
            <a: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  <a:t>(context)-&gt;add(hyp3_B);</a:t>
            </a:r>
            <a:endParaRPr lang="en-US" sz="2400" dirty="0" smtClean="0">
              <a:latin typeface="+mj-lt"/>
            </a:endParaRPr>
          </a:p>
        </p:txBody>
      </p:sp>
      <p:sp>
        <p:nvSpPr>
          <p:cNvPr id="8" name="Pięciokąt 7"/>
          <p:cNvSpPr/>
          <p:nvPr/>
        </p:nvSpPr>
        <p:spPr>
          <a:xfrm>
            <a:off x="-32" y="0"/>
            <a:ext cx="2286016" cy="428604"/>
          </a:xfrm>
          <a:prstGeom prst="homePlat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err="1" smtClean="0">
                <a:latin typeface="+mj-lt"/>
              </a:rPr>
              <a:t>Example</a:t>
            </a:r>
            <a:r>
              <a:rPr lang="pl-PL" sz="2400" b="1" dirty="0" smtClean="0">
                <a:latin typeface="+mj-lt"/>
              </a:rPr>
              <a:t> 9</a:t>
            </a:r>
            <a:endParaRPr lang="pl-PL" sz="2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348" y="642926"/>
            <a:ext cx="7972452" cy="1143000"/>
          </a:xfrm>
        </p:spPr>
        <p:txBody>
          <a:bodyPr/>
          <a:lstStyle/>
          <a:p>
            <a:r>
              <a:rPr lang="pl-PL" dirty="0" err="1" smtClean="0"/>
              <a:t>Cuts</a:t>
            </a:r>
            <a:endParaRPr lang="en-US" dirty="0"/>
          </a:p>
        </p:txBody>
      </p:sp>
      <p:sp>
        <p:nvSpPr>
          <p:cNvPr id="5" name="Prostokąt 4"/>
          <p:cNvSpPr/>
          <p:nvPr/>
        </p:nvSpPr>
        <p:spPr>
          <a:xfrm>
            <a:off x="714348" y="2357430"/>
            <a:ext cx="3000396" cy="928694"/>
          </a:xfrm>
          <a:prstGeom prst="rect">
            <a:avLst/>
          </a:prstGeom>
          <a:solidFill>
            <a:srgbClr val="99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err="1" smtClean="0">
                <a:latin typeface="Cordia New" pitchFamily="34" charset="-34"/>
                <a:ea typeface="Adobe Heiti Std R" pitchFamily="34" charset="-128"/>
                <a:cs typeface="Cordia New" pitchFamily="34" charset="-34"/>
              </a:rPr>
              <a:t>HCut</a:t>
            </a:r>
            <a:endParaRPr lang="pl-PL" sz="2800" dirty="0">
              <a:latin typeface="Cordia New" pitchFamily="34" charset="-34"/>
              <a:ea typeface="Adobe Heiti Std R" pitchFamily="34" charset="-128"/>
              <a:cs typeface="Cordia New" pitchFamily="34" charset="-34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714348" y="3429000"/>
            <a:ext cx="3000396" cy="642942"/>
          </a:xfrm>
          <a:prstGeom prst="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err="1" smtClean="0">
                <a:latin typeface="Cordia New" pitchFamily="34" charset="-34"/>
                <a:cs typeface="Cordia New" pitchFamily="34" charset="-34"/>
              </a:rPr>
              <a:t>HTrackCut</a:t>
            </a:r>
            <a:endParaRPr lang="pl-PL" sz="28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714348" y="4214818"/>
            <a:ext cx="3000396" cy="642942"/>
          </a:xfrm>
          <a:prstGeom prst="rect">
            <a:avLst/>
          </a:prstGeom>
          <a:solidFill>
            <a:srgbClr val="6633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err="1" smtClean="0">
                <a:latin typeface="Cordia New" pitchFamily="34" charset="-34"/>
                <a:cs typeface="Cordia New" pitchFamily="34" charset="-34"/>
              </a:rPr>
              <a:t>HTimeCut</a:t>
            </a:r>
            <a:endParaRPr lang="pl-PL" sz="28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143372" y="3004323"/>
            <a:ext cx="4416594" cy="313932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Base (interface) class. It can open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and retrieve as many files and cuts (TH1*</a:t>
            </a:r>
            <a:b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and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TCutG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 objects) as you may need.</a:t>
            </a:r>
          </a:p>
          <a:p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Cuts can be applied in any order and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 any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reconstructor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(that is, between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two consecutive data levels).</a:t>
            </a:r>
          </a:p>
          <a:p>
            <a:endParaRPr lang="en-US" dirty="0" smtClean="0"/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Some standard cuts are provided.</a:t>
            </a:r>
          </a:p>
          <a:p>
            <a:endParaRPr lang="en-US" dirty="0" smtClean="0"/>
          </a:p>
        </p:txBody>
      </p:sp>
      <p:sp>
        <p:nvSpPr>
          <p:cNvPr id="10" name="Elipsa 9"/>
          <p:cNvSpPr/>
          <p:nvPr/>
        </p:nvSpPr>
        <p:spPr>
          <a:xfrm>
            <a:off x="357158" y="2500306"/>
            <a:ext cx="642942" cy="642942"/>
          </a:xfrm>
          <a:prstGeom prst="ellipse">
            <a:avLst/>
          </a:prstGeom>
          <a:solidFill>
            <a:srgbClr val="66FF66">
              <a:alpha val="69804"/>
            </a:srgbClr>
          </a:solidFill>
          <a:ln w="3175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2" name="Łącznik łamany 11"/>
          <p:cNvCxnSpPr>
            <a:stCxn id="5" idx="3"/>
          </p:cNvCxnSpPr>
          <p:nvPr/>
        </p:nvCxnSpPr>
        <p:spPr>
          <a:xfrm>
            <a:off x="3714744" y="2821777"/>
            <a:ext cx="428628" cy="39290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Wybuch  2 8"/>
          <p:cNvSpPr/>
          <p:nvPr/>
        </p:nvSpPr>
        <p:spPr>
          <a:xfrm>
            <a:off x="4143372" y="428604"/>
            <a:ext cx="4786346" cy="2714644"/>
          </a:xfrm>
          <a:prstGeom prst="irregularSeal2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gency FB" pitchFamily="34" charset="0"/>
              </a:rPr>
              <a:t>User is responsible to write his/her own cuts (algorithms how to deal with data).</a:t>
            </a:r>
            <a:endParaRPr lang="en-US" b="1" dirty="0">
              <a:solidFill>
                <a:srgbClr val="FF0000"/>
              </a:solidFill>
              <a:latin typeface="Agency FB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714348" y="5000636"/>
            <a:ext cx="3000396" cy="642942"/>
          </a:xfrm>
          <a:prstGeom prst="rect">
            <a:avLst/>
          </a:prstGeom>
          <a:solidFill>
            <a:srgbClr val="996633"/>
          </a:solidFill>
          <a:ln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err="1" smtClean="0">
                <a:latin typeface="Cordia New" pitchFamily="34" charset="-34"/>
                <a:cs typeface="Cordia New" pitchFamily="34" charset="-34"/>
              </a:rPr>
              <a:t>HGraphCut</a:t>
            </a:r>
            <a:endParaRPr lang="pl-PL" sz="28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714348" y="5786454"/>
            <a:ext cx="3000396" cy="642942"/>
          </a:xfrm>
          <a:prstGeom prst="rect">
            <a:avLst/>
          </a:prstGeom>
          <a:solidFill>
            <a:srgbClr val="808000"/>
          </a:solidFill>
          <a:ln>
            <a:solidFill>
              <a:srgbClr val="8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err="1" smtClean="0">
                <a:latin typeface="Cordia New" pitchFamily="34" charset="-34"/>
                <a:cs typeface="Cordia New" pitchFamily="34" charset="-34"/>
              </a:rPr>
              <a:t>HDedxCut</a:t>
            </a:r>
            <a:endParaRPr lang="pl-PL" sz="28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348" y="642926"/>
            <a:ext cx="7972452" cy="1143000"/>
          </a:xfrm>
        </p:spPr>
        <p:txBody>
          <a:bodyPr/>
          <a:lstStyle/>
          <a:p>
            <a:r>
              <a:rPr lang="pl-PL" dirty="0" err="1" smtClean="0"/>
              <a:t>Cuts</a:t>
            </a:r>
            <a:endParaRPr lang="en-US" dirty="0"/>
          </a:p>
        </p:txBody>
      </p:sp>
      <p:sp>
        <p:nvSpPr>
          <p:cNvPr id="5" name="Prostokąt 4"/>
          <p:cNvSpPr/>
          <p:nvPr/>
        </p:nvSpPr>
        <p:spPr>
          <a:xfrm>
            <a:off x="714348" y="2357430"/>
            <a:ext cx="3000396" cy="928694"/>
          </a:xfrm>
          <a:prstGeom prst="rect">
            <a:avLst/>
          </a:prstGeom>
          <a:solidFill>
            <a:srgbClr val="99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err="1" smtClean="0">
                <a:latin typeface="Cordia New" pitchFamily="34" charset="-34"/>
                <a:ea typeface="Adobe Heiti Std R" pitchFamily="34" charset="-128"/>
                <a:cs typeface="Cordia New" pitchFamily="34" charset="-34"/>
              </a:rPr>
              <a:t>HCut</a:t>
            </a:r>
            <a:endParaRPr lang="pl-PL" sz="2800" dirty="0">
              <a:latin typeface="Cordia New" pitchFamily="34" charset="-34"/>
              <a:ea typeface="Adobe Heiti Std R" pitchFamily="34" charset="-128"/>
              <a:cs typeface="Cordia New" pitchFamily="34" charset="-34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714348" y="3429000"/>
            <a:ext cx="3000396" cy="642942"/>
          </a:xfrm>
          <a:prstGeom prst="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err="1" smtClean="0">
                <a:latin typeface="Cordia New" pitchFamily="34" charset="-34"/>
                <a:cs typeface="Cordia New" pitchFamily="34" charset="-34"/>
              </a:rPr>
              <a:t>HTrackCut</a:t>
            </a:r>
            <a:endParaRPr lang="pl-PL" sz="28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714348" y="4214818"/>
            <a:ext cx="3000396" cy="642942"/>
          </a:xfrm>
          <a:prstGeom prst="rect">
            <a:avLst/>
          </a:prstGeom>
          <a:solidFill>
            <a:srgbClr val="6633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err="1" smtClean="0">
                <a:latin typeface="Cordia New" pitchFamily="34" charset="-34"/>
                <a:cs typeface="Cordia New" pitchFamily="34" charset="-34"/>
              </a:rPr>
              <a:t>HTimeCut</a:t>
            </a:r>
            <a:endParaRPr lang="pl-PL" sz="28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143372" y="2857496"/>
            <a:ext cx="4903907" cy="369331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Defining and adding cuts: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HTrackCut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tCut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("all"); </a:t>
            </a:r>
          </a:p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HGraphCut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tCut2("all","M3_PIDCUTS.root");</a:t>
            </a:r>
          </a:p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hyp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-&gt;add(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tCut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);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hyp3-&gt;add( tCut2 );</a:t>
            </a:r>
          </a:p>
          <a:p>
            <a:endParaRPr lang="en-US" b="1" dirty="0" smtClean="0">
              <a:solidFill>
                <a:schemeClr val="accent1">
                  <a:lumMod val="75000"/>
                </a:schemeClr>
              </a:solidFill>
              <a:latin typeface="Agency FB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Segoe Print" pitchFamily="2" charset="0"/>
                <a:ea typeface="Arial Unicode MS" pitchFamily="34" charset="-128"/>
                <a:cs typeface="Arial Unicode MS" pitchFamily="34" charset="-128"/>
              </a:rPr>
              <a:t>For  example: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Cuts are written in the user directory, all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have to be derived from </a:t>
            </a:r>
            <a:r>
              <a:rPr lang="en-US" b="1" dirty="0" err="1" smtClean="0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HCut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class. The user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links with the </a:t>
            </a:r>
            <a:r>
              <a:rPr lang="en-US" b="1" dirty="0" err="1" smtClean="0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libPat.so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library. No changing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base code!</a:t>
            </a:r>
            <a:r>
              <a:rPr lang="pl-P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pl-PL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future</a:t>
            </a:r>
            <a:r>
              <a:rPr lang="pl-P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pl-PL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 </a:t>
            </a:r>
            <a:r>
              <a:rPr lang="pl-PL" u="sng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during</a:t>
            </a:r>
            <a:r>
              <a:rPr lang="pl-PL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u="sng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this</a:t>
            </a:r>
            <a:r>
              <a:rPr lang="pl-PL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u="sng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training</a:t>
            </a:r>
            <a:r>
              <a:rPr lang="pl-P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dirty="0" smtClean="0"/>
          </a:p>
        </p:txBody>
      </p:sp>
      <p:sp>
        <p:nvSpPr>
          <p:cNvPr id="10" name="Elipsa 9"/>
          <p:cNvSpPr/>
          <p:nvPr/>
        </p:nvSpPr>
        <p:spPr>
          <a:xfrm>
            <a:off x="357158" y="3429000"/>
            <a:ext cx="642942" cy="642942"/>
          </a:xfrm>
          <a:prstGeom prst="ellipse">
            <a:avLst/>
          </a:prstGeom>
          <a:solidFill>
            <a:srgbClr val="66FF66">
              <a:alpha val="69804"/>
            </a:srgbClr>
          </a:solidFill>
          <a:ln w="3175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2" name="Łącznik łamany 11"/>
          <p:cNvCxnSpPr/>
          <p:nvPr/>
        </p:nvCxnSpPr>
        <p:spPr>
          <a:xfrm>
            <a:off x="3714744" y="3750471"/>
            <a:ext cx="428628" cy="39290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Prostokąt 10"/>
          <p:cNvSpPr/>
          <p:nvPr/>
        </p:nvSpPr>
        <p:spPr>
          <a:xfrm>
            <a:off x="714348" y="5000636"/>
            <a:ext cx="3000396" cy="642942"/>
          </a:xfrm>
          <a:prstGeom prst="rect">
            <a:avLst/>
          </a:prstGeom>
          <a:solidFill>
            <a:srgbClr val="996633"/>
          </a:solidFill>
          <a:ln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err="1" smtClean="0">
                <a:latin typeface="Cordia New" pitchFamily="34" charset="-34"/>
                <a:cs typeface="Cordia New" pitchFamily="34" charset="-34"/>
              </a:rPr>
              <a:t>HGraphCut</a:t>
            </a:r>
            <a:endParaRPr lang="pl-PL" sz="28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714348" y="5786454"/>
            <a:ext cx="3000396" cy="642942"/>
          </a:xfrm>
          <a:prstGeom prst="rect">
            <a:avLst/>
          </a:prstGeom>
          <a:solidFill>
            <a:srgbClr val="808000"/>
          </a:solidFill>
          <a:ln>
            <a:solidFill>
              <a:srgbClr val="8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err="1" smtClean="0">
                <a:latin typeface="Cordia New" pitchFamily="34" charset="-34"/>
                <a:cs typeface="Cordia New" pitchFamily="34" charset="-34"/>
              </a:rPr>
              <a:t>HDedxCut</a:t>
            </a:r>
            <a:endParaRPr lang="pl-PL" sz="2800" dirty="0">
              <a:latin typeface="Cordia New" pitchFamily="34" charset="-34"/>
              <a:cs typeface="Cordia New" pitchFamily="34" charset="-34"/>
            </a:endParaRPr>
          </a:p>
        </p:txBody>
      </p:sp>
      <p:cxnSp>
        <p:nvCxnSpPr>
          <p:cNvPr id="14" name="Łącznik łamany 13"/>
          <p:cNvCxnSpPr/>
          <p:nvPr/>
        </p:nvCxnSpPr>
        <p:spPr>
          <a:xfrm>
            <a:off x="3714744" y="5322107"/>
            <a:ext cx="428628" cy="39290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Elipsa 14"/>
          <p:cNvSpPr/>
          <p:nvPr/>
        </p:nvSpPr>
        <p:spPr>
          <a:xfrm>
            <a:off x="357158" y="5000636"/>
            <a:ext cx="642942" cy="642942"/>
          </a:xfrm>
          <a:prstGeom prst="ellipse">
            <a:avLst/>
          </a:prstGeom>
          <a:solidFill>
            <a:srgbClr val="66FF66">
              <a:alpha val="69804"/>
            </a:srgbClr>
          </a:solidFill>
          <a:ln w="3175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Objaśnienie liniowe 3 15"/>
          <p:cNvSpPr/>
          <p:nvPr/>
        </p:nvSpPr>
        <p:spPr>
          <a:xfrm>
            <a:off x="4500562" y="928670"/>
            <a:ext cx="4357718" cy="1571636"/>
          </a:xfrm>
          <a:prstGeom prst="borderCallout3">
            <a:avLst>
              <a:gd name="adj1" fmla="val 100499"/>
              <a:gd name="adj2" fmla="val 80648"/>
              <a:gd name="adj3" fmla="val 140268"/>
              <a:gd name="adj4" fmla="val 75501"/>
              <a:gd name="adj5" fmla="val 169965"/>
              <a:gd name="adj6" fmla="val 66470"/>
              <a:gd name="adj7" fmla="val 169672"/>
              <a:gd name="adj8" fmla="val 42665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990000"/>
                </a:solidFill>
                <a:latin typeface="+mj-lt"/>
              </a:rPr>
              <a:t>Cuts have labels! If you choose ”all” </a:t>
            </a:r>
            <a:r>
              <a:rPr lang="pl-PL" dirty="0" smtClean="0">
                <a:solidFill>
                  <a:srgbClr val="990000"/>
                </a:solidFill>
                <a:latin typeface="+mj-lt"/>
              </a:rPr>
              <a:t/>
            </a:r>
            <a:br>
              <a:rPr lang="pl-PL" dirty="0" smtClean="0">
                <a:solidFill>
                  <a:srgbClr val="990000"/>
                </a:solidFill>
                <a:latin typeface="+mj-lt"/>
              </a:rPr>
            </a:br>
            <a:r>
              <a:rPr lang="en-US" dirty="0" smtClean="0">
                <a:solidFill>
                  <a:srgbClr val="990000"/>
                </a:solidFill>
                <a:latin typeface="+mj-lt"/>
              </a:rPr>
              <a:t>the cut will be applied to all patterns  (combinations) of  a given data pool. If you name it i.e.”</a:t>
            </a:r>
            <a:r>
              <a:rPr lang="en-US" dirty="0" err="1" smtClean="0">
                <a:solidFill>
                  <a:srgbClr val="990000"/>
                </a:solidFill>
                <a:latin typeface="+mj-lt"/>
              </a:rPr>
              <a:t>EpEm</a:t>
            </a:r>
            <a:r>
              <a:rPr lang="en-US" dirty="0" smtClean="0">
                <a:solidFill>
                  <a:srgbClr val="990000"/>
                </a:solidFill>
                <a:latin typeface="+mj-lt"/>
              </a:rPr>
              <a:t>” it will be applied only to a pattern with the same label!</a:t>
            </a:r>
            <a:endParaRPr lang="en-US" dirty="0">
              <a:solidFill>
                <a:srgbClr val="99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8229600" cy="796086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HTrackCut</a:t>
            </a:r>
            <a:r>
              <a:rPr lang="en-US" sz="3600" dirty="0" smtClean="0"/>
              <a:t> – fine </a:t>
            </a:r>
            <a:r>
              <a:rPr lang="en-US" sz="3600" dirty="0" err="1" smtClean="0"/>
              <a:t>hadron</a:t>
            </a:r>
            <a:r>
              <a:rPr lang="en-US" sz="3600" dirty="0" smtClean="0"/>
              <a:t>/lepton selection</a:t>
            </a:r>
            <a:endParaRPr lang="en-US" sz="3600" i="1" dirty="0">
              <a:solidFill>
                <a:srgbClr val="99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357298"/>
            <a:ext cx="8643998" cy="5286412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+mj-lt"/>
              </a:rPr>
              <a:t>The cut is meant to act on </a:t>
            </a:r>
            <a:r>
              <a:rPr lang="en-US" sz="2400" dirty="0" err="1" smtClean="0">
                <a:latin typeface="Agency FB" pitchFamily="34" charset="0"/>
              </a:rPr>
              <a:t>HParticlePool</a:t>
            </a:r>
            <a:endParaRPr lang="en-US" sz="2400" dirty="0" smtClean="0">
              <a:latin typeface="Agency FB" pitchFamily="34" charset="0"/>
            </a:endParaRPr>
          </a:p>
          <a:p>
            <a:r>
              <a:rPr lang="en-US" sz="2400" dirty="0" err="1" smtClean="0">
                <a:latin typeface="Agency FB" pitchFamily="34" charset="0"/>
              </a:rPr>
              <a:t>HParticlePool</a:t>
            </a:r>
            <a:r>
              <a:rPr lang="en-US" sz="2400" dirty="0" smtClean="0">
                <a:latin typeface="+mj-lt"/>
              </a:rPr>
              <a:t> objects are filled from </a:t>
            </a:r>
            <a:r>
              <a:rPr lang="en-US" sz="2400" dirty="0" err="1" smtClean="0">
                <a:latin typeface="Agency FB" pitchFamily="34" charset="0"/>
              </a:rPr>
              <a:t>HPidTrackCand</a:t>
            </a:r>
            <a:r>
              <a:rPr lang="en-US" sz="2400" dirty="0" smtClean="0">
                <a:latin typeface="+mj-lt"/>
              </a:rPr>
              <a:t> but the lepton selection is based on quite large correlation window (RICH–MDC). </a:t>
            </a:r>
          </a:p>
          <a:p>
            <a:r>
              <a:rPr lang="en-US" sz="2400" dirty="0" smtClean="0">
                <a:latin typeface="+mj-lt"/>
              </a:rPr>
              <a:t>It is necessary to make a finer correlation. User has to draw </a:t>
            </a:r>
            <a:br>
              <a:rPr lang="en-US" sz="2400" dirty="0" smtClean="0">
                <a:latin typeface="+mj-lt"/>
              </a:rPr>
            </a:br>
            <a:r>
              <a:rPr lang="en-US" sz="2400" b="1" dirty="0" smtClean="0">
                <a:solidFill>
                  <a:srgbClr val="990000"/>
                </a:solidFill>
                <a:latin typeface="+mj-lt"/>
                <a:sym typeface="Symbol"/>
              </a:rPr>
              <a:t></a:t>
            </a:r>
            <a:r>
              <a:rPr lang="en-US" sz="2400" dirty="0" smtClean="0">
                <a:latin typeface="+mj-lt"/>
                <a:sym typeface="Symbol"/>
              </a:rPr>
              <a:t> versus </a:t>
            </a:r>
            <a:r>
              <a:rPr lang="en-US" sz="2400" b="1" dirty="0" smtClean="0">
                <a:solidFill>
                  <a:srgbClr val="990000"/>
                </a:solidFill>
                <a:latin typeface="+mj-lt"/>
                <a:sym typeface="Symbol"/>
              </a:rPr>
              <a:t>sin </a:t>
            </a:r>
            <a:r>
              <a:rPr lang="en-US" sz="2400" b="1" dirty="0" smtClean="0">
                <a:solidFill>
                  <a:srgbClr val="990000"/>
                </a:solidFill>
                <a:sym typeface="Symbol"/>
              </a:rPr>
              <a:t> • </a:t>
            </a:r>
            <a:r>
              <a:rPr lang="en-US" sz="2400" b="1" dirty="0" smtClean="0">
                <a:solidFill>
                  <a:srgbClr val="990000"/>
                </a:solidFill>
                <a:latin typeface="+mj-lt"/>
                <a:sym typeface="Symbol"/>
              </a:rPr>
              <a:t> </a:t>
            </a:r>
            <a:r>
              <a:rPr lang="en-US" sz="2400" dirty="0" smtClean="0">
                <a:latin typeface="+mj-lt"/>
                <a:sym typeface="Symbol"/>
              </a:rPr>
              <a:t>(where </a:t>
            </a:r>
            <a:r>
              <a:rPr lang="en-US" sz="2400" dirty="0" smtClean="0">
                <a:sym typeface="Symbol"/>
              </a:rPr>
              <a:t> = </a:t>
            </a:r>
            <a:r>
              <a:rPr lang="en-US" sz="2400" baseline="-25000" dirty="0" smtClean="0">
                <a:sym typeface="Symbol"/>
              </a:rPr>
              <a:t>RICH</a:t>
            </a:r>
            <a:r>
              <a:rPr lang="en-US" sz="2400" dirty="0" smtClean="0">
                <a:sym typeface="Symbol"/>
              </a:rPr>
              <a:t> – </a:t>
            </a:r>
            <a:r>
              <a:rPr lang="en-US" sz="2400" baseline="-25000" dirty="0" smtClean="0">
                <a:sym typeface="Symbol"/>
              </a:rPr>
              <a:t>MDC</a:t>
            </a:r>
            <a:r>
              <a:rPr lang="en-US" sz="2400" dirty="0" smtClean="0">
                <a:latin typeface="+mj-lt"/>
                <a:sym typeface="Symbol"/>
              </a:rPr>
              <a:t>, </a:t>
            </a:r>
            <a:r>
              <a:rPr lang="pl-PL" sz="2400" dirty="0" smtClean="0">
                <a:latin typeface="+mj-lt"/>
                <a:sym typeface="Symbol"/>
              </a:rPr>
              <a:t/>
            </a:r>
            <a:br>
              <a:rPr lang="pl-PL" sz="2400" dirty="0" smtClean="0">
                <a:latin typeface="+mj-lt"/>
                <a:sym typeface="Symbol"/>
              </a:rPr>
            </a:br>
            <a:r>
              <a:rPr lang="en-US" sz="2400" dirty="0" smtClean="0">
                <a:sym typeface="Symbol"/>
              </a:rPr>
              <a:t> = </a:t>
            </a:r>
            <a:r>
              <a:rPr lang="en-US" sz="2400" baseline="-25000" dirty="0" smtClean="0">
                <a:sym typeface="Symbol"/>
              </a:rPr>
              <a:t>RICH</a:t>
            </a:r>
            <a:r>
              <a:rPr lang="en-US" sz="2400" dirty="0" smtClean="0">
                <a:sym typeface="Symbol"/>
              </a:rPr>
              <a:t> – </a:t>
            </a:r>
            <a:r>
              <a:rPr lang="en-US" sz="2400" baseline="-25000" dirty="0" smtClean="0">
                <a:sym typeface="Symbol"/>
              </a:rPr>
              <a:t>MDC</a:t>
            </a:r>
            <a:r>
              <a:rPr lang="en-US" sz="2400" dirty="0" smtClean="0">
                <a:latin typeface="+mj-lt"/>
                <a:sym typeface="Symbol"/>
              </a:rPr>
              <a:t>) and prepare parameterization of </a:t>
            </a:r>
            <a:r>
              <a:rPr lang="pl-PL" sz="2400" dirty="0" smtClean="0">
                <a:latin typeface="+mj-lt"/>
                <a:sym typeface="Symbol"/>
              </a:rPr>
              <a:t/>
            </a:r>
            <a:br>
              <a:rPr lang="pl-PL" sz="2400" dirty="0" smtClean="0">
                <a:latin typeface="+mj-lt"/>
                <a:sym typeface="Symbol"/>
              </a:rPr>
            </a:br>
            <a:r>
              <a:rPr lang="en-US" sz="2400" dirty="0" smtClean="0">
                <a:latin typeface="+mj-lt"/>
                <a:sym typeface="Symbol"/>
              </a:rPr>
              <a:t>an elliptic correlation window (as a function of momentum)</a:t>
            </a:r>
          </a:p>
          <a:p>
            <a:r>
              <a:rPr lang="en-US" sz="2400" dirty="0" err="1" smtClean="0">
                <a:latin typeface="Agency FB" pitchFamily="34" charset="0"/>
                <a:sym typeface="Symbol"/>
              </a:rPr>
              <a:t>HTrackCut</a:t>
            </a:r>
            <a:r>
              <a:rPr lang="en-US" sz="2400" dirty="0" smtClean="0">
                <a:latin typeface="+mj-lt"/>
                <a:sym typeface="Symbol"/>
              </a:rPr>
              <a:t> checks the correlation for lepton candidates and if there is no track correlation with RICH ring the candidate becomes again a </a:t>
            </a:r>
            <a:r>
              <a:rPr lang="en-US" sz="2400" dirty="0" err="1" smtClean="0">
                <a:latin typeface="+mj-lt"/>
                <a:sym typeface="Symbol"/>
              </a:rPr>
              <a:t>hadron</a:t>
            </a:r>
            <a:r>
              <a:rPr lang="en-US" sz="2400" dirty="0" smtClean="0">
                <a:latin typeface="+mj-lt"/>
                <a:sym typeface="Symbol"/>
              </a:rPr>
              <a:t> candidate.</a:t>
            </a:r>
          </a:p>
          <a:p>
            <a:r>
              <a:rPr lang="en-US" sz="2400" dirty="0" smtClean="0">
                <a:latin typeface="+mj-lt"/>
                <a:sym typeface="Symbol"/>
              </a:rPr>
              <a:t>If you open </a:t>
            </a:r>
            <a:r>
              <a:rPr lang="en-US" sz="2400" dirty="0" err="1" smtClean="0">
                <a:latin typeface="Agency FB" pitchFamily="34" charset="0"/>
                <a:sym typeface="Symbol"/>
              </a:rPr>
              <a:t>hhypdata.h</a:t>
            </a:r>
            <a:r>
              <a:rPr lang="en-US" sz="2400" dirty="0" smtClean="0">
                <a:latin typeface="+mj-lt"/>
                <a:sym typeface="Symbol"/>
              </a:rPr>
              <a:t> file you will see a lot of numbers – this is some parameterization for pp@1.25 </a:t>
            </a:r>
            <a:r>
              <a:rPr lang="en-US" sz="2400" dirty="0" err="1" smtClean="0">
                <a:latin typeface="+mj-lt"/>
                <a:sym typeface="Symbol"/>
              </a:rPr>
              <a:t>GeV</a:t>
            </a:r>
            <a:r>
              <a:rPr lang="en-US" sz="2400" dirty="0" smtClean="0">
                <a:latin typeface="+mj-lt"/>
                <a:sym typeface="Symbol"/>
              </a:rPr>
              <a:t>, prepare your own!</a:t>
            </a:r>
            <a:endParaRPr lang="en-US" sz="2400" dirty="0" smtClean="0">
              <a:latin typeface="+mj-lt"/>
            </a:endParaRPr>
          </a:p>
        </p:txBody>
      </p:sp>
      <p:sp>
        <p:nvSpPr>
          <p:cNvPr id="8" name="Pięciokąt 7"/>
          <p:cNvSpPr/>
          <p:nvPr/>
        </p:nvSpPr>
        <p:spPr>
          <a:xfrm>
            <a:off x="-32" y="0"/>
            <a:ext cx="2286016" cy="428604"/>
          </a:xfrm>
          <a:prstGeom prst="homePlat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err="1" smtClean="0">
                <a:latin typeface="+mj-lt"/>
              </a:rPr>
              <a:t>Example</a:t>
            </a:r>
            <a:r>
              <a:rPr lang="pl-PL" sz="2400" b="1" dirty="0" smtClean="0">
                <a:latin typeface="+mj-lt"/>
              </a:rPr>
              <a:t> 10</a:t>
            </a:r>
            <a:endParaRPr lang="pl-PL" sz="2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8229600" cy="796086"/>
          </a:xfrm>
        </p:spPr>
        <p:txBody>
          <a:bodyPr>
            <a:noAutofit/>
          </a:bodyPr>
          <a:lstStyle/>
          <a:p>
            <a:r>
              <a:rPr lang="en-US" sz="3600" dirty="0" smtClean="0"/>
              <a:t>HT</a:t>
            </a:r>
            <a:r>
              <a:rPr lang="pl-PL" sz="3600" dirty="0" err="1" smtClean="0"/>
              <a:t>ime</a:t>
            </a:r>
            <a:r>
              <a:rPr lang="en-US" sz="3600" dirty="0" smtClean="0"/>
              <a:t>Cut – </a:t>
            </a:r>
            <a:r>
              <a:rPr lang="pl-PL" sz="3600" dirty="0" smtClean="0"/>
              <a:t>time </a:t>
            </a:r>
            <a:r>
              <a:rPr lang="pl-PL" sz="3600" dirty="0" err="1" smtClean="0"/>
              <a:t>reconstruction</a:t>
            </a:r>
            <a:endParaRPr lang="en-US" sz="3600" i="1" dirty="0">
              <a:solidFill>
                <a:srgbClr val="99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357298"/>
            <a:ext cx="8643998" cy="5286412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+mj-lt"/>
              </a:rPr>
              <a:t>The cut is meant to act on </a:t>
            </a:r>
            <a:r>
              <a:rPr lang="en-US" sz="2400" dirty="0" err="1" smtClean="0">
                <a:latin typeface="Agency FB" pitchFamily="34" charset="0"/>
              </a:rPr>
              <a:t>HPidPool</a:t>
            </a:r>
            <a:endParaRPr lang="en-US" sz="2400" dirty="0" smtClean="0">
              <a:latin typeface="Agency FB" pitchFamily="34" charset="0"/>
            </a:endParaRPr>
          </a:p>
          <a:p>
            <a:r>
              <a:rPr lang="en-US" sz="2400" dirty="0" smtClean="0">
                <a:latin typeface="+mj-lt"/>
              </a:rPr>
              <a:t>In elementary reactions measured by means of a HADES spectrometer we often ;-) had no START detector therefore </a:t>
            </a:r>
            <a:br>
              <a:rPr lang="en-US" sz="2400" dirty="0" smtClean="0">
                <a:latin typeface="+mj-lt"/>
              </a:rPr>
            </a:br>
            <a:r>
              <a:rPr lang="en-US" sz="2400" dirty="0" smtClean="0">
                <a:latin typeface="+mj-lt"/>
              </a:rPr>
              <a:t>no absolute time calibration</a:t>
            </a:r>
          </a:p>
          <a:p>
            <a:r>
              <a:rPr lang="en-US" sz="2400" dirty="0" smtClean="0">
                <a:latin typeface="+mj-lt"/>
              </a:rPr>
              <a:t>Only relative time between particles is available therefore at least two particles are necessary (in experiment this is the case but in simulation with ”single tracks” – not)</a:t>
            </a:r>
          </a:p>
          <a:p>
            <a:r>
              <a:rPr lang="en-US" sz="2400" dirty="0" smtClean="0">
                <a:latin typeface="+mj-lt"/>
              </a:rPr>
              <a:t>All particles can be taken as ”reference” particle but with some priorities (hit in TOF better than in </a:t>
            </a:r>
            <a:r>
              <a:rPr lang="en-US" sz="2400" dirty="0" err="1" smtClean="0">
                <a:latin typeface="+mj-lt"/>
              </a:rPr>
              <a:t>TOFino</a:t>
            </a:r>
            <a:r>
              <a:rPr lang="en-US" sz="2400" dirty="0" smtClean="0">
                <a:latin typeface="+mj-lt"/>
              </a:rPr>
              <a:t>, lepton better than </a:t>
            </a:r>
            <a:r>
              <a:rPr lang="en-US" sz="2400" dirty="0" err="1" smtClean="0">
                <a:latin typeface="+mj-lt"/>
              </a:rPr>
              <a:t>hadron</a:t>
            </a:r>
            <a:r>
              <a:rPr lang="en-US" sz="2400" dirty="0" smtClean="0">
                <a:latin typeface="+mj-lt"/>
              </a:rPr>
              <a:t>)</a:t>
            </a:r>
          </a:p>
          <a:p>
            <a:r>
              <a:rPr lang="en-US" sz="2400" b="1" dirty="0" smtClean="0">
                <a:latin typeface="+mj-lt"/>
              </a:rPr>
              <a:t>Important</a:t>
            </a:r>
            <a:r>
              <a:rPr lang="en-US" sz="2400" dirty="0" smtClean="0">
                <a:latin typeface="+mj-lt"/>
              </a:rPr>
              <a:t>: in this cut I calculate </a:t>
            </a:r>
            <a:r>
              <a:rPr lang="en-US" sz="2400" dirty="0" smtClean="0">
                <a:sym typeface="Symbol"/>
              </a:rPr>
              <a:t></a:t>
            </a:r>
            <a:r>
              <a:rPr lang="en-US" sz="2400" baseline="30000" dirty="0" smtClean="0">
                <a:sym typeface="Symbol"/>
              </a:rPr>
              <a:t>2</a:t>
            </a:r>
            <a:r>
              <a:rPr lang="en-US" sz="2400" dirty="0" smtClean="0"/>
              <a:t> (chi2) which is a parameter of further the best combination selection. If you do not reconstruct the time you have to calculate </a:t>
            </a:r>
            <a:r>
              <a:rPr lang="en-US" sz="2400" dirty="0" smtClean="0">
                <a:sym typeface="Symbol"/>
              </a:rPr>
              <a:t></a:t>
            </a:r>
            <a:r>
              <a:rPr lang="en-US" sz="2400" baseline="30000" dirty="0" smtClean="0">
                <a:sym typeface="Symbol"/>
              </a:rPr>
              <a:t>2</a:t>
            </a:r>
            <a:r>
              <a:rPr lang="en-US" sz="2400" dirty="0" smtClean="0"/>
              <a:t> anyway.</a:t>
            </a:r>
            <a:endParaRPr lang="en-US" sz="2400" dirty="0" smtClean="0">
              <a:latin typeface="+mj-lt"/>
            </a:endParaRPr>
          </a:p>
        </p:txBody>
      </p:sp>
      <p:sp>
        <p:nvSpPr>
          <p:cNvPr id="8" name="Pięciokąt 7"/>
          <p:cNvSpPr/>
          <p:nvPr/>
        </p:nvSpPr>
        <p:spPr>
          <a:xfrm>
            <a:off x="-32" y="0"/>
            <a:ext cx="2286016" cy="428604"/>
          </a:xfrm>
          <a:prstGeom prst="homePlat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err="1" smtClean="0">
                <a:latin typeface="+mj-lt"/>
              </a:rPr>
              <a:t>Example</a:t>
            </a:r>
            <a:r>
              <a:rPr lang="pl-PL" sz="2400" b="1" dirty="0" smtClean="0">
                <a:latin typeface="+mj-lt"/>
              </a:rPr>
              <a:t> 10</a:t>
            </a:r>
            <a:endParaRPr lang="pl-PL" sz="2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8229600" cy="796086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HGraphCut</a:t>
            </a:r>
            <a:r>
              <a:rPr lang="en-US" sz="3600" dirty="0" smtClean="0"/>
              <a:t> – graphical cut for PID</a:t>
            </a:r>
            <a:endParaRPr lang="en-US" sz="3600" i="1" dirty="0">
              <a:solidFill>
                <a:srgbClr val="99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357298"/>
            <a:ext cx="8643998" cy="5286412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+mj-lt"/>
              </a:rPr>
              <a:t>The cut is meant to act on </a:t>
            </a:r>
            <a:r>
              <a:rPr lang="en-US" sz="2400" dirty="0" err="1" smtClean="0">
                <a:latin typeface="Agency FB" pitchFamily="34" charset="0"/>
              </a:rPr>
              <a:t>HPidPool</a:t>
            </a:r>
            <a:endParaRPr lang="en-US" sz="2400" dirty="0" smtClean="0">
              <a:latin typeface="Agency FB" pitchFamily="34" charset="0"/>
            </a:endParaRPr>
          </a:p>
          <a:p>
            <a:r>
              <a:rPr lang="en-US" sz="2400" dirty="0" smtClean="0">
                <a:latin typeface="+mj-lt"/>
              </a:rPr>
              <a:t>Definition of the object requires also a file containing the cuts</a:t>
            </a:r>
            <a:br>
              <a:rPr lang="en-US" sz="2400" dirty="0" smtClean="0">
                <a:latin typeface="+mj-lt"/>
              </a:rPr>
            </a:br>
            <a:r>
              <a:rPr lang="en-US" sz="2400" dirty="0" smtClean="0">
                <a:latin typeface="+mj-lt"/>
              </a:rPr>
              <a:t>    </a:t>
            </a:r>
            <a:r>
              <a:rPr lang="en-US" sz="2400" dirty="0" err="1" smtClean="0">
                <a:solidFill>
                  <a:srgbClr val="990000"/>
                </a:solidFill>
                <a:latin typeface="Agency FB" pitchFamily="34" charset="0"/>
              </a:rPr>
              <a:t>HGraphCut</a:t>
            </a:r>
            <a: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rgbClr val="990000"/>
                </a:solidFill>
                <a:latin typeface="Agency FB" pitchFamily="34" charset="0"/>
              </a:rPr>
              <a:t>tCut</a:t>
            </a:r>
            <a: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  <a:t>("</a:t>
            </a:r>
            <a:r>
              <a:rPr lang="en-US" sz="2400" dirty="0" err="1" smtClean="0">
                <a:solidFill>
                  <a:srgbClr val="990000"/>
                </a:solidFill>
                <a:latin typeface="Agency FB" pitchFamily="34" charset="0"/>
              </a:rPr>
              <a:t>all","MY_PIDCUTS.root</a:t>
            </a:r>
            <a: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  <a:t>"); </a:t>
            </a:r>
          </a:p>
          <a:p>
            <a:r>
              <a:rPr lang="en-US" sz="2400" dirty="0" err="1" smtClean="0">
                <a:latin typeface="+mj-lt"/>
              </a:rPr>
              <a:t>HGraphCut</a:t>
            </a:r>
            <a:r>
              <a:rPr lang="en-US" sz="2400" dirty="0" smtClean="0">
                <a:latin typeface="+mj-lt"/>
              </a:rPr>
              <a:t> has usually pointers i.e. </a:t>
            </a:r>
            <a:r>
              <a:rPr lang="en-US" sz="2400" dirty="0" err="1" smtClean="0">
                <a:solidFill>
                  <a:srgbClr val="990000"/>
                </a:solidFill>
                <a:latin typeface="Agency FB" pitchFamily="34" charset="0"/>
              </a:rPr>
              <a:t>TCutG</a:t>
            </a:r>
            <a: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  <a:t> *</a:t>
            </a:r>
            <a:r>
              <a:rPr lang="en-US" sz="2400" dirty="0" err="1" smtClean="0">
                <a:solidFill>
                  <a:srgbClr val="990000"/>
                </a:solidFill>
                <a:latin typeface="Agency FB" pitchFamily="34" charset="0"/>
              </a:rPr>
              <a:t>p_cut</a:t>
            </a:r>
            <a: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  <a:t>; </a:t>
            </a:r>
            <a:r>
              <a:rPr lang="en-US" sz="2400" dirty="0" smtClean="0">
                <a:latin typeface="+mj-lt"/>
              </a:rPr>
              <a:t>which are assigned to cuts read from file in the constructor, i.e. </a:t>
            </a:r>
            <a:r>
              <a:rPr lang="en-US" sz="2400" dirty="0" err="1" smtClean="0">
                <a:solidFill>
                  <a:srgbClr val="990000"/>
                </a:solidFill>
                <a:latin typeface="Agency FB" pitchFamily="34" charset="0"/>
              </a:rPr>
              <a:t>p_cut</a:t>
            </a:r>
            <a: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  <a:t> = </a:t>
            </a:r>
            <a:r>
              <a:rPr lang="en-US" sz="2400" dirty="0" err="1" smtClean="0">
                <a:solidFill>
                  <a:srgbClr val="990000"/>
                </a:solidFill>
                <a:latin typeface="Agency FB" pitchFamily="34" charset="0"/>
              </a:rPr>
              <a:t>getCut</a:t>
            </a:r>
            <a: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  <a:t>("</a:t>
            </a:r>
            <a:r>
              <a:rPr lang="en-US" sz="2400" dirty="0" err="1" smtClean="0">
                <a:solidFill>
                  <a:srgbClr val="990000"/>
                </a:solidFill>
                <a:latin typeface="Agency FB" pitchFamily="34" charset="0"/>
              </a:rPr>
              <a:t>p_cut</a:t>
            </a:r>
            <a: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  <a:t>");</a:t>
            </a:r>
            <a:r>
              <a:rPr lang="en-US" sz="2400" dirty="0" smtClean="0">
                <a:latin typeface="+mj-lt"/>
              </a:rPr>
              <a:t> </a:t>
            </a:r>
          </a:p>
          <a:p>
            <a:r>
              <a:rPr lang="en-US" sz="2400" dirty="0" smtClean="0">
                <a:latin typeface="+mj-lt"/>
              </a:rPr>
              <a:t>Selection is just based on a check</a:t>
            </a:r>
            <a:br>
              <a:rPr lang="en-US" sz="2400" dirty="0" smtClean="0">
                <a:latin typeface="+mj-lt"/>
              </a:rPr>
            </a:br>
            <a:r>
              <a:rPr lang="en-US" sz="2400" dirty="0" smtClean="0">
                <a:latin typeface="+mj-lt"/>
              </a:rPr>
              <a:t>  </a:t>
            </a:r>
            <a: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  <a:t>  if (</a:t>
            </a:r>
            <a:r>
              <a:rPr lang="en-US" sz="2400" dirty="0" err="1" smtClean="0">
                <a:solidFill>
                  <a:srgbClr val="990000"/>
                </a:solidFill>
                <a:latin typeface="Agency FB" pitchFamily="34" charset="0"/>
              </a:rPr>
              <a:t>p_cut</a:t>
            </a:r>
            <a: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  <a:t>) return </a:t>
            </a:r>
            <a:r>
              <a:rPr lang="en-US" sz="2400" dirty="0" err="1" smtClean="0">
                <a:solidFill>
                  <a:srgbClr val="990000"/>
                </a:solidFill>
                <a:latin typeface="Agency FB" pitchFamily="34" charset="0"/>
              </a:rPr>
              <a:t>p_cut</a:t>
            </a:r>
            <a: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  <a:t>-&gt;</a:t>
            </a:r>
            <a:r>
              <a:rPr lang="en-US" sz="2400" dirty="0" err="1" smtClean="0">
                <a:solidFill>
                  <a:srgbClr val="990000"/>
                </a:solidFill>
                <a:latin typeface="Agency FB" pitchFamily="34" charset="0"/>
              </a:rPr>
              <a:t>IsInside</a:t>
            </a:r>
            <a: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  <a:t>( beta, mom ); </a:t>
            </a:r>
            <a:b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</a:br>
            <a:r>
              <a:rPr lang="en-US" sz="2400" dirty="0" smtClean="0">
                <a:latin typeface="+mj-lt"/>
              </a:rPr>
              <a:t>for all particles in a </a:t>
            </a:r>
            <a:r>
              <a:rPr lang="en-US" sz="2400" dirty="0" err="1" smtClean="0">
                <a:latin typeface="+mj-lt"/>
              </a:rPr>
              <a:t>combiantion</a:t>
            </a:r>
            <a:r>
              <a:rPr lang="en-US" sz="2400" dirty="0" smtClean="0">
                <a:latin typeface="+mj-lt"/>
              </a:rPr>
              <a:t>. </a:t>
            </a:r>
          </a:p>
          <a:p>
            <a:r>
              <a:rPr lang="en-US" sz="2400" dirty="0" smtClean="0">
                <a:latin typeface="+mj-lt"/>
              </a:rPr>
              <a:t>If any of these checks fails, the </a:t>
            </a:r>
            <a:r>
              <a:rPr lang="en-US" sz="2400" dirty="0" err="1" smtClean="0">
                <a:latin typeface="+mj-lt"/>
              </a:rPr>
              <a:t>HHypCandidate</a:t>
            </a:r>
            <a:r>
              <a:rPr lang="en-US" sz="2400" dirty="0" smtClean="0">
                <a:latin typeface="+mj-lt"/>
              </a:rPr>
              <a:t> object is deactivated: </a:t>
            </a:r>
            <a:r>
              <a:rPr lang="en-US" sz="2400" dirty="0" err="1" smtClean="0">
                <a:solidFill>
                  <a:srgbClr val="990000"/>
                </a:solidFill>
                <a:latin typeface="Agency FB" pitchFamily="34" charset="0"/>
              </a:rPr>
              <a:t>pHyp</a:t>
            </a:r>
            <a: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  <a:t>-&gt;</a:t>
            </a:r>
            <a:r>
              <a:rPr lang="en-US" sz="2400" dirty="0" err="1" smtClean="0">
                <a:solidFill>
                  <a:srgbClr val="990000"/>
                </a:solidFill>
                <a:latin typeface="Agency FB" pitchFamily="34" charset="0"/>
              </a:rPr>
              <a:t>setActive</a:t>
            </a:r>
            <a:r>
              <a:rPr lang="en-US" sz="2400" dirty="0" smtClean="0">
                <a:solidFill>
                  <a:srgbClr val="990000"/>
                </a:solidFill>
                <a:latin typeface="Agency FB" pitchFamily="34" charset="0"/>
              </a:rPr>
              <a:t>( false ); </a:t>
            </a:r>
          </a:p>
          <a:p>
            <a:r>
              <a:rPr lang="en-US" sz="2400" dirty="0" smtClean="0">
                <a:latin typeface="+mj-lt"/>
              </a:rPr>
              <a:t>Exactly the same for </a:t>
            </a:r>
            <a:r>
              <a:rPr lang="en-US" sz="2400" b="1" dirty="0" err="1" smtClean="0">
                <a:latin typeface="+mj-lt"/>
              </a:rPr>
              <a:t>HDedxCut</a:t>
            </a:r>
            <a:endParaRPr lang="en-US" sz="2400" b="1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Hint: name your cuts with </a:t>
            </a:r>
            <a:r>
              <a:rPr lang="en-US" sz="2400" dirty="0" err="1" smtClean="0">
                <a:latin typeface="Agency FB" pitchFamily="34" charset="0"/>
              </a:rPr>
              <a:t>p_cut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Agency FB" pitchFamily="34" charset="0"/>
              </a:rPr>
              <a:t>ep_cut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Agency FB" pitchFamily="34" charset="0"/>
              </a:rPr>
              <a:t>em_cut</a:t>
            </a:r>
            <a:r>
              <a:rPr lang="en-US" sz="2400" dirty="0" smtClean="0">
                <a:latin typeface="+mj-lt"/>
              </a:rPr>
              <a:t> and so on, and you even do not need to change the code as it is now available.</a:t>
            </a:r>
            <a:br>
              <a:rPr lang="en-US" sz="2400" dirty="0" smtClean="0">
                <a:latin typeface="+mj-lt"/>
              </a:rPr>
            </a:br>
            <a:endParaRPr lang="en-US" sz="2400" dirty="0" smtClean="0">
              <a:latin typeface="+mj-lt"/>
            </a:endParaRPr>
          </a:p>
        </p:txBody>
      </p:sp>
      <p:sp>
        <p:nvSpPr>
          <p:cNvPr id="8" name="Pięciokąt 7"/>
          <p:cNvSpPr/>
          <p:nvPr/>
        </p:nvSpPr>
        <p:spPr>
          <a:xfrm>
            <a:off x="-32" y="0"/>
            <a:ext cx="2286016" cy="428604"/>
          </a:xfrm>
          <a:prstGeom prst="homePlat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err="1" smtClean="0">
                <a:latin typeface="+mj-lt"/>
              </a:rPr>
              <a:t>Example</a:t>
            </a:r>
            <a:r>
              <a:rPr lang="pl-PL" sz="2400" b="1" dirty="0" smtClean="0">
                <a:latin typeface="+mj-lt"/>
              </a:rPr>
              <a:t> 11</a:t>
            </a:r>
            <a:endParaRPr lang="pl-PL" sz="2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348" y="1071554"/>
            <a:ext cx="250033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Life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err="1" smtClean="0"/>
              <a:t>example</a:t>
            </a:r>
            <a:endParaRPr lang="en-US" dirty="0"/>
          </a:p>
        </p:txBody>
      </p:sp>
      <p:sp>
        <p:nvSpPr>
          <p:cNvPr id="8" name="pole tekstowe 7"/>
          <p:cNvSpPr txBox="1"/>
          <p:nvPr/>
        </p:nvSpPr>
        <p:spPr>
          <a:xfrm>
            <a:off x="3466155" y="857232"/>
            <a:ext cx="5320687" cy="57554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HOutputFile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outputFile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pl-PL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"</a:t>
            </a:r>
            <a:r>
              <a:rPr lang="pl-PL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test.root</a:t>
            </a:r>
            <a:r>
              <a:rPr lang="pl-PL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”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, "recreate" );  </a:t>
            </a:r>
            <a:endParaRPr lang="pl-PL" sz="1600" b="1" dirty="0" smtClean="0">
              <a:solidFill>
                <a:schemeClr val="accent1">
                  <a:lumMod val="75000"/>
                </a:schemeClr>
              </a:solidFill>
              <a:latin typeface="Agency FB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pl-PL" sz="1600" b="1" dirty="0" smtClean="0">
              <a:solidFill>
                <a:schemeClr val="accent1">
                  <a:lumMod val="75000"/>
                </a:schemeClr>
              </a:solidFill>
              <a:latin typeface="Agency FB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HParticlePool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myParticles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;  //</a:t>
            </a:r>
            <a:r>
              <a:rPr lang="en-US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HParticlePool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myParticles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(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&amp;</a:t>
            </a:r>
            <a:r>
              <a:rPr lang="en-US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outputFile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);  </a:t>
            </a:r>
            <a:endParaRPr lang="pl-PL" sz="1600" b="1" dirty="0" smtClean="0">
              <a:solidFill>
                <a:schemeClr val="accent1">
                  <a:lumMod val="75000"/>
                </a:schemeClr>
              </a:solidFill>
              <a:latin typeface="Agency FB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myParticles.add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("</a:t>
            </a:r>
            <a:r>
              <a:rPr lang="en-US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all",eHadronPos,eHadronNeg,eLeptonPos,eLeptonNeg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);  </a:t>
            </a:r>
            <a:endParaRPr lang="pl-PL" sz="1600" b="1" dirty="0" smtClean="0">
              <a:solidFill>
                <a:schemeClr val="accent1">
                  <a:lumMod val="75000"/>
                </a:schemeClr>
              </a:solidFill>
              <a:latin typeface="Agency FB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pl-PL" sz="1600" b="1" dirty="0" smtClean="0">
              <a:solidFill>
                <a:schemeClr val="accent1">
                  <a:lumMod val="75000"/>
                </a:schemeClr>
              </a:solidFill>
              <a:latin typeface="Agency FB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HHypPool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myHyps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;  //</a:t>
            </a:r>
            <a:r>
              <a:rPr lang="en-US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HHypPool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myHyps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(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&amp;</a:t>
            </a:r>
            <a:r>
              <a:rPr lang="en-US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outputFile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);  </a:t>
            </a:r>
            <a:endParaRPr lang="pl-PL" sz="1600" b="1" dirty="0" smtClean="0">
              <a:solidFill>
                <a:schemeClr val="accent1">
                  <a:lumMod val="75000"/>
                </a:schemeClr>
              </a:solidFill>
              <a:latin typeface="Agency FB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myHyps.add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("</a:t>
            </a:r>
            <a:r>
              <a:rPr lang="en-US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HLpLm",eHadronPos,eLeptonPos,eLeptonNeg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);  </a:t>
            </a:r>
            <a:endParaRPr lang="pl-PL" sz="1600" b="1" dirty="0" smtClean="0">
              <a:solidFill>
                <a:schemeClr val="accent1">
                  <a:lumMod val="75000"/>
                </a:schemeClr>
              </a:solidFill>
              <a:latin typeface="Agency FB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myHyps.add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("</a:t>
            </a:r>
            <a:r>
              <a:rPr lang="en-US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HLpLp",eHadronPos,eLeptonPos,eLeptonPos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);  </a:t>
            </a:r>
            <a:endParaRPr lang="pl-PL" sz="1600" b="1" dirty="0" smtClean="0">
              <a:solidFill>
                <a:schemeClr val="accent1">
                  <a:lumMod val="75000"/>
                </a:schemeClr>
              </a:solidFill>
              <a:latin typeface="Agency FB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myHyps.add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("</a:t>
            </a:r>
            <a:r>
              <a:rPr lang="en-US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HLmLm",eHadronPos,eLeptonNeg,eLeptonNeg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); </a:t>
            </a:r>
            <a:endParaRPr lang="pl-PL" sz="1600" b="1" dirty="0" smtClean="0">
              <a:solidFill>
                <a:schemeClr val="accent1">
                  <a:lumMod val="75000"/>
                </a:schemeClr>
              </a:solidFill>
              <a:latin typeface="Agency FB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pl-PL" sz="1600" b="1" dirty="0" smtClean="0">
              <a:solidFill>
                <a:schemeClr val="accent1">
                  <a:lumMod val="75000"/>
                </a:schemeClr>
              </a:solidFill>
              <a:latin typeface="Agency FB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pl-PL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HPidPool</a:t>
            </a:r>
            <a:r>
              <a:rPr lang="pl-PL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myPids</a:t>
            </a:r>
            <a:r>
              <a:rPr lang="pl-PL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( </a:t>
            </a:r>
            <a:r>
              <a:rPr lang="pl-PL" sz="1600" b="1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&amp;</a:t>
            </a:r>
            <a:r>
              <a:rPr lang="pl-PL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outputFile</a:t>
            </a:r>
            <a:r>
              <a:rPr lang="pl-PL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);  </a:t>
            </a:r>
          </a:p>
          <a:p>
            <a:r>
              <a:rPr lang="pl-PL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myPids.add</a:t>
            </a:r>
            <a:r>
              <a:rPr lang="pl-PL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("</a:t>
            </a:r>
            <a:r>
              <a:rPr lang="pl-PL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HLpLm</a:t>
            </a:r>
            <a:r>
              <a:rPr lang="pl-PL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", "</a:t>
            </a:r>
            <a:r>
              <a:rPr lang="pl-PL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PEpEm",eProton,ePositron,eElectron</a:t>
            </a:r>
            <a:r>
              <a:rPr lang="pl-PL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);  </a:t>
            </a:r>
          </a:p>
          <a:p>
            <a:r>
              <a:rPr lang="pl-PL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myPids.add</a:t>
            </a:r>
            <a:r>
              <a:rPr lang="pl-PL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("</a:t>
            </a:r>
            <a:r>
              <a:rPr lang="pl-PL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HLpLp</a:t>
            </a:r>
            <a:r>
              <a:rPr lang="pl-PL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", "</a:t>
            </a:r>
            <a:r>
              <a:rPr lang="pl-PL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PEpEp",eProton,ePositron,ePositron</a:t>
            </a:r>
            <a:r>
              <a:rPr lang="pl-PL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);  </a:t>
            </a:r>
          </a:p>
          <a:p>
            <a:r>
              <a:rPr lang="pl-PL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myPids.add</a:t>
            </a:r>
            <a:r>
              <a:rPr lang="pl-PL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("</a:t>
            </a:r>
            <a:r>
              <a:rPr lang="pl-PL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HLmLm</a:t>
            </a:r>
            <a:r>
              <a:rPr lang="pl-PL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", "</a:t>
            </a:r>
            <a:r>
              <a:rPr lang="pl-PL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PEmEm",eProton,eElectron,eElectron</a:t>
            </a:r>
            <a:r>
              <a:rPr lang="pl-PL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);</a:t>
            </a:r>
          </a:p>
          <a:p>
            <a:endParaRPr lang="pl-PL" sz="1600" b="1" dirty="0" smtClean="0">
              <a:solidFill>
                <a:schemeClr val="accent1">
                  <a:lumMod val="75000"/>
                </a:schemeClr>
              </a:solidFill>
              <a:latin typeface="Agency FB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pl-PL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HTrackPlayer</a:t>
            </a:r>
            <a:r>
              <a:rPr lang="pl-PL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* </a:t>
            </a:r>
            <a:r>
              <a:rPr lang="pl-PL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hyp</a:t>
            </a:r>
            <a:r>
              <a:rPr lang="pl-PL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= </a:t>
            </a:r>
            <a:r>
              <a:rPr lang="pl-PL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new</a:t>
            </a:r>
            <a:r>
              <a:rPr lang="pl-PL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HTrackPlayer</a:t>
            </a:r>
            <a:r>
              <a:rPr lang="pl-PL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( </a:t>
            </a:r>
            <a:r>
              <a:rPr lang="pl-PL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myParticles</a:t>
            </a:r>
            <a:r>
              <a:rPr lang="pl-PL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);  </a:t>
            </a:r>
          </a:p>
          <a:p>
            <a:r>
              <a:rPr lang="pl-PL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HParticlePlayer</a:t>
            </a:r>
            <a:r>
              <a:rPr lang="pl-PL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* hyp2 = </a:t>
            </a:r>
            <a:r>
              <a:rPr lang="pl-PL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new</a:t>
            </a:r>
            <a:r>
              <a:rPr lang="pl-PL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HParticlePlayer</a:t>
            </a:r>
            <a:r>
              <a:rPr lang="pl-PL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pl-PL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myParticles</a:t>
            </a:r>
            <a:r>
              <a:rPr lang="pl-PL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pl-PL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myHyps</a:t>
            </a:r>
            <a:r>
              <a:rPr lang="pl-PL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);  </a:t>
            </a:r>
          </a:p>
          <a:p>
            <a:r>
              <a:rPr lang="pl-PL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HHypPlayer</a:t>
            </a:r>
            <a:r>
              <a:rPr lang="pl-PL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* hyp3 = </a:t>
            </a:r>
            <a:r>
              <a:rPr lang="pl-PL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new</a:t>
            </a:r>
            <a:r>
              <a:rPr lang="pl-PL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HHypPlayer</a:t>
            </a:r>
            <a:r>
              <a:rPr lang="pl-PL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pl-PL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myHyps</a:t>
            </a:r>
            <a:r>
              <a:rPr lang="pl-PL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pl-PL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myPids</a:t>
            </a:r>
            <a:r>
              <a:rPr lang="pl-PL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);</a:t>
            </a:r>
          </a:p>
          <a:p>
            <a:endParaRPr lang="pl-PL" sz="1600" b="1" dirty="0" smtClean="0">
              <a:solidFill>
                <a:schemeClr val="accent1">
                  <a:lumMod val="75000"/>
                </a:schemeClr>
              </a:solidFill>
              <a:latin typeface="Agency FB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HTrackCut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tCut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("all"); </a:t>
            </a:r>
            <a:endParaRPr lang="pl-PL" sz="1600" b="1" dirty="0" smtClean="0">
              <a:solidFill>
                <a:schemeClr val="accent1">
                  <a:lumMod val="75000"/>
                </a:schemeClr>
              </a:solidFill>
              <a:latin typeface="Agency FB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pl-PL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HGraphCut</a:t>
            </a:r>
            <a:r>
              <a:rPr lang="pl-PL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tCut2("all","M3_PIDCUTS.root");</a:t>
            </a:r>
          </a:p>
          <a:p>
            <a:r>
              <a:rPr lang="pl-PL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hyp-&gt;add</a:t>
            </a:r>
            <a:r>
              <a:rPr lang="pl-PL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( </a:t>
            </a:r>
            <a:r>
              <a:rPr lang="pl-PL" sz="1600" b="1" dirty="0" err="1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tCut</a:t>
            </a:r>
            <a:r>
              <a:rPr lang="pl-PL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);</a:t>
            </a:r>
          </a:p>
          <a:p>
            <a:r>
              <a:rPr lang="pl-PL" sz="16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hyp3-&gt;add( tCut2 );</a:t>
            </a:r>
          </a:p>
        </p:txBody>
      </p:sp>
      <p:sp>
        <p:nvSpPr>
          <p:cNvPr id="4" name="Zwój pionowy 3"/>
          <p:cNvSpPr/>
          <p:nvPr/>
        </p:nvSpPr>
        <p:spPr>
          <a:xfrm>
            <a:off x="285720" y="2643182"/>
            <a:ext cx="2928958" cy="3714776"/>
          </a:xfrm>
          <a:prstGeom prst="verticalScroll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+mj-lt"/>
              </a:rPr>
              <a:t>This is only part </a:t>
            </a:r>
            <a:br>
              <a:rPr lang="en-US" sz="2200" dirty="0" smtClean="0">
                <a:latin typeface="+mj-lt"/>
              </a:rPr>
            </a:br>
            <a:r>
              <a:rPr lang="en-US" sz="2200" dirty="0" smtClean="0">
                <a:latin typeface="+mj-lt"/>
              </a:rPr>
              <a:t>of the code relevant to </a:t>
            </a:r>
            <a:br>
              <a:rPr lang="en-US" sz="2200" dirty="0" smtClean="0">
                <a:latin typeface="+mj-lt"/>
              </a:rPr>
            </a:br>
            <a:r>
              <a:rPr lang="en-US" sz="2200" dirty="0" smtClean="0">
                <a:latin typeface="+mj-lt"/>
              </a:rPr>
              <a:t>the PAT configuration.</a:t>
            </a:r>
          </a:p>
          <a:p>
            <a:pPr algn="ctr"/>
            <a:endParaRPr lang="en-US" sz="2200" dirty="0" smtClean="0">
              <a:latin typeface="+mj-lt"/>
            </a:endParaRPr>
          </a:p>
          <a:p>
            <a:pPr algn="ctr"/>
            <a:r>
              <a:rPr lang="en-US" sz="2200" dirty="0" smtClean="0">
                <a:latin typeface="+mj-lt"/>
              </a:rPr>
              <a:t>The rest see </a:t>
            </a:r>
            <a:r>
              <a:rPr lang="en-US" sz="2800" dirty="0" smtClean="0">
                <a:solidFill>
                  <a:srgbClr val="FFFF99"/>
                </a:solidFill>
                <a:latin typeface="+mj-lt"/>
              </a:rPr>
              <a:t>main.cc</a:t>
            </a:r>
            <a:endParaRPr lang="en-US" sz="2200" dirty="0">
              <a:solidFill>
                <a:srgbClr val="FFFF99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642918"/>
            <a:ext cx="785818" cy="3929082"/>
          </a:xfrm>
        </p:spPr>
        <p:txBody>
          <a:bodyPr>
            <a:noAutofit/>
          </a:bodyPr>
          <a:lstStyle/>
          <a:p>
            <a:r>
              <a:rPr lang="pl-PL" sz="3600" dirty="0" smtClean="0"/>
              <a:t>S</a:t>
            </a:r>
            <a:br>
              <a:rPr lang="pl-PL" sz="3600" dirty="0" smtClean="0"/>
            </a:br>
            <a:r>
              <a:rPr lang="pl-PL" sz="3600" dirty="0" smtClean="0"/>
              <a:t>u</a:t>
            </a:r>
            <a:br>
              <a:rPr lang="pl-PL" sz="3600" dirty="0" smtClean="0"/>
            </a:br>
            <a:r>
              <a:rPr lang="pl-PL" sz="3600" dirty="0" smtClean="0"/>
              <a:t>m</a:t>
            </a:r>
            <a:br>
              <a:rPr lang="pl-PL" sz="3600" dirty="0" smtClean="0"/>
            </a:br>
            <a:r>
              <a:rPr lang="pl-PL" sz="3600" dirty="0" smtClean="0"/>
              <a:t>m</a:t>
            </a:r>
            <a:br>
              <a:rPr lang="pl-PL" sz="3600" dirty="0" smtClean="0"/>
            </a:br>
            <a:r>
              <a:rPr lang="pl-PL" sz="3600" dirty="0" smtClean="0"/>
              <a:t>a</a:t>
            </a:r>
            <a:br>
              <a:rPr lang="pl-PL" sz="3600" dirty="0" smtClean="0"/>
            </a:br>
            <a:r>
              <a:rPr lang="pl-PL" sz="3600" dirty="0" err="1" smtClean="0"/>
              <a:t>r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>y</a:t>
            </a:r>
            <a:endParaRPr lang="en-US" sz="36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71736" y="1071546"/>
            <a:ext cx="5926622" cy="3477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PAT can be used in any analysis where </a:t>
            </a:r>
            <a:b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you have a certain particle (1-4) combination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There is full event information available</a:t>
            </a:r>
            <a:b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you can reconstruct your data on event basis</a:t>
            </a:r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Easy 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adjust any kind of reaction to 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analyze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All 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reactions processed in one 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run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You can write the output to more than one file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Full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combinatorics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done automatically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Easy 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add any variables to be 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stored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Time recalibration option, PID cuts,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dEdx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cuts…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Output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optional on any 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level</a:t>
            </a:r>
            <a:r>
              <a:rPr lang="pl-PL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ntuple</a:t>
            </a:r>
            <a:r>
              <a:rPr lang="pl-PL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295376" y="4857760"/>
            <a:ext cx="7134276" cy="1631216"/>
          </a:xfrm>
          <a:prstGeom prst="rect">
            <a:avLst/>
          </a:prstGeom>
          <a:gradFill flip="none" rotWithShape="1">
            <a:gsLst>
              <a:gs pos="0">
                <a:srgbClr val="FF0000">
                  <a:alpha val="30000"/>
                </a:srgbClr>
              </a:gs>
              <a:gs pos="43000">
                <a:schemeClr val="accent5">
                  <a:tint val="44000"/>
                  <a:satMod val="165000"/>
                </a:schemeClr>
              </a:gs>
              <a:gs pos="93000">
                <a:schemeClr val="accent5">
                  <a:tint val="15000"/>
                  <a:satMod val="165000"/>
                </a:schemeClr>
              </a:gs>
              <a:gs pos="100000">
                <a:schemeClr val="accent5">
                  <a:tint val="5000"/>
                  <a:satMod val="250000"/>
                </a:schemeClr>
              </a:gs>
            </a:gsLst>
            <a:lin ang="0" scaled="1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If you want to investigate more than one combination in parallel (i.e. make them dependent event by event) it is possible but you have to write your piece of software (FAT – final analysis tool 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) which reads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ntuples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entry by entry, checks event number and does the correlation (selection).</a:t>
            </a:r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Plus 4"/>
          <p:cNvSpPr/>
          <p:nvPr/>
        </p:nvSpPr>
        <p:spPr>
          <a:xfrm>
            <a:off x="1785918" y="1071546"/>
            <a:ext cx="928694" cy="928694"/>
          </a:xfrm>
          <a:prstGeom prst="mathPlus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Minus 5"/>
          <p:cNvSpPr/>
          <p:nvPr/>
        </p:nvSpPr>
        <p:spPr>
          <a:xfrm>
            <a:off x="500034" y="4786322"/>
            <a:ext cx="914400" cy="914400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71556" y="500042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HNtuple</a:t>
            </a:r>
            <a:r>
              <a:rPr lang="en-US" dirty="0" smtClean="0"/>
              <a:t> – simple data tree 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00066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Location: </a:t>
            </a:r>
            <a:r>
              <a:rPr lang="en-US" b="1" dirty="0" smtClean="0">
                <a:latin typeface="+mj-lt"/>
              </a:rPr>
              <a:t>lib</a:t>
            </a:r>
            <a:r>
              <a:rPr lang="pl-PL" b="1" dirty="0" smtClean="0">
                <a:latin typeface="+mj-lt"/>
              </a:rPr>
              <a:t>Hydra</a:t>
            </a:r>
            <a:r>
              <a:rPr lang="en-US" b="1" dirty="0" smtClean="0">
                <a:latin typeface="+mj-lt"/>
              </a:rPr>
              <a:t>.so</a:t>
            </a:r>
            <a:r>
              <a:rPr lang="en-US" dirty="0" smtClean="0">
                <a:latin typeface="+mj-lt"/>
              </a:rPr>
              <a:t> (HYDRA), but for training now:</a:t>
            </a:r>
          </a:p>
          <a:p>
            <a:r>
              <a:rPr lang="en-US" dirty="0" smtClean="0">
                <a:latin typeface="+mj-lt"/>
              </a:rPr>
              <a:t>Download source code (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HNtuple.tar.gz</a:t>
            </a:r>
            <a:r>
              <a:rPr lang="en-US" dirty="0" smtClean="0">
                <a:latin typeface="+mj-lt"/>
              </a:rPr>
              <a:t>):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 </a:t>
            </a:r>
            <a:r>
              <a:rPr lang="en-US" sz="2800" dirty="0" smtClean="0">
                <a:latin typeface="Agency FB" pitchFamily="34" charset="0"/>
              </a:rPr>
              <a:t>http://hades-wiki.gsi.de/cgi-bin/view/Homepages/HNtuple</a:t>
            </a:r>
            <a:endParaRPr lang="en-US" dirty="0" smtClean="0">
              <a:latin typeface="Agency FB" pitchFamily="34" charset="0"/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In PAT you will define your particle set 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(a combination from 1 to 4 particles) with a label 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The label will become automatically  an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NTuple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name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You will select the variables to be stored always 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with the method   </a:t>
            </a:r>
            <a:r>
              <a:rPr lang="en-US" dirty="0" smtClean="0">
                <a:solidFill>
                  <a:srgbClr val="C00000"/>
                </a:solidFill>
                <a:latin typeface="Agency FB" pitchFamily="34" charset="0"/>
              </a:rPr>
              <a:t>set( ”</a:t>
            </a:r>
            <a:r>
              <a:rPr lang="en-US" dirty="0" err="1" smtClean="0">
                <a:solidFill>
                  <a:srgbClr val="C00000"/>
                </a:solidFill>
                <a:latin typeface="Agency FB" pitchFamily="34" charset="0"/>
              </a:rPr>
              <a:t>any_name</a:t>
            </a:r>
            <a:r>
              <a:rPr lang="en-US" dirty="0" smtClean="0">
                <a:solidFill>
                  <a:srgbClr val="C00000"/>
                </a:solidFill>
                <a:latin typeface="Agency FB" pitchFamily="34" charset="0"/>
              </a:rPr>
              <a:t>”, value )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Automatic data propagation till the output file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No need to book explicitly any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ntuple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, no need to take care of data once they have been selected</a:t>
            </a:r>
          </a:p>
        </p:txBody>
      </p:sp>
      <p:sp>
        <p:nvSpPr>
          <p:cNvPr id="6" name="Pięciokąt 5"/>
          <p:cNvSpPr/>
          <p:nvPr/>
        </p:nvSpPr>
        <p:spPr>
          <a:xfrm>
            <a:off x="-32" y="0"/>
            <a:ext cx="2286016" cy="428604"/>
          </a:xfrm>
          <a:prstGeom prst="homePlat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err="1" smtClean="0">
                <a:latin typeface="+mj-lt"/>
              </a:rPr>
              <a:t>Example</a:t>
            </a:r>
            <a:r>
              <a:rPr lang="pl-PL" sz="2400" b="1" dirty="0" smtClean="0">
                <a:latin typeface="+mj-lt"/>
              </a:rPr>
              <a:t> 1</a:t>
            </a:r>
            <a:endParaRPr lang="pl-PL" sz="2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71556" y="500042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PAT – </a:t>
            </a:r>
            <a:r>
              <a:rPr lang="pl-PL" dirty="0" err="1" smtClean="0"/>
              <a:t>compile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source</a:t>
            </a:r>
            <a:r>
              <a:rPr lang="pl-PL" dirty="0" smtClean="0"/>
              <a:t> </a:t>
            </a:r>
            <a:r>
              <a:rPr lang="pl-PL" dirty="0" err="1" smtClean="0"/>
              <a:t>code</a:t>
            </a:r>
            <a:r>
              <a:rPr lang="pl-PL" dirty="0" smtClean="0"/>
              <a:t> 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00066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Location: (not in HYDRA so far)</a:t>
            </a:r>
          </a:p>
          <a:p>
            <a:r>
              <a:rPr lang="en-US" dirty="0" smtClean="0">
                <a:latin typeface="+mj-lt"/>
              </a:rPr>
              <a:t>Download source code (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PAT_5thSummerSchool.tar.gz</a:t>
            </a:r>
            <a:r>
              <a:rPr lang="en-US" dirty="0" smtClean="0">
                <a:latin typeface="+mj-lt"/>
              </a:rPr>
              <a:t>):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 </a:t>
            </a:r>
            <a:r>
              <a:rPr lang="en-US" sz="2800" dirty="0" smtClean="0">
                <a:latin typeface="Agency FB" pitchFamily="34" charset="0"/>
              </a:rPr>
              <a:t>http://hades-wiki.gsi.de/cgi-bin/view/Homepages/PAT</a:t>
            </a:r>
            <a:endParaRPr lang="en-US" dirty="0" smtClean="0">
              <a:latin typeface="Agency FB" pitchFamily="34" charset="0"/>
            </a:endParaRPr>
          </a:p>
          <a:p>
            <a:r>
              <a:rPr lang="en-US" u="sng" dirty="0" smtClean="0">
                <a:solidFill>
                  <a:srgbClr val="C00000"/>
                </a:solidFill>
                <a:latin typeface="+mj-lt"/>
              </a:rPr>
              <a:t>For this training only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 the core and the user parts are together (because the code is not in HYDRA yet)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The core part of the source code (it will be a library) is supposed not to be changed unless necessary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The user part is the place to define what to analyze </a:t>
            </a:r>
            <a: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/>
            </a:r>
            <a:b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</a:b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and which selections, cuts etc. to apply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User is responsible for cut definition (i.e. you have to draw your own graphical ”banana” cuts)</a:t>
            </a:r>
            <a:endParaRPr lang="en-US" dirty="0" smtClean="0">
              <a:solidFill>
                <a:srgbClr val="C00000"/>
              </a:solidFill>
              <a:latin typeface="Agency FB" pitchFamily="34" charset="0"/>
            </a:endParaRPr>
          </a:p>
        </p:txBody>
      </p:sp>
      <p:sp>
        <p:nvSpPr>
          <p:cNvPr id="6" name="Pięciokąt 5"/>
          <p:cNvSpPr/>
          <p:nvPr/>
        </p:nvSpPr>
        <p:spPr>
          <a:xfrm>
            <a:off x="-32" y="0"/>
            <a:ext cx="2286016" cy="428604"/>
          </a:xfrm>
          <a:prstGeom prst="homePlat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err="1" smtClean="0">
                <a:latin typeface="+mj-lt"/>
              </a:rPr>
              <a:t>Example</a:t>
            </a:r>
            <a:r>
              <a:rPr lang="pl-PL" sz="2400" b="1" dirty="0" smtClean="0">
                <a:latin typeface="+mj-lt"/>
              </a:rPr>
              <a:t> 2</a:t>
            </a:r>
            <a:endParaRPr lang="pl-PL" sz="2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972452" cy="1143000"/>
          </a:xfrm>
        </p:spPr>
        <p:txBody>
          <a:bodyPr/>
          <a:lstStyle/>
          <a:p>
            <a:r>
              <a:rPr lang="pl-PL" dirty="0" smtClean="0"/>
              <a:t>Basic data </a:t>
            </a:r>
            <a:r>
              <a:rPr lang="pl-PL" dirty="0" err="1" smtClean="0"/>
              <a:t>units</a:t>
            </a:r>
            <a:endParaRPr lang="en-US" dirty="0"/>
          </a:p>
        </p:txBody>
      </p:sp>
      <p:sp>
        <p:nvSpPr>
          <p:cNvPr id="5" name="Prostokąt 4"/>
          <p:cNvSpPr/>
          <p:nvPr/>
        </p:nvSpPr>
        <p:spPr>
          <a:xfrm>
            <a:off x="714348" y="2571744"/>
            <a:ext cx="3000396" cy="92869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err="1" smtClean="0">
                <a:latin typeface="Cordia New" pitchFamily="34" charset="-34"/>
                <a:ea typeface="Adobe Heiti Std R" pitchFamily="34" charset="-128"/>
                <a:cs typeface="Cordia New" pitchFamily="34" charset="-34"/>
              </a:rPr>
              <a:t>HParticleCandidate</a:t>
            </a:r>
            <a:endParaRPr lang="pl-PL" sz="2800" dirty="0">
              <a:latin typeface="Cordia New" pitchFamily="34" charset="-34"/>
              <a:ea typeface="Adobe Heiti Std R" pitchFamily="34" charset="-128"/>
              <a:cs typeface="Cordia New" pitchFamily="34" charset="-34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714348" y="3643314"/>
            <a:ext cx="3000396" cy="92869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err="1" smtClean="0">
                <a:latin typeface="Cordia New" pitchFamily="34" charset="-34"/>
                <a:cs typeface="Cordia New" pitchFamily="34" charset="-34"/>
              </a:rPr>
              <a:t>HParticle</a:t>
            </a:r>
            <a:endParaRPr lang="pl-PL" sz="28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714348" y="4714884"/>
            <a:ext cx="3000396" cy="92869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err="1" smtClean="0">
                <a:latin typeface="Cordia New" pitchFamily="34" charset="-34"/>
                <a:cs typeface="Cordia New" pitchFamily="34" charset="-34"/>
              </a:rPr>
              <a:t>HHypCandidate</a:t>
            </a:r>
            <a:endParaRPr lang="pl-PL" sz="28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143372" y="1928802"/>
            <a:ext cx="4281941" cy="46474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Container  with  a set of  useful particle</a:t>
            </a:r>
            <a:b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parameters, copied from  </a:t>
            </a:r>
            <a:r>
              <a:rPr lang="en-US" sz="2000" b="1" dirty="0" err="1" smtClean="0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HPidTrackCand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(or </a:t>
            </a:r>
            <a:r>
              <a:rPr lang="en-US" b="1" dirty="0" err="1" smtClean="0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HPidTrackCandSim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selected by the user.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Auto-recognition if data are simulation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and copying additional set of  data.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Storing a variable is as easy as: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set("label” , variable);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called in the constructor.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b="1" dirty="0" smtClean="0">
                <a:solidFill>
                  <a:srgbClr val="7030A0"/>
                </a:solidFill>
                <a:latin typeface="Segoe Print" pitchFamily="2" charset="0"/>
                <a:ea typeface="Arial Unicode MS" pitchFamily="34" charset="-128"/>
                <a:cs typeface="Arial Unicode MS" pitchFamily="34" charset="-128"/>
              </a:rPr>
              <a:t>For  example: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2000" b="1" dirty="0" smtClean="0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set("</a:t>
            </a:r>
            <a:r>
              <a:rPr lang="en-US" sz="2000" b="1" dirty="0" err="1" smtClean="0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rich_amp</a:t>
            </a:r>
            <a:r>
              <a:rPr lang="en-US" sz="2000" b="1" dirty="0" smtClean="0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", </a:t>
            </a:r>
            <a:r>
              <a:rPr lang="en-US" sz="2000" b="1" dirty="0" err="1" smtClean="0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pHit</a:t>
            </a:r>
            <a:r>
              <a:rPr lang="en-US" sz="2000" b="1" dirty="0" smtClean="0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-&gt;</a:t>
            </a:r>
            <a:r>
              <a:rPr lang="en-US" sz="2000" b="1" dirty="0" err="1" smtClean="0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getRingAmplitude</a:t>
            </a:r>
            <a:r>
              <a:rPr lang="en-US" sz="2000" b="1" dirty="0" smtClean="0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() );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and since then </a:t>
            </a:r>
            <a:r>
              <a:rPr lang="en-US" sz="2000" b="1" dirty="0" smtClean="0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"</a:t>
            </a:r>
            <a:r>
              <a:rPr lang="en-US" sz="2000" b="1" dirty="0" err="1" smtClean="0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rich_amp</a:t>
            </a:r>
            <a:r>
              <a:rPr lang="en-US" sz="2000" b="1" dirty="0" smtClean="0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"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is propagated 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all  higher  data  levels.</a:t>
            </a:r>
          </a:p>
          <a:p>
            <a:endParaRPr lang="en-US" dirty="0" smtClean="0"/>
          </a:p>
        </p:txBody>
      </p:sp>
      <p:sp>
        <p:nvSpPr>
          <p:cNvPr id="10" name="Elipsa 9"/>
          <p:cNvSpPr/>
          <p:nvPr/>
        </p:nvSpPr>
        <p:spPr>
          <a:xfrm>
            <a:off x="357158" y="2714620"/>
            <a:ext cx="642942" cy="642942"/>
          </a:xfrm>
          <a:prstGeom prst="ellipse">
            <a:avLst/>
          </a:prstGeom>
          <a:solidFill>
            <a:srgbClr val="FF0000">
              <a:alpha val="70000"/>
            </a:srgbClr>
          </a:solidFill>
          <a:ln w="3175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2" name="Łącznik łamany 11"/>
          <p:cNvCxnSpPr>
            <a:stCxn id="5" idx="3"/>
          </p:cNvCxnSpPr>
          <p:nvPr/>
        </p:nvCxnSpPr>
        <p:spPr>
          <a:xfrm>
            <a:off x="3714744" y="3036091"/>
            <a:ext cx="428628" cy="39290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8229600" cy="796086"/>
          </a:xfrm>
        </p:spPr>
        <p:txBody>
          <a:bodyPr>
            <a:noAutofit/>
          </a:bodyPr>
          <a:lstStyle/>
          <a:p>
            <a:r>
              <a:rPr lang="pl-PL" sz="2800" i="1" dirty="0" err="1" smtClean="0">
                <a:solidFill>
                  <a:srgbClr val="990000"/>
                </a:solidFill>
              </a:rPr>
              <a:t>Where</a:t>
            </a:r>
            <a:r>
              <a:rPr lang="pl-PL" sz="2800" i="1" dirty="0" smtClean="0">
                <a:solidFill>
                  <a:srgbClr val="990000"/>
                </a:solidFill>
              </a:rPr>
              <a:t> and </a:t>
            </a:r>
            <a:r>
              <a:rPr lang="pl-PL" sz="2800" i="1" dirty="0" err="1" smtClean="0">
                <a:solidFill>
                  <a:srgbClr val="990000"/>
                </a:solidFill>
              </a:rPr>
              <a:t>how</a:t>
            </a:r>
            <a:r>
              <a:rPr lang="pl-PL" sz="2800" i="1" dirty="0" smtClean="0">
                <a:solidFill>
                  <a:srgbClr val="990000"/>
                </a:solidFill>
              </a:rPr>
              <a:t> </a:t>
            </a:r>
            <a:r>
              <a:rPr lang="pl-PL" sz="2800" i="1" dirty="0" err="1" smtClean="0">
                <a:solidFill>
                  <a:srgbClr val="990000"/>
                </a:solidFill>
              </a:rPr>
              <a:t>can</a:t>
            </a:r>
            <a:r>
              <a:rPr lang="pl-PL" sz="2800" i="1" dirty="0" smtClean="0">
                <a:solidFill>
                  <a:srgbClr val="990000"/>
                </a:solidFill>
              </a:rPr>
              <a:t> I </a:t>
            </a:r>
            <a:r>
              <a:rPr lang="pl-PL" sz="2800" i="1" dirty="0" err="1" smtClean="0">
                <a:solidFill>
                  <a:srgbClr val="990000"/>
                </a:solidFill>
              </a:rPr>
              <a:t>add</a:t>
            </a:r>
            <a:r>
              <a:rPr lang="pl-PL" sz="2800" i="1" dirty="0" smtClean="0">
                <a:solidFill>
                  <a:srgbClr val="990000"/>
                </a:solidFill>
              </a:rPr>
              <a:t> </a:t>
            </a:r>
            <a:r>
              <a:rPr lang="pl-PL" sz="2800" i="1" dirty="0" err="1" smtClean="0">
                <a:solidFill>
                  <a:srgbClr val="990000"/>
                </a:solidFill>
              </a:rPr>
              <a:t>or</a:t>
            </a:r>
            <a:r>
              <a:rPr lang="pl-PL" sz="2800" i="1" dirty="0" smtClean="0">
                <a:solidFill>
                  <a:srgbClr val="990000"/>
                </a:solidFill>
              </a:rPr>
              <a:t> </a:t>
            </a:r>
            <a:r>
              <a:rPr lang="pl-PL" sz="2800" i="1" dirty="0" err="1" smtClean="0">
                <a:solidFill>
                  <a:srgbClr val="990000"/>
                </a:solidFill>
              </a:rPr>
              <a:t>remove</a:t>
            </a:r>
            <a:r>
              <a:rPr lang="pl-PL" sz="2800" i="1" dirty="0" smtClean="0">
                <a:solidFill>
                  <a:srgbClr val="990000"/>
                </a:solidFill>
              </a:rPr>
              <a:t> data of my </a:t>
            </a:r>
            <a:r>
              <a:rPr lang="pl-PL" sz="2800" i="1" dirty="0" err="1" smtClean="0">
                <a:solidFill>
                  <a:srgbClr val="990000"/>
                </a:solidFill>
              </a:rPr>
              <a:t>interest</a:t>
            </a:r>
            <a:r>
              <a:rPr lang="pl-PL" sz="2800" i="1" dirty="0" smtClean="0">
                <a:solidFill>
                  <a:srgbClr val="990000"/>
                </a:solidFill>
              </a:rPr>
              <a:t>?</a:t>
            </a:r>
            <a:endParaRPr lang="en-US" sz="2800" i="1" dirty="0">
              <a:solidFill>
                <a:srgbClr val="99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428736"/>
            <a:ext cx="8643998" cy="521497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Open file:</a:t>
            </a:r>
            <a:r>
              <a:rPr lang="en-US" dirty="0" smtClean="0">
                <a:solidFill>
                  <a:srgbClr val="C00000"/>
                </a:solidFill>
                <a:latin typeface="Agency FB" pitchFamily="34" charset="0"/>
              </a:rPr>
              <a:t> hparticlecandidate.cc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Agency FB" pitchFamily="34" charset="0"/>
              </a:rPr>
              <a:t>    </a:t>
            </a:r>
          </a:p>
          <a:p>
            <a:pPr>
              <a:buNone/>
            </a:pPr>
            <a:endParaRPr lang="en-US" sz="2400" dirty="0" smtClean="0">
              <a:solidFill>
                <a:srgbClr val="C00000"/>
              </a:solidFill>
              <a:latin typeface="Agency FB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C00000"/>
              </a:solidFill>
              <a:latin typeface="Agency FB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C00000"/>
              </a:solidFill>
              <a:latin typeface="Agency FB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C00000"/>
              </a:solidFill>
              <a:latin typeface="Agency FB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C00000"/>
              </a:solidFill>
              <a:latin typeface="Agency FB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C00000"/>
              </a:solidFill>
              <a:latin typeface="Agency FB" pitchFamily="34" charset="0"/>
            </a:endParaRPr>
          </a:p>
          <a:p>
            <a:pPr>
              <a:buNone/>
            </a:pPr>
            <a:endParaRPr lang="en-US" sz="2400" dirty="0" smtClean="0">
              <a:latin typeface="Agency FB" pitchFamily="34" charset="0"/>
            </a:endParaRPr>
          </a:p>
          <a:p>
            <a:r>
              <a:rPr lang="en-US" sz="2400" dirty="0" smtClean="0">
                <a:latin typeface="+mj-lt"/>
              </a:rPr>
              <a:t>Any data is just a matter of a line of code with ”set” method.</a:t>
            </a:r>
          </a:p>
          <a:p>
            <a:r>
              <a:rPr lang="en-US" sz="2400" dirty="0" smtClean="0">
                <a:latin typeface="+mj-lt"/>
              </a:rPr>
              <a:t>This is core code modification but very easy!</a:t>
            </a:r>
            <a:endParaRPr lang="en-US" dirty="0" smtClean="0">
              <a:latin typeface="+mj-lt"/>
            </a:endParaRPr>
          </a:p>
        </p:txBody>
      </p:sp>
      <p:sp>
        <p:nvSpPr>
          <p:cNvPr id="6" name="Pięciokąt 5"/>
          <p:cNvSpPr/>
          <p:nvPr/>
        </p:nvSpPr>
        <p:spPr>
          <a:xfrm>
            <a:off x="-32" y="0"/>
            <a:ext cx="2286016" cy="428604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latin typeface="+mj-lt"/>
              </a:rPr>
              <a:t>FAQ</a:t>
            </a:r>
            <a:endParaRPr lang="pl-PL" sz="2400" b="1" dirty="0">
              <a:latin typeface="+mj-lt"/>
            </a:endParaRPr>
          </a:p>
        </p:txBody>
      </p:sp>
      <p:sp>
        <p:nvSpPr>
          <p:cNvPr id="5" name="Prostokąt z rogami zaokrąglonymi po przekątnej 4"/>
          <p:cNvSpPr/>
          <p:nvPr/>
        </p:nvSpPr>
        <p:spPr>
          <a:xfrm>
            <a:off x="785786" y="2000240"/>
            <a:ext cx="7715304" cy="3214710"/>
          </a:xfrm>
          <a:prstGeom prst="round2Diag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Agency FB" pitchFamily="34" charset="0"/>
              </a:rPr>
              <a:t>set("id", 0. );      </a:t>
            </a:r>
            <a:r>
              <a:rPr lang="pl-PL" sz="2000" dirty="0" smtClean="0">
                <a:latin typeface="Agency FB" pitchFamily="34" charset="0"/>
              </a:rPr>
              <a:t/>
            </a:r>
            <a:br>
              <a:rPr lang="pl-PL" sz="2000" dirty="0" smtClean="0">
                <a:latin typeface="Agency FB" pitchFamily="34" charset="0"/>
              </a:rPr>
            </a:br>
            <a:r>
              <a:rPr lang="en-US" sz="2000" dirty="0" smtClean="0">
                <a:latin typeface="Agency FB" pitchFamily="34" charset="0"/>
              </a:rPr>
              <a:t>set("sector", </a:t>
            </a:r>
            <a:r>
              <a:rPr lang="en-US" sz="2000" dirty="0" err="1" smtClean="0">
                <a:latin typeface="Agency FB" pitchFamily="34" charset="0"/>
              </a:rPr>
              <a:t>HitData</a:t>
            </a:r>
            <a:r>
              <a:rPr lang="en-US" sz="2000" dirty="0" smtClean="0">
                <a:latin typeface="Agency FB" pitchFamily="34" charset="0"/>
              </a:rPr>
              <a:t>-&gt;</a:t>
            </a:r>
            <a:r>
              <a:rPr lang="en-US" sz="2000" dirty="0" err="1" smtClean="0">
                <a:latin typeface="Agency FB" pitchFamily="34" charset="0"/>
              </a:rPr>
              <a:t>getSector</a:t>
            </a:r>
            <a:r>
              <a:rPr lang="en-US" sz="2000" dirty="0" smtClean="0">
                <a:latin typeface="Agency FB" pitchFamily="34" charset="0"/>
              </a:rPr>
              <a:t>() );      </a:t>
            </a:r>
            <a:r>
              <a:rPr lang="pl-PL" sz="2000" dirty="0" smtClean="0">
                <a:latin typeface="Agency FB" pitchFamily="34" charset="0"/>
              </a:rPr>
              <a:t/>
            </a:r>
            <a:br>
              <a:rPr lang="pl-PL" sz="2000" dirty="0" smtClean="0">
                <a:latin typeface="Agency FB" pitchFamily="34" charset="0"/>
              </a:rPr>
            </a:br>
            <a:r>
              <a:rPr lang="en-US" sz="2000" dirty="0" smtClean="0">
                <a:latin typeface="Agency FB" pitchFamily="34" charset="0"/>
              </a:rPr>
              <a:t>set("system", </a:t>
            </a:r>
            <a:r>
              <a:rPr lang="en-US" sz="2000" dirty="0" err="1" smtClean="0">
                <a:latin typeface="Agency FB" pitchFamily="34" charset="0"/>
              </a:rPr>
              <a:t>HitData</a:t>
            </a:r>
            <a:r>
              <a:rPr lang="en-US" sz="2000" dirty="0" smtClean="0">
                <a:latin typeface="Agency FB" pitchFamily="34" charset="0"/>
              </a:rPr>
              <a:t>-&gt;</a:t>
            </a:r>
            <a:r>
              <a:rPr lang="en-US" sz="2000" dirty="0" err="1" smtClean="0">
                <a:latin typeface="Agency FB" pitchFamily="34" charset="0"/>
              </a:rPr>
              <a:t>getSystem</a:t>
            </a:r>
            <a:r>
              <a:rPr lang="en-US" sz="2000" dirty="0" smtClean="0">
                <a:latin typeface="Agency FB" pitchFamily="34" charset="0"/>
              </a:rPr>
              <a:t>() );      </a:t>
            </a:r>
            <a:r>
              <a:rPr lang="pl-PL" sz="2000" dirty="0" smtClean="0">
                <a:latin typeface="Agency FB" pitchFamily="34" charset="0"/>
              </a:rPr>
              <a:t/>
            </a:r>
            <a:br>
              <a:rPr lang="pl-PL" sz="2000" dirty="0" smtClean="0">
                <a:latin typeface="Agency FB" pitchFamily="34" charset="0"/>
              </a:rPr>
            </a:br>
            <a:r>
              <a:rPr lang="en-US" sz="2000" dirty="0" smtClean="0">
                <a:latin typeface="Agency FB" pitchFamily="34" charset="0"/>
              </a:rPr>
              <a:t>set("p", </a:t>
            </a:r>
            <a:r>
              <a:rPr lang="en-US" sz="2000" dirty="0" err="1" smtClean="0">
                <a:latin typeface="Agency FB" pitchFamily="34" charset="0"/>
              </a:rPr>
              <a:t>TrackData</a:t>
            </a:r>
            <a:r>
              <a:rPr lang="en-US" sz="2000" dirty="0" smtClean="0">
                <a:latin typeface="Agency FB" pitchFamily="34" charset="0"/>
              </a:rPr>
              <a:t>-&gt;</a:t>
            </a:r>
            <a:r>
              <a:rPr lang="en-US" sz="2000" dirty="0" err="1" smtClean="0">
                <a:latin typeface="Agency FB" pitchFamily="34" charset="0"/>
              </a:rPr>
              <a:t>getMomenta</a:t>
            </a:r>
            <a:r>
              <a:rPr lang="en-US" sz="2000" dirty="0" smtClean="0">
                <a:latin typeface="Agency FB" pitchFamily="34" charset="0"/>
              </a:rPr>
              <a:t>(4) );      </a:t>
            </a:r>
            <a:r>
              <a:rPr lang="pl-PL" sz="2000" dirty="0" smtClean="0">
                <a:latin typeface="Agency FB" pitchFamily="34" charset="0"/>
              </a:rPr>
              <a:t/>
            </a:r>
            <a:br>
              <a:rPr lang="pl-PL" sz="2000" dirty="0" smtClean="0">
                <a:latin typeface="Agency FB" pitchFamily="34" charset="0"/>
              </a:rPr>
            </a:br>
            <a:r>
              <a:rPr lang="pl-PL" sz="2000" dirty="0" smtClean="0">
                <a:latin typeface="Agency FB" pitchFamily="34" charset="0"/>
              </a:rPr>
              <a:t>// … and so on …</a:t>
            </a:r>
            <a:br>
              <a:rPr lang="pl-PL" sz="2000" dirty="0" smtClean="0">
                <a:latin typeface="Agency FB" pitchFamily="34" charset="0"/>
              </a:rPr>
            </a:br>
            <a:r>
              <a:rPr lang="pl-PL" sz="2000" dirty="0" err="1" smtClean="0">
                <a:solidFill>
                  <a:srgbClr val="FFFF99"/>
                </a:solidFill>
                <a:latin typeface="Agency FB" pitchFamily="34" charset="0"/>
              </a:rPr>
              <a:t>HPidTrackCandSim</a:t>
            </a:r>
            <a:r>
              <a:rPr lang="pl-PL" sz="2000" dirty="0" smtClean="0">
                <a:solidFill>
                  <a:srgbClr val="FFFF99"/>
                </a:solidFill>
                <a:latin typeface="Agency FB" pitchFamily="34" charset="0"/>
              </a:rPr>
              <a:t> *</a:t>
            </a:r>
            <a:r>
              <a:rPr lang="pl-PL" sz="2000" dirty="0" err="1" smtClean="0">
                <a:solidFill>
                  <a:srgbClr val="FFFF99"/>
                </a:solidFill>
                <a:latin typeface="Agency FB" pitchFamily="34" charset="0"/>
              </a:rPr>
              <a:t>PidCandSim</a:t>
            </a:r>
            <a:r>
              <a:rPr lang="pl-PL" sz="2000" dirty="0" smtClean="0">
                <a:solidFill>
                  <a:srgbClr val="FFFF99"/>
                </a:solidFill>
                <a:latin typeface="Agency FB" pitchFamily="34" charset="0"/>
              </a:rPr>
              <a:t> = </a:t>
            </a:r>
            <a:r>
              <a:rPr lang="pl-PL" sz="2000" dirty="0" err="1" smtClean="0">
                <a:solidFill>
                  <a:srgbClr val="FFFF99"/>
                </a:solidFill>
                <a:latin typeface="Agency FB" pitchFamily="34" charset="0"/>
              </a:rPr>
              <a:t>dynamic_cast&lt;HPidTrackCandSim</a:t>
            </a:r>
            <a:r>
              <a:rPr lang="pl-PL" sz="2000" dirty="0" smtClean="0">
                <a:solidFill>
                  <a:srgbClr val="FFFF99"/>
                </a:solidFill>
                <a:latin typeface="Agency FB" pitchFamily="34" charset="0"/>
              </a:rPr>
              <a:t>*&gt;( </a:t>
            </a:r>
            <a:r>
              <a:rPr lang="pl-PL" sz="2000" dirty="0" err="1" smtClean="0">
                <a:solidFill>
                  <a:srgbClr val="FFFF99"/>
                </a:solidFill>
                <a:latin typeface="Agency FB" pitchFamily="34" charset="0"/>
              </a:rPr>
              <a:t>ptr</a:t>
            </a:r>
            <a:r>
              <a:rPr lang="pl-PL" sz="2000" dirty="0" smtClean="0">
                <a:solidFill>
                  <a:srgbClr val="FFFF99"/>
                </a:solidFill>
                <a:latin typeface="Agency FB" pitchFamily="34" charset="0"/>
              </a:rPr>
              <a:t> );</a:t>
            </a:r>
            <a:r>
              <a:rPr lang="pl-PL" sz="2000" dirty="0" smtClean="0">
                <a:latin typeface="Agency FB" pitchFamily="34" charset="0"/>
              </a:rPr>
              <a:t/>
            </a:r>
            <a:br>
              <a:rPr lang="pl-PL" sz="2000" dirty="0" smtClean="0">
                <a:latin typeface="Agency FB" pitchFamily="34" charset="0"/>
              </a:rPr>
            </a:br>
            <a:r>
              <a:rPr lang="pl-PL" sz="2000" dirty="0" err="1" smtClean="0">
                <a:latin typeface="Agency FB" pitchFamily="34" charset="0"/>
              </a:rPr>
              <a:t>if</a:t>
            </a:r>
            <a:r>
              <a:rPr lang="pl-PL" sz="2000" dirty="0" smtClean="0">
                <a:latin typeface="Agency FB" pitchFamily="34" charset="0"/>
              </a:rPr>
              <a:t> ( </a:t>
            </a:r>
            <a:r>
              <a:rPr lang="pl-PL" sz="2000" dirty="0" err="1" smtClean="0">
                <a:latin typeface="Agency FB" pitchFamily="34" charset="0"/>
              </a:rPr>
              <a:t>PidCandSim</a:t>
            </a:r>
            <a:r>
              <a:rPr lang="pl-PL" sz="2000" dirty="0" smtClean="0">
                <a:latin typeface="Agency FB" pitchFamily="34" charset="0"/>
              </a:rPr>
              <a:t> != 0 )      {		 </a:t>
            </a:r>
            <a:br>
              <a:rPr lang="pl-PL" sz="2000" dirty="0" smtClean="0">
                <a:latin typeface="Agency FB" pitchFamily="34" charset="0"/>
              </a:rPr>
            </a:br>
            <a:r>
              <a:rPr lang="pl-PL" sz="2000" dirty="0" smtClean="0">
                <a:latin typeface="Agency FB" pitchFamily="34" charset="0"/>
              </a:rPr>
              <a:t>    </a:t>
            </a:r>
            <a:r>
              <a:rPr lang="pl-PL" sz="2000" dirty="0" err="1" smtClean="0">
                <a:latin typeface="Agency FB" pitchFamily="34" charset="0"/>
              </a:rPr>
              <a:t>HPidGeantTrackSet</a:t>
            </a:r>
            <a:r>
              <a:rPr lang="pl-PL" sz="2000" dirty="0" smtClean="0">
                <a:latin typeface="Agency FB" pitchFamily="34" charset="0"/>
              </a:rPr>
              <a:t>* </a:t>
            </a:r>
            <a:r>
              <a:rPr lang="pl-PL" sz="2000" dirty="0" err="1" smtClean="0">
                <a:latin typeface="Agency FB" pitchFamily="34" charset="0"/>
              </a:rPr>
              <a:t>ptrSim</a:t>
            </a:r>
            <a:r>
              <a:rPr lang="pl-PL" sz="2000" dirty="0" smtClean="0">
                <a:latin typeface="Agency FB" pitchFamily="34" charset="0"/>
              </a:rPr>
              <a:t> = </a:t>
            </a:r>
            <a:r>
              <a:rPr lang="pl-PL" sz="2000" dirty="0" err="1" smtClean="0">
                <a:latin typeface="Agency FB" pitchFamily="34" charset="0"/>
              </a:rPr>
              <a:t>PidCandSim-&gt;getGeantTrackSet</a:t>
            </a:r>
            <a:r>
              <a:rPr lang="pl-PL" sz="2000" dirty="0" smtClean="0">
                <a:latin typeface="Agency FB" pitchFamily="34" charset="0"/>
              </a:rPr>
              <a:t>();		     </a:t>
            </a:r>
            <a:br>
              <a:rPr lang="pl-PL" sz="2000" dirty="0" smtClean="0">
                <a:latin typeface="Agency FB" pitchFamily="34" charset="0"/>
              </a:rPr>
            </a:br>
            <a:r>
              <a:rPr lang="pl-PL" sz="2000" dirty="0" smtClean="0">
                <a:latin typeface="Agency FB" pitchFamily="34" charset="0"/>
              </a:rPr>
              <a:t>    set("</a:t>
            </a:r>
            <a:r>
              <a:rPr lang="pl-PL" sz="2000" dirty="0" err="1" smtClean="0">
                <a:latin typeface="Agency FB" pitchFamily="34" charset="0"/>
              </a:rPr>
              <a:t>sim_iscommon</a:t>
            </a:r>
            <a:r>
              <a:rPr lang="pl-PL" sz="2000" dirty="0" smtClean="0">
                <a:latin typeface="Agency FB" pitchFamily="34" charset="0"/>
              </a:rPr>
              <a:t>", </a:t>
            </a:r>
            <a:r>
              <a:rPr lang="pl-PL" sz="2000" dirty="0" err="1" smtClean="0">
                <a:latin typeface="Agency FB" pitchFamily="34" charset="0"/>
              </a:rPr>
              <a:t>ptrSim-&gt;getMostCommonCorrelation</a:t>
            </a:r>
            <a:r>
              <a:rPr lang="pl-PL" sz="2000" dirty="0" smtClean="0">
                <a:latin typeface="Agency FB" pitchFamily="34" charset="0"/>
              </a:rPr>
              <a:t>() );		 </a:t>
            </a:r>
            <a:br>
              <a:rPr lang="pl-PL" sz="2000" dirty="0" smtClean="0">
                <a:latin typeface="Agency FB" pitchFamily="34" charset="0"/>
              </a:rPr>
            </a:br>
            <a:r>
              <a:rPr lang="pl-PL" sz="2000" dirty="0" smtClean="0">
                <a:latin typeface="Agency FB" pitchFamily="34" charset="0"/>
              </a:rPr>
              <a:t>    set("</a:t>
            </a:r>
            <a:r>
              <a:rPr lang="pl-PL" sz="2000" dirty="0" err="1" smtClean="0">
                <a:latin typeface="Agency FB" pitchFamily="34" charset="0"/>
              </a:rPr>
              <a:t>sim_id</a:t>
            </a:r>
            <a:r>
              <a:rPr lang="pl-PL" sz="2000" dirty="0" smtClean="0">
                <a:latin typeface="Agency FB" pitchFamily="34" charset="0"/>
              </a:rPr>
              <a:t>", </a:t>
            </a:r>
            <a:r>
              <a:rPr lang="pl-PL" sz="2000" dirty="0" err="1" smtClean="0">
                <a:latin typeface="Agency FB" pitchFamily="34" charset="0"/>
              </a:rPr>
              <a:t>ptrSim-&gt;getGeantPID</a:t>
            </a:r>
            <a:r>
              <a:rPr lang="pl-PL" sz="2000" dirty="0" smtClean="0">
                <a:latin typeface="Agency FB" pitchFamily="34" charset="0"/>
              </a:rPr>
              <a:t>() );</a:t>
            </a:r>
            <a:endParaRPr lang="pl-PL" sz="2000" dirty="0"/>
          </a:p>
        </p:txBody>
      </p:sp>
      <p:sp>
        <p:nvSpPr>
          <p:cNvPr id="7" name="Objaśnienie liniowe 3 6"/>
          <p:cNvSpPr/>
          <p:nvPr/>
        </p:nvSpPr>
        <p:spPr>
          <a:xfrm>
            <a:off x="5429256" y="2214554"/>
            <a:ext cx="2000264" cy="857256"/>
          </a:xfrm>
          <a:prstGeom prst="borderCallout3">
            <a:avLst>
              <a:gd name="adj1" fmla="val 18750"/>
              <a:gd name="adj2" fmla="val -232"/>
              <a:gd name="adj3" fmla="val 18750"/>
              <a:gd name="adj4" fmla="val -16667"/>
              <a:gd name="adj5" fmla="val 100000"/>
              <a:gd name="adj6" fmla="val -16667"/>
              <a:gd name="adj7" fmla="val 149612"/>
              <a:gd name="adj8" fmla="val -1389"/>
            </a:avLst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Here we recognize the simulation!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5804" y="1204154"/>
            <a:ext cx="8229600" cy="796086"/>
          </a:xfrm>
        </p:spPr>
        <p:txBody>
          <a:bodyPr>
            <a:noAutofit/>
          </a:bodyPr>
          <a:lstStyle/>
          <a:p>
            <a:r>
              <a:rPr lang="pl-PL" sz="2800" i="1" dirty="0" err="1" smtClean="0">
                <a:solidFill>
                  <a:srgbClr val="990000"/>
                </a:solidFill>
              </a:rPr>
              <a:t>Where</a:t>
            </a:r>
            <a:r>
              <a:rPr lang="pl-PL" sz="2800" i="1" dirty="0" smtClean="0">
                <a:solidFill>
                  <a:srgbClr val="990000"/>
                </a:solidFill>
              </a:rPr>
              <a:t> </a:t>
            </a:r>
            <a:r>
              <a:rPr lang="pl-PL" sz="2800" i="1" dirty="0" err="1" smtClean="0">
                <a:solidFill>
                  <a:srgbClr val="990000"/>
                </a:solidFill>
              </a:rPr>
              <a:t>is</a:t>
            </a:r>
            <a:r>
              <a:rPr lang="pl-PL" sz="2800" i="1" dirty="0" smtClean="0">
                <a:solidFill>
                  <a:srgbClr val="990000"/>
                </a:solidFill>
              </a:rPr>
              <a:t> </a:t>
            </a:r>
            <a:r>
              <a:rPr lang="pl-PL" sz="2800" i="1" dirty="0" err="1" smtClean="0">
                <a:solidFill>
                  <a:srgbClr val="990000"/>
                </a:solidFill>
              </a:rPr>
              <a:t>HParticleCandidate</a:t>
            </a:r>
            <a:r>
              <a:rPr lang="pl-PL" sz="2800" i="1" dirty="0" smtClean="0">
                <a:solidFill>
                  <a:srgbClr val="990000"/>
                </a:solidFill>
              </a:rPr>
              <a:t> </a:t>
            </a:r>
            <a:r>
              <a:rPr lang="pl-PL" sz="2800" i="1" dirty="0" err="1" smtClean="0">
                <a:solidFill>
                  <a:srgbClr val="990000"/>
                </a:solidFill>
              </a:rPr>
              <a:t>object</a:t>
            </a:r>
            <a:r>
              <a:rPr lang="pl-PL" sz="2800" i="1" dirty="0" smtClean="0">
                <a:solidFill>
                  <a:srgbClr val="990000"/>
                </a:solidFill>
              </a:rPr>
              <a:t> </a:t>
            </a:r>
            <a:r>
              <a:rPr lang="pl-PL" sz="2800" i="1" dirty="0" err="1" smtClean="0">
                <a:solidFill>
                  <a:srgbClr val="990000"/>
                </a:solidFill>
              </a:rPr>
              <a:t>added</a:t>
            </a:r>
            <a:r>
              <a:rPr lang="pl-PL" sz="2800" i="1" dirty="0" smtClean="0">
                <a:solidFill>
                  <a:srgbClr val="990000"/>
                </a:solidFill>
              </a:rPr>
              <a:t>? </a:t>
            </a:r>
            <a:br>
              <a:rPr lang="pl-PL" sz="2800" i="1" dirty="0" smtClean="0">
                <a:solidFill>
                  <a:srgbClr val="990000"/>
                </a:solidFill>
              </a:rPr>
            </a:br>
            <a:r>
              <a:rPr lang="pl-PL" sz="2800" i="1" dirty="0" err="1" smtClean="0">
                <a:solidFill>
                  <a:srgbClr val="990000"/>
                </a:solidFill>
              </a:rPr>
              <a:t>Can</a:t>
            </a:r>
            <a:r>
              <a:rPr lang="pl-PL" sz="2800" i="1" dirty="0" smtClean="0">
                <a:solidFill>
                  <a:srgbClr val="990000"/>
                </a:solidFill>
              </a:rPr>
              <a:t> I </a:t>
            </a:r>
            <a:r>
              <a:rPr lang="pl-PL" sz="2800" i="1" dirty="0" err="1" smtClean="0">
                <a:solidFill>
                  <a:srgbClr val="990000"/>
                </a:solidFill>
              </a:rPr>
              <a:t>get</a:t>
            </a:r>
            <a:r>
              <a:rPr lang="pl-PL" sz="2800" i="1" dirty="0" smtClean="0">
                <a:solidFill>
                  <a:srgbClr val="990000"/>
                </a:solidFill>
              </a:rPr>
              <a:t> data </a:t>
            </a:r>
            <a:r>
              <a:rPr lang="pl-PL" sz="2800" i="1" dirty="0" err="1" smtClean="0">
                <a:solidFill>
                  <a:srgbClr val="990000"/>
                </a:solidFill>
              </a:rPr>
              <a:t>also</a:t>
            </a:r>
            <a:r>
              <a:rPr lang="pl-PL" sz="2800" i="1" dirty="0" smtClean="0">
                <a:solidFill>
                  <a:srgbClr val="990000"/>
                </a:solidFill>
              </a:rPr>
              <a:t> </a:t>
            </a:r>
            <a:r>
              <a:rPr lang="pl-PL" sz="2800" i="1" dirty="0" err="1" smtClean="0">
                <a:solidFill>
                  <a:srgbClr val="990000"/>
                </a:solidFill>
              </a:rPr>
              <a:t>from</a:t>
            </a:r>
            <a:r>
              <a:rPr lang="pl-PL" sz="2800" i="1" dirty="0" smtClean="0">
                <a:solidFill>
                  <a:srgbClr val="990000"/>
                </a:solidFill>
              </a:rPr>
              <a:t> </a:t>
            </a:r>
            <a:r>
              <a:rPr lang="pl-PL" sz="2800" i="1" dirty="0" err="1" smtClean="0">
                <a:solidFill>
                  <a:srgbClr val="990000"/>
                </a:solidFill>
              </a:rPr>
              <a:t>the</a:t>
            </a:r>
            <a:r>
              <a:rPr lang="pl-PL" sz="2800" i="1" dirty="0" smtClean="0">
                <a:solidFill>
                  <a:srgbClr val="990000"/>
                </a:solidFill>
              </a:rPr>
              <a:t> </a:t>
            </a:r>
            <a:r>
              <a:rPr lang="pl-PL" sz="2800" i="1" dirty="0" err="1" smtClean="0">
                <a:solidFill>
                  <a:srgbClr val="990000"/>
                </a:solidFill>
              </a:rPr>
              <a:t>other</a:t>
            </a:r>
            <a:r>
              <a:rPr lang="pl-PL" sz="2800" i="1" dirty="0" smtClean="0">
                <a:solidFill>
                  <a:srgbClr val="990000"/>
                </a:solidFill>
              </a:rPr>
              <a:t> </a:t>
            </a:r>
            <a:r>
              <a:rPr lang="pl-PL" sz="2800" i="1" dirty="0" err="1" smtClean="0">
                <a:solidFill>
                  <a:srgbClr val="990000"/>
                </a:solidFill>
              </a:rPr>
              <a:t>categories</a:t>
            </a:r>
            <a:r>
              <a:rPr lang="pl-PL" sz="2800" i="1" dirty="0" smtClean="0">
                <a:solidFill>
                  <a:srgbClr val="990000"/>
                </a:solidFill>
              </a:rPr>
              <a:t>? </a:t>
            </a:r>
            <a:br>
              <a:rPr lang="pl-PL" sz="2800" i="1" dirty="0" smtClean="0">
                <a:solidFill>
                  <a:srgbClr val="990000"/>
                </a:solidFill>
              </a:rPr>
            </a:br>
            <a:r>
              <a:rPr lang="pl-PL" sz="2800" i="1" dirty="0" smtClean="0">
                <a:solidFill>
                  <a:srgbClr val="990000"/>
                </a:solidFill>
              </a:rPr>
              <a:t>(</a:t>
            </a:r>
            <a:r>
              <a:rPr lang="pl-PL" sz="2800" i="1" dirty="0" err="1" smtClean="0">
                <a:solidFill>
                  <a:srgbClr val="990000"/>
                </a:solidFill>
              </a:rPr>
              <a:t>i.e</a:t>
            </a:r>
            <a:r>
              <a:rPr lang="pl-PL" sz="2800" i="1" dirty="0" smtClean="0">
                <a:solidFill>
                  <a:srgbClr val="990000"/>
                </a:solidFill>
              </a:rPr>
              <a:t>. </a:t>
            </a:r>
            <a:r>
              <a:rPr lang="pl-PL" sz="2800" i="1" dirty="0" err="1" smtClean="0">
                <a:solidFill>
                  <a:srgbClr val="990000"/>
                </a:solidFill>
              </a:rPr>
              <a:t>HWallHit</a:t>
            </a:r>
            <a:r>
              <a:rPr lang="pl-PL" sz="2800" i="1" dirty="0" smtClean="0">
                <a:solidFill>
                  <a:srgbClr val="990000"/>
                </a:solidFill>
              </a:rPr>
              <a:t> </a:t>
            </a:r>
            <a:r>
              <a:rPr lang="pl-PL" sz="2800" i="1" dirty="0" err="1" smtClean="0">
                <a:solidFill>
                  <a:srgbClr val="990000"/>
                </a:solidFill>
              </a:rPr>
              <a:t>or</a:t>
            </a:r>
            <a:r>
              <a:rPr lang="pl-PL" sz="2800" i="1" dirty="0" smtClean="0">
                <a:solidFill>
                  <a:srgbClr val="990000"/>
                </a:solidFill>
              </a:rPr>
              <a:t> </a:t>
            </a:r>
            <a:r>
              <a:rPr lang="pl-PL" sz="2800" i="1" dirty="0" err="1" smtClean="0">
                <a:solidFill>
                  <a:srgbClr val="990000"/>
                </a:solidFill>
              </a:rPr>
              <a:t>HMdcClusInf</a:t>
            </a:r>
            <a:r>
              <a:rPr lang="pl-PL" sz="2800" i="1" dirty="0" smtClean="0">
                <a:solidFill>
                  <a:srgbClr val="990000"/>
                </a:solidFill>
              </a:rPr>
              <a:t>)…</a:t>
            </a:r>
            <a:endParaRPr lang="en-US" sz="2800" i="1" dirty="0">
              <a:solidFill>
                <a:srgbClr val="99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2143116"/>
            <a:ext cx="8643998" cy="4714884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+mj-lt"/>
              </a:rPr>
              <a:t>Open file:</a:t>
            </a:r>
            <a:r>
              <a:rPr lang="en-US" dirty="0" smtClean="0">
                <a:solidFill>
                  <a:srgbClr val="C00000"/>
                </a:solidFill>
                <a:latin typeface="Agency FB" pitchFamily="34" charset="0"/>
              </a:rPr>
              <a:t> hparticlepool.cc </a:t>
            </a:r>
            <a:r>
              <a:rPr lang="en-US" dirty="0" smtClean="0">
                <a:latin typeface="+mj-lt"/>
              </a:rPr>
              <a:t>and</a:t>
            </a:r>
            <a:r>
              <a:rPr lang="en-US" dirty="0" smtClean="0">
                <a:solidFill>
                  <a:srgbClr val="C00000"/>
                </a:solidFill>
                <a:latin typeface="Agency FB" pitchFamily="34" charset="0"/>
              </a:rPr>
              <a:t> hparticledatapool.cc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Agency FB" pitchFamily="34" charset="0"/>
              </a:rPr>
              <a:t>    </a:t>
            </a:r>
          </a:p>
          <a:p>
            <a:pPr>
              <a:buNone/>
            </a:pPr>
            <a:endParaRPr lang="en-US" sz="2400" dirty="0" smtClean="0">
              <a:solidFill>
                <a:srgbClr val="C00000"/>
              </a:solidFill>
              <a:latin typeface="Agency FB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gency FB" pitchFamily="34" charset="0"/>
              </a:rPr>
              <a:t/>
            </a:r>
            <a:br>
              <a:rPr lang="en-US" sz="2400" dirty="0" smtClean="0">
                <a:latin typeface="Agency FB" pitchFamily="34" charset="0"/>
              </a:rPr>
            </a:br>
            <a:r>
              <a:rPr lang="en-US" sz="2400" dirty="0" smtClean="0">
                <a:latin typeface="Agency FB" pitchFamily="34" charset="0"/>
              </a:rPr>
              <a:t/>
            </a:r>
            <a:br>
              <a:rPr lang="en-US" sz="2400" dirty="0" smtClean="0">
                <a:latin typeface="Agency FB" pitchFamily="34" charset="0"/>
              </a:rPr>
            </a:br>
            <a:endParaRPr lang="en-US" sz="2400" dirty="0" smtClean="0">
              <a:latin typeface="Agency FB" pitchFamily="34" charset="0"/>
            </a:endParaRPr>
          </a:p>
          <a:p>
            <a:r>
              <a:rPr lang="en-US" sz="2400" dirty="0" smtClean="0">
                <a:latin typeface="+mj-lt"/>
              </a:rPr>
              <a:t>Similarly it is possible to add </a:t>
            </a:r>
            <a:r>
              <a:rPr lang="en-US" sz="2400" dirty="0" err="1" smtClean="0">
                <a:latin typeface="Agency FB" pitchFamily="34" charset="0"/>
              </a:rPr>
              <a:t>HWallHit</a:t>
            </a:r>
            <a:r>
              <a:rPr lang="en-US" sz="2400" dirty="0" smtClean="0">
                <a:latin typeface="+mj-lt"/>
              </a:rPr>
              <a:t> information (for example another version of </a:t>
            </a:r>
            <a:r>
              <a:rPr lang="en-US" sz="2400" dirty="0" err="1" smtClean="0">
                <a:latin typeface="Agency FB" pitchFamily="34" charset="0"/>
              </a:rPr>
              <a:t>HParticleCandidate</a:t>
            </a:r>
            <a:r>
              <a:rPr lang="en-US" sz="2400" dirty="0" smtClean="0">
                <a:latin typeface="+mj-lt"/>
              </a:rPr>
              <a:t> constructor). To any </a:t>
            </a:r>
            <a:r>
              <a:rPr lang="en-US" sz="2400" dirty="0" err="1" smtClean="0">
                <a:latin typeface="Agency FB" pitchFamily="34" charset="0"/>
              </a:rPr>
              <a:t>HParticleCandidate</a:t>
            </a:r>
            <a:r>
              <a:rPr lang="en-US" sz="2400" dirty="0" smtClean="0">
                <a:latin typeface="+mj-lt"/>
              </a:rPr>
              <a:t> object one can add more data (i.e. from </a:t>
            </a:r>
            <a:r>
              <a:rPr lang="en-US" sz="2400" dirty="0" err="1" smtClean="0">
                <a:latin typeface="Agency FB" pitchFamily="34" charset="0"/>
              </a:rPr>
              <a:t>HMdcClusInfo</a:t>
            </a:r>
            <a:r>
              <a:rPr lang="en-US" sz="2400" dirty="0" smtClean="0">
                <a:latin typeface="+mj-lt"/>
              </a:rPr>
              <a:t>) with the ”set” method.</a:t>
            </a:r>
          </a:p>
          <a:p>
            <a:r>
              <a:rPr lang="en-US" sz="2400" dirty="0" smtClean="0">
                <a:latin typeface="+mj-lt"/>
              </a:rPr>
              <a:t>However, this requires core code modification, </a:t>
            </a:r>
            <a:br>
              <a:rPr lang="en-US" sz="2400" dirty="0" smtClean="0">
                <a:latin typeface="+mj-lt"/>
              </a:rPr>
            </a:br>
            <a:r>
              <a:rPr lang="en-US" sz="2400" dirty="0" smtClean="0">
                <a:latin typeface="+mj-lt"/>
              </a:rPr>
              <a:t>therefore please call me for help! </a:t>
            </a:r>
          </a:p>
        </p:txBody>
      </p:sp>
      <p:sp>
        <p:nvSpPr>
          <p:cNvPr id="6" name="Pięciokąt 5"/>
          <p:cNvSpPr/>
          <p:nvPr/>
        </p:nvSpPr>
        <p:spPr>
          <a:xfrm>
            <a:off x="-32" y="0"/>
            <a:ext cx="2286016" cy="428604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latin typeface="+mj-lt"/>
              </a:rPr>
              <a:t>FAQ</a:t>
            </a:r>
            <a:endParaRPr lang="pl-PL" sz="2400" b="1" dirty="0">
              <a:latin typeface="+mj-lt"/>
            </a:endParaRPr>
          </a:p>
        </p:txBody>
      </p:sp>
      <p:sp>
        <p:nvSpPr>
          <p:cNvPr id="5" name="Prostokąt z rogami zaokrąglonymi po przekątnej 4"/>
          <p:cNvSpPr/>
          <p:nvPr/>
        </p:nvSpPr>
        <p:spPr>
          <a:xfrm>
            <a:off x="428596" y="2714620"/>
            <a:ext cx="7715304" cy="1500198"/>
          </a:xfrm>
          <a:prstGeom prst="round2Diag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000" dirty="0" err="1" smtClean="0">
                <a:latin typeface="Agency FB" pitchFamily="34" charset="0"/>
              </a:rPr>
              <a:t>void</a:t>
            </a:r>
            <a:r>
              <a:rPr lang="pl-PL" sz="2000" dirty="0" smtClean="0">
                <a:latin typeface="Agency FB" pitchFamily="34" charset="0"/>
              </a:rPr>
              <a:t> </a:t>
            </a:r>
            <a:r>
              <a:rPr lang="pl-PL" sz="2000" dirty="0" err="1" smtClean="0">
                <a:latin typeface="Agency FB" pitchFamily="34" charset="0"/>
              </a:rPr>
              <a:t>HParticlePool::loop</a:t>
            </a:r>
            <a:r>
              <a:rPr lang="pl-PL" sz="2000" dirty="0" smtClean="0">
                <a:latin typeface="Agency FB" pitchFamily="34" charset="0"/>
              </a:rPr>
              <a:t>(</a:t>
            </a:r>
            <a:r>
              <a:rPr lang="pl-PL" sz="2000" dirty="0" err="1" smtClean="0">
                <a:latin typeface="Agency FB" pitchFamily="34" charset="0"/>
              </a:rPr>
              <a:t>HIterator</a:t>
            </a:r>
            <a:r>
              <a:rPr lang="pl-PL" sz="2000" dirty="0" smtClean="0">
                <a:latin typeface="Agency FB" pitchFamily="34" charset="0"/>
              </a:rPr>
              <a:t>* </a:t>
            </a:r>
            <a:r>
              <a:rPr lang="pl-PL" sz="2000" dirty="0" err="1" smtClean="0">
                <a:latin typeface="Agency FB" pitchFamily="34" charset="0"/>
              </a:rPr>
              <a:t>dataIt</a:t>
            </a:r>
            <a:r>
              <a:rPr lang="pl-PL" sz="2000" dirty="0" smtClean="0">
                <a:latin typeface="Agency FB" pitchFamily="34" charset="0"/>
              </a:rPr>
              <a:t>) {   </a:t>
            </a:r>
            <a:br>
              <a:rPr lang="pl-PL" sz="2000" dirty="0" smtClean="0">
                <a:latin typeface="Agency FB" pitchFamily="34" charset="0"/>
              </a:rPr>
            </a:br>
            <a:r>
              <a:rPr lang="pl-PL" sz="2000" dirty="0" smtClean="0">
                <a:latin typeface="Agency FB" pitchFamily="34" charset="0"/>
              </a:rPr>
              <a:t>   // …</a:t>
            </a:r>
            <a:br>
              <a:rPr lang="pl-PL" sz="2000" dirty="0" smtClean="0">
                <a:latin typeface="Agency FB" pitchFamily="34" charset="0"/>
              </a:rPr>
            </a:br>
            <a:r>
              <a:rPr lang="pl-PL" sz="2000" dirty="0" smtClean="0">
                <a:latin typeface="Agency FB" pitchFamily="34" charset="0"/>
              </a:rPr>
              <a:t>   </a:t>
            </a:r>
            <a:r>
              <a:rPr lang="pl-PL" sz="2000" dirty="0" err="1" smtClean="0">
                <a:latin typeface="Agency FB" pitchFamily="34" charset="0"/>
              </a:rPr>
              <a:t>if</a:t>
            </a:r>
            <a:r>
              <a:rPr lang="pl-PL" sz="2000" dirty="0" smtClean="0">
                <a:latin typeface="Agency FB" pitchFamily="34" charset="0"/>
              </a:rPr>
              <a:t> (</a:t>
            </a:r>
            <a:r>
              <a:rPr lang="pl-PL" sz="2000" dirty="0" err="1" smtClean="0">
                <a:latin typeface="Agency FB" pitchFamily="34" charset="0"/>
              </a:rPr>
              <a:t>PidCand-&gt;isFlagBit</a:t>
            </a:r>
            <a:r>
              <a:rPr lang="pl-PL" sz="2000" dirty="0" smtClean="0">
                <a:latin typeface="Agency FB" pitchFamily="34" charset="0"/>
              </a:rPr>
              <a:t>(</a:t>
            </a:r>
            <a:r>
              <a:rPr lang="pl-PL" sz="2000" dirty="0" err="1" smtClean="0">
                <a:latin typeface="Agency FB" pitchFamily="34" charset="0"/>
              </a:rPr>
              <a:t>HPidTrackCand::kIsUsed</a:t>
            </a:r>
            <a:r>
              <a:rPr lang="pl-PL" sz="2000" dirty="0" smtClean="0">
                <a:latin typeface="Agency FB" pitchFamily="34" charset="0"/>
              </a:rPr>
              <a:t>) == 1)           </a:t>
            </a:r>
            <a:br>
              <a:rPr lang="pl-PL" sz="2000" dirty="0" smtClean="0">
                <a:latin typeface="Agency FB" pitchFamily="34" charset="0"/>
              </a:rPr>
            </a:br>
            <a:r>
              <a:rPr lang="pl-PL" sz="2000" dirty="0" smtClean="0">
                <a:latin typeface="Agency FB" pitchFamily="34" charset="0"/>
              </a:rPr>
              <a:t>              </a:t>
            </a:r>
            <a:r>
              <a:rPr lang="pl-PL" sz="2000" dirty="0" err="1" smtClean="0">
                <a:solidFill>
                  <a:srgbClr val="FFFF99"/>
                </a:solidFill>
                <a:latin typeface="Agency FB" pitchFamily="34" charset="0"/>
              </a:rPr>
              <a:t>addPartCand</a:t>
            </a:r>
            <a:r>
              <a:rPr lang="pl-PL" sz="2000" dirty="0" smtClean="0">
                <a:solidFill>
                  <a:srgbClr val="FFFF99"/>
                </a:solidFill>
                <a:latin typeface="Agency FB" pitchFamily="34" charset="0"/>
              </a:rPr>
              <a:t>(</a:t>
            </a:r>
            <a:r>
              <a:rPr lang="pl-PL" sz="2000" dirty="0" err="1" smtClean="0">
                <a:solidFill>
                  <a:srgbClr val="FFFF99"/>
                </a:solidFill>
                <a:latin typeface="Agency FB" pitchFamily="34" charset="0"/>
              </a:rPr>
              <a:t>myEId</a:t>
            </a:r>
            <a:r>
              <a:rPr lang="pl-PL" sz="2000" dirty="0" smtClean="0">
                <a:solidFill>
                  <a:srgbClr val="FFFF99"/>
                </a:solidFill>
                <a:latin typeface="Agency FB" pitchFamily="34" charset="0"/>
              </a:rPr>
              <a:t>, </a:t>
            </a:r>
            <a:r>
              <a:rPr lang="pl-PL" sz="2000" dirty="0" err="1" smtClean="0">
                <a:solidFill>
                  <a:srgbClr val="FFFF99"/>
                </a:solidFill>
                <a:latin typeface="Agency FB" pitchFamily="34" charset="0"/>
              </a:rPr>
              <a:t>PidCand</a:t>
            </a:r>
            <a:r>
              <a:rPr lang="pl-PL" sz="2000" dirty="0" smtClean="0">
                <a:solidFill>
                  <a:srgbClr val="FFFF99"/>
                </a:solidFill>
                <a:latin typeface="Agency FB" pitchFamily="34" charset="0"/>
              </a:rPr>
              <a:t>);</a:t>
            </a:r>
            <a:endParaRPr lang="pl-PL" sz="2000" dirty="0">
              <a:solidFill>
                <a:srgbClr val="FFFF99"/>
              </a:solidFill>
            </a:endParaRPr>
          </a:p>
        </p:txBody>
      </p:sp>
      <p:sp>
        <p:nvSpPr>
          <p:cNvPr id="7" name="Prostokąt z rogami zaokrąglonymi po przekątnej 6"/>
          <p:cNvSpPr/>
          <p:nvPr/>
        </p:nvSpPr>
        <p:spPr>
          <a:xfrm>
            <a:off x="5000628" y="2786058"/>
            <a:ext cx="4000528" cy="1357322"/>
          </a:xfrm>
          <a:prstGeom prst="round2Diag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 err="1" smtClean="0">
                <a:latin typeface="Agency FB" pitchFamily="34" charset="0"/>
              </a:rPr>
              <a:t>void</a:t>
            </a:r>
            <a:r>
              <a:rPr lang="pl-PL" dirty="0" smtClean="0">
                <a:latin typeface="Agency FB" pitchFamily="34" charset="0"/>
              </a:rPr>
              <a:t> </a:t>
            </a:r>
            <a:r>
              <a:rPr lang="pl-PL" dirty="0" err="1" smtClean="0">
                <a:latin typeface="Agency FB" pitchFamily="34" charset="0"/>
              </a:rPr>
              <a:t>HParticleDataPool::addPartCand</a:t>
            </a:r>
            <a:r>
              <a:rPr lang="pl-PL" dirty="0" smtClean="0">
                <a:latin typeface="Agency FB" pitchFamily="34" charset="0"/>
              </a:rPr>
              <a:t/>
            </a:r>
            <a:br>
              <a:rPr lang="pl-PL" dirty="0" smtClean="0">
                <a:latin typeface="Agency FB" pitchFamily="34" charset="0"/>
              </a:rPr>
            </a:br>
            <a:r>
              <a:rPr lang="pl-PL" dirty="0" smtClean="0">
                <a:latin typeface="Agency FB" pitchFamily="34" charset="0"/>
              </a:rPr>
              <a:t>(</a:t>
            </a:r>
            <a:r>
              <a:rPr lang="pl-PL" dirty="0" err="1" smtClean="0">
                <a:latin typeface="Agency FB" pitchFamily="34" charset="0"/>
              </a:rPr>
              <a:t>EParticle</a:t>
            </a:r>
            <a:r>
              <a:rPr lang="pl-PL" dirty="0" smtClean="0">
                <a:latin typeface="Agency FB" pitchFamily="34" charset="0"/>
              </a:rPr>
              <a:t> </a:t>
            </a:r>
            <a:r>
              <a:rPr lang="pl-PL" dirty="0" err="1" smtClean="0">
                <a:latin typeface="Agency FB" pitchFamily="34" charset="0"/>
              </a:rPr>
              <a:t>eId</a:t>
            </a:r>
            <a:r>
              <a:rPr lang="pl-PL" dirty="0" smtClean="0">
                <a:latin typeface="Agency FB" pitchFamily="34" charset="0"/>
              </a:rPr>
              <a:t>, </a:t>
            </a:r>
            <a:r>
              <a:rPr lang="pl-PL" dirty="0" err="1" smtClean="0">
                <a:latin typeface="Agency FB" pitchFamily="34" charset="0"/>
              </a:rPr>
              <a:t>HPidTrackCand</a:t>
            </a:r>
            <a:r>
              <a:rPr lang="pl-PL" dirty="0" smtClean="0">
                <a:latin typeface="Agency FB" pitchFamily="34" charset="0"/>
              </a:rPr>
              <a:t> *</a:t>
            </a:r>
            <a:r>
              <a:rPr lang="pl-PL" dirty="0" err="1" smtClean="0">
                <a:latin typeface="Agency FB" pitchFamily="34" charset="0"/>
              </a:rPr>
              <a:t>ptrC</a:t>
            </a:r>
            <a:r>
              <a:rPr lang="pl-PL" dirty="0" smtClean="0">
                <a:latin typeface="Agency FB" pitchFamily="34" charset="0"/>
              </a:rPr>
              <a:t>) {      </a:t>
            </a:r>
            <a:br>
              <a:rPr lang="pl-PL" dirty="0" smtClean="0">
                <a:latin typeface="Agency FB" pitchFamily="34" charset="0"/>
              </a:rPr>
            </a:br>
            <a:r>
              <a:rPr lang="pl-PL" dirty="0" smtClean="0">
                <a:latin typeface="Agency FB" pitchFamily="34" charset="0"/>
              </a:rPr>
              <a:t>   </a:t>
            </a:r>
            <a:r>
              <a:rPr lang="pl-PL" dirty="0" err="1" smtClean="0">
                <a:latin typeface="Agency FB" pitchFamily="34" charset="0"/>
              </a:rPr>
              <a:t>HParticleCandidate</a:t>
            </a:r>
            <a:r>
              <a:rPr lang="pl-PL" dirty="0" smtClean="0">
                <a:latin typeface="Agency FB" pitchFamily="34" charset="0"/>
              </a:rPr>
              <a:t> *</a:t>
            </a:r>
            <a:r>
              <a:rPr lang="pl-PL" dirty="0" err="1" smtClean="0">
                <a:latin typeface="Agency FB" pitchFamily="34" charset="0"/>
              </a:rPr>
              <a:t>ptr</a:t>
            </a:r>
            <a:r>
              <a:rPr lang="pl-PL" dirty="0" smtClean="0">
                <a:latin typeface="Agency FB" pitchFamily="34" charset="0"/>
              </a:rPr>
              <a:t> = </a:t>
            </a:r>
            <a:br>
              <a:rPr lang="pl-PL" dirty="0" smtClean="0">
                <a:latin typeface="Agency FB" pitchFamily="34" charset="0"/>
              </a:rPr>
            </a:br>
            <a:r>
              <a:rPr lang="pl-PL" dirty="0" smtClean="0">
                <a:latin typeface="Agency FB" pitchFamily="34" charset="0"/>
              </a:rPr>
              <a:t>       </a:t>
            </a:r>
            <a:r>
              <a:rPr lang="pl-PL" dirty="0" smtClean="0">
                <a:solidFill>
                  <a:srgbClr val="FFFF99"/>
                </a:solidFill>
                <a:latin typeface="Agency FB" pitchFamily="34" charset="0"/>
              </a:rPr>
              <a:t> </a:t>
            </a:r>
            <a:r>
              <a:rPr lang="pl-PL" dirty="0" err="1" smtClean="0">
                <a:solidFill>
                  <a:srgbClr val="FFFF99"/>
                </a:solidFill>
                <a:latin typeface="Agency FB" pitchFamily="34" charset="0"/>
              </a:rPr>
              <a:t>new</a:t>
            </a:r>
            <a:r>
              <a:rPr lang="pl-PL" dirty="0" smtClean="0">
                <a:solidFill>
                  <a:srgbClr val="FFFF99"/>
                </a:solidFill>
                <a:latin typeface="Agency FB" pitchFamily="34" charset="0"/>
              </a:rPr>
              <a:t> </a:t>
            </a:r>
            <a:r>
              <a:rPr lang="pl-PL" dirty="0" err="1" smtClean="0">
                <a:solidFill>
                  <a:srgbClr val="FFFF99"/>
                </a:solidFill>
                <a:latin typeface="Agency FB" pitchFamily="34" charset="0"/>
              </a:rPr>
              <a:t>HParticleCandidate</a:t>
            </a:r>
            <a:r>
              <a:rPr lang="pl-PL" dirty="0" smtClean="0">
                <a:solidFill>
                  <a:srgbClr val="FFFF99"/>
                </a:solidFill>
                <a:latin typeface="Agency FB" pitchFamily="34" charset="0"/>
              </a:rPr>
              <a:t>(</a:t>
            </a:r>
            <a:r>
              <a:rPr lang="pl-PL" dirty="0" err="1" smtClean="0">
                <a:solidFill>
                  <a:srgbClr val="FFFF99"/>
                </a:solidFill>
                <a:latin typeface="Agency FB" pitchFamily="34" charset="0"/>
              </a:rPr>
              <a:t>ptrC</a:t>
            </a:r>
            <a:r>
              <a:rPr lang="pl-PL" dirty="0" smtClean="0">
                <a:solidFill>
                  <a:srgbClr val="FFFF99"/>
                </a:solidFill>
                <a:latin typeface="Agency FB" pitchFamily="34" charset="0"/>
              </a:rPr>
              <a:t>);</a:t>
            </a:r>
            <a:endParaRPr lang="pl-PL" dirty="0">
              <a:solidFill>
                <a:srgbClr val="FFFF99"/>
              </a:solidFill>
              <a:latin typeface="Agency FB" pitchFamily="34" charset="0"/>
            </a:endParaRPr>
          </a:p>
        </p:txBody>
      </p:sp>
      <p:cxnSp>
        <p:nvCxnSpPr>
          <p:cNvPr id="9" name="Łącznik prosty ze strzałką 8"/>
          <p:cNvCxnSpPr/>
          <p:nvPr/>
        </p:nvCxnSpPr>
        <p:spPr>
          <a:xfrm>
            <a:off x="3786182" y="3929066"/>
            <a:ext cx="1214446" cy="158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972452" cy="1143000"/>
          </a:xfrm>
        </p:spPr>
        <p:txBody>
          <a:bodyPr/>
          <a:lstStyle/>
          <a:p>
            <a:r>
              <a:rPr lang="pl-PL" dirty="0" smtClean="0"/>
              <a:t>Basic data </a:t>
            </a:r>
            <a:r>
              <a:rPr lang="pl-PL" dirty="0" err="1" smtClean="0"/>
              <a:t>units</a:t>
            </a:r>
            <a:endParaRPr lang="en-US" dirty="0"/>
          </a:p>
        </p:txBody>
      </p:sp>
      <p:sp>
        <p:nvSpPr>
          <p:cNvPr id="5" name="Prostokąt 4"/>
          <p:cNvSpPr/>
          <p:nvPr/>
        </p:nvSpPr>
        <p:spPr>
          <a:xfrm>
            <a:off x="714348" y="2571744"/>
            <a:ext cx="3000396" cy="92869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err="1" smtClean="0">
                <a:latin typeface="Cordia New" pitchFamily="34" charset="-34"/>
                <a:ea typeface="Adobe Heiti Std R" pitchFamily="34" charset="-128"/>
                <a:cs typeface="Cordia New" pitchFamily="34" charset="-34"/>
              </a:rPr>
              <a:t>HParticleCandidate</a:t>
            </a:r>
            <a:endParaRPr lang="pl-PL" sz="2800" dirty="0">
              <a:latin typeface="Cordia New" pitchFamily="34" charset="-34"/>
              <a:ea typeface="Adobe Heiti Std R" pitchFamily="34" charset="-128"/>
              <a:cs typeface="Cordia New" pitchFamily="34" charset="-34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714348" y="3643314"/>
            <a:ext cx="3000396" cy="92869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err="1" smtClean="0">
                <a:latin typeface="Cordia New" pitchFamily="34" charset="-34"/>
                <a:cs typeface="Cordia New" pitchFamily="34" charset="-34"/>
              </a:rPr>
              <a:t>HParticle</a:t>
            </a:r>
            <a:endParaRPr lang="pl-PL" sz="28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714348" y="4714884"/>
            <a:ext cx="3000396" cy="92869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err="1" smtClean="0">
                <a:latin typeface="Cordia New" pitchFamily="34" charset="-34"/>
                <a:cs typeface="Cordia New" pitchFamily="34" charset="-34"/>
              </a:rPr>
              <a:t>HHypCandidate</a:t>
            </a:r>
            <a:endParaRPr lang="pl-PL" sz="28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143372" y="1857364"/>
            <a:ext cx="4572032" cy="4801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Wrapper to </a:t>
            </a:r>
            <a:r>
              <a:rPr lang="en-US" b="1" dirty="0" err="1" smtClean="0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HParticleCandidate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class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pointers. Because the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combinatorics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is done on pointers (different combinations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with the same pointer</a:t>
            </a:r>
            <a:r>
              <a:rPr lang="pl-P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 set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this class allows</a:t>
            </a:r>
            <a:r>
              <a:rPr lang="pl-P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</a:t>
            </a:r>
            <a:r>
              <a:rPr lang="en-U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overwrite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existing</a:t>
            </a:r>
            <a:r>
              <a:rPr lang="pl-P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variables and</a:t>
            </a:r>
          </a:p>
          <a:p>
            <a:r>
              <a:rPr lang="en-U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add new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variables.</a:t>
            </a:r>
          </a:p>
          <a:p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Segoe Print" pitchFamily="2" charset="0"/>
                <a:ea typeface="Arial Unicode MS" pitchFamily="34" charset="-128"/>
                <a:cs typeface="Arial Unicode MS" pitchFamily="34" charset="-128"/>
              </a:rPr>
              <a:t>For  example: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Each </a:t>
            </a:r>
            <a:r>
              <a:rPr lang="en-US" b="1" dirty="0" err="1" smtClean="0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HParticleCandidate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object has a prefix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defining the particle species, like </a:t>
            </a:r>
          </a:p>
          <a:p>
            <a:r>
              <a:rPr lang="en-US" b="1" dirty="0" err="1" smtClean="0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hpos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positive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hadron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</a:p>
          <a:p>
            <a:r>
              <a:rPr lang="en-US" b="1" dirty="0" err="1" smtClean="0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lneg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negative lepton etc.</a:t>
            </a:r>
          </a:p>
          <a:p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Hadron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can then be a proton or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 π+,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therefore in </a:t>
            </a:r>
            <a:r>
              <a:rPr lang="en-US" b="1" dirty="0" err="1" smtClean="0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HParticle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the new particle id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shadows the ”old” one.</a:t>
            </a:r>
          </a:p>
          <a:p>
            <a:endParaRPr lang="en-US" dirty="0" smtClean="0"/>
          </a:p>
        </p:txBody>
      </p:sp>
      <p:sp>
        <p:nvSpPr>
          <p:cNvPr id="10" name="Elipsa 9"/>
          <p:cNvSpPr/>
          <p:nvPr/>
        </p:nvSpPr>
        <p:spPr>
          <a:xfrm>
            <a:off x="357158" y="3786190"/>
            <a:ext cx="642942" cy="642942"/>
          </a:xfrm>
          <a:prstGeom prst="ellipse">
            <a:avLst/>
          </a:prstGeom>
          <a:solidFill>
            <a:srgbClr val="FF0000">
              <a:alpha val="70000"/>
            </a:srgbClr>
          </a:solidFill>
          <a:ln w="3175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2" name="Łącznik łamany 11"/>
          <p:cNvCxnSpPr/>
          <p:nvPr/>
        </p:nvCxnSpPr>
        <p:spPr>
          <a:xfrm>
            <a:off x="3714744" y="4107661"/>
            <a:ext cx="428628" cy="39290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1743</TotalTime>
  <Words>1775</Words>
  <Application>Microsoft Office PowerPoint</Application>
  <PresentationFormat>Pokaz na ekranie (4:3)</PresentationFormat>
  <Paragraphs>464</Paragraphs>
  <Slides>37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37</vt:i4>
      </vt:variant>
    </vt:vector>
  </HeadingPairs>
  <TitlesOfParts>
    <vt:vector size="38" baseType="lpstr">
      <vt:lpstr>Przepływ</vt:lpstr>
      <vt:lpstr>PAT – PostDST Analysis Tool</vt:lpstr>
      <vt:lpstr>How the data circulate in HADES</vt:lpstr>
      <vt:lpstr>PAT - general idea</vt:lpstr>
      <vt:lpstr>HNtuple – simple data tree </vt:lpstr>
      <vt:lpstr>PAT – compile the source code </vt:lpstr>
      <vt:lpstr>Basic data units</vt:lpstr>
      <vt:lpstr>Where and how can I add or remove data of my interest?</vt:lpstr>
      <vt:lpstr>Where is HParticleCandidate object added?  Can I get data also from the other categories?  (i.e. HWallHit or HMdcClusInf)…</vt:lpstr>
      <vt:lpstr>Basic data units</vt:lpstr>
      <vt:lpstr>HParticle – a wrapper</vt:lpstr>
      <vt:lpstr>Basic data units</vt:lpstr>
      <vt:lpstr>HHypCandidate – set of particles</vt:lpstr>
      <vt:lpstr>What is the ”HPattern” to which HHypCandidate refers to?</vt:lpstr>
      <vt:lpstr>Data pools</vt:lpstr>
      <vt:lpstr>HPool – define your pattern</vt:lpstr>
      <vt:lpstr>Data pools</vt:lpstr>
      <vt:lpstr>HParticleDataPool</vt:lpstr>
      <vt:lpstr>Data pools</vt:lpstr>
      <vt:lpstr>Data pools</vt:lpstr>
      <vt:lpstr>HParticlePool – first step in data flow</vt:lpstr>
      <vt:lpstr>Data pools</vt:lpstr>
      <vt:lpstr>Data pools</vt:lpstr>
      <vt:lpstr>HHypPool – particle (but no id) combination</vt:lpstr>
      <vt:lpstr>How the combinatorics is done? Is it k-element subset  of N-element set with the order irrelevant?</vt:lpstr>
      <vt:lpstr>Data pools</vt:lpstr>
      <vt:lpstr>HPidPool – various id scenarios</vt:lpstr>
      <vt:lpstr>Ok, we have got a bunch of particle combinations, possibly more than one per event. Which is the best?</vt:lpstr>
      <vt:lpstr>Reconstructos (players)</vt:lpstr>
      <vt:lpstr>Reconstructos (players)</vt:lpstr>
      <vt:lpstr>HHypPlayers – various scenarios</vt:lpstr>
      <vt:lpstr>Cuts</vt:lpstr>
      <vt:lpstr>Cuts</vt:lpstr>
      <vt:lpstr>HTrackCut – fine hadron/lepton selection</vt:lpstr>
      <vt:lpstr>HTimeCut – time reconstruction</vt:lpstr>
      <vt:lpstr>HGraphCut – graphical cut for PID</vt:lpstr>
      <vt:lpstr>Life  example</vt:lpstr>
      <vt:lpstr>S u m m a r 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 – PostDST Analysis Tool</dc:title>
  <dc:creator>Witold Przygoda</dc:creator>
  <cp:lastModifiedBy>Witold Przygoda</cp:lastModifiedBy>
  <cp:revision>232</cp:revision>
  <dcterms:created xsi:type="dcterms:W3CDTF">2009-05-07T17:15:22Z</dcterms:created>
  <dcterms:modified xsi:type="dcterms:W3CDTF">2009-09-22T12:50:01Z</dcterms:modified>
</cp:coreProperties>
</file>