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57" r:id="rId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34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0095A-9417-45AA-A8FB-8E3FCB6EBE95}" type="datetimeFigureOut">
              <a:rPr lang="fr-FR" smtClean="0"/>
              <a:t>09/04/2014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00421-771C-4CA4-A85B-7B52EF79C0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5460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0095A-9417-45AA-A8FB-8E3FCB6EBE95}" type="datetimeFigureOut">
              <a:rPr lang="fr-FR" smtClean="0"/>
              <a:t>09/04/2014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00421-771C-4CA4-A85B-7B52EF79C0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2718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0095A-9417-45AA-A8FB-8E3FCB6EBE95}" type="datetimeFigureOut">
              <a:rPr lang="fr-FR" smtClean="0"/>
              <a:t>09/04/2014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00421-771C-4CA4-A85B-7B52EF79C0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2555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0095A-9417-45AA-A8FB-8E3FCB6EBE95}" type="datetimeFigureOut">
              <a:rPr lang="fr-FR" smtClean="0"/>
              <a:t>09/04/2014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00421-771C-4CA4-A85B-7B52EF79C0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657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0095A-9417-45AA-A8FB-8E3FCB6EBE95}" type="datetimeFigureOut">
              <a:rPr lang="fr-FR" smtClean="0"/>
              <a:t>09/04/2014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00421-771C-4CA4-A85B-7B52EF79C0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0869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0095A-9417-45AA-A8FB-8E3FCB6EBE95}" type="datetimeFigureOut">
              <a:rPr lang="fr-FR" smtClean="0"/>
              <a:t>09/04/2014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00421-771C-4CA4-A85B-7B52EF79C0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9139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0095A-9417-45AA-A8FB-8E3FCB6EBE95}" type="datetimeFigureOut">
              <a:rPr lang="fr-FR" smtClean="0"/>
              <a:t>09/04/2014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00421-771C-4CA4-A85B-7B52EF79C0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2150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0095A-9417-45AA-A8FB-8E3FCB6EBE95}" type="datetimeFigureOut">
              <a:rPr lang="fr-FR" smtClean="0"/>
              <a:t>09/04/2014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00421-771C-4CA4-A85B-7B52EF79C0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07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0095A-9417-45AA-A8FB-8E3FCB6EBE95}" type="datetimeFigureOut">
              <a:rPr lang="fr-FR" smtClean="0"/>
              <a:t>09/04/2014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00421-771C-4CA4-A85B-7B52EF79C0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0357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0095A-9417-45AA-A8FB-8E3FCB6EBE95}" type="datetimeFigureOut">
              <a:rPr lang="fr-FR" smtClean="0"/>
              <a:t>09/04/2014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00421-771C-4CA4-A85B-7B52EF79C0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5473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0095A-9417-45AA-A8FB-8E3FCB6EBE95}" type="datetimeFigureOut">
              <a:rPr lang="fr-FR" smtClean="0"/>
              <a:t>09/04/2014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00421-771C-4CA4-A85B-7B52EF79C0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8093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0095A-9417-45AA-A8FB-8E3FCB6EBE95}" type="datetimeFigureOut">
              <a:rPr lang="fr-FR" smtClean="0"/>
              <a:t>09/04/2014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00421-771C-4CA4-A85B-7B52EF79C0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3011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3528" y="116632"/>
            <a:ext cx="8424936" cy="1470025"/>
          </a:xfrm>
          <a:ln w="57150">
            <a:solidFill>
              <a:srgbClr val="00B0F0"/>
            </a:solidFill>
          </a:ln>
        </p:spPr>
        <p:txBody>
          <a:bodyPr/>
          <a:lstStyle/>
          <a:p>
            <a:r>
              <a:rPr lang="fr-FR" dirty="0" smtClean="0"/>
              <a:t>Tests of the LH2 </a:t>
            </a:r>
            <a:r>
              <a:rPr lang="fr-FR" dirty="0" err="1" smtClean="0"/>
              <a:t>target</a:t>
            </a:r>
            <a:r>
              <a:rPr lang="fr-FR" dirty="0" smtClean="0"/>
              <a:t> at GSI</a:t>
            </a:r>
            <a:br>
              <a:rPr lang="fr-FR" dirty="0" smtClean="0"/>
            </a:br>
            <a:r>
              <a:rPr lang="fr-FR" dirty="0" smtClean="0"/>
              <a:t>2</a:t>
            </a:r>
            <a:r>
              <a:rPr lang="fr-FR" baseline="30000" dirty="0" smtClean="0"/>
              <a:t>nd</a:t>
            </a:r>
            <a:r>
              <a:rPr lang="fr-FR" dirty="0" smtClean="0"/>
              <a:t>-4</a:t>
            </a:r>
            <a:r>
              <a:rPr lang="fr-FR" baseline="30000" dirty="0" smtClean="0"/>
              <a:t>th</a:t>
            </a:r>
            <a:r>
              <a:rPr lang="fr-FR" dirty="0" smtClean="0"/>
              <a:t> </a:t>
            </a:r>
            <a:r>
              <a:rPr lang="fr-FR" dirty="0" err="1" smtClean="0"/>
              <a:t>april</a:t>
            </a:r>
            <a:r>
              <a:rPr lang="fr-FR" dirty="0" smtClean="0"/>
              <a:t> 2014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23528" y="1889955"/>
            <a:ext cx="4680520" cy="1752600"/>
          </a:xfrm>
          <a:ln w="57150">
            <a:solidFill>
              <a:srgbClr val="00B0F0"/>
            </a:solidFill>
          </a:ln>
        </p:spPr>
        <p:txBody>
          <a:bodyPr>
            <a:normAutofit/>
          </a:bodyPr>
          <a:lstStyle/>
          <a:p>
            <a:r>
              <a:rPr lang="fr-FR" dirty="0" smtClean="0"/>
              <a:t>T. </a:t>
            </a:r>
            <a:r>
              <a:rPr lang="fr-FR" dirty="0" err="1" smtClean="0"/>
              <a:t>Hennino</a:t>
            </a:r>
            <a:r>
              <a:rPr lang="fr-FR" dirty="0" smtClean="0"/>
              <a:t>, C. </a:t>
            </a:r>
            <a:r>
              <a:rPr lang="fr-FR" dirty="0" err="1" smtClean="0"/>
              <a:t>Commeaux</a:t>
            </a:r>
            <a:r>
              <a:rPr lang="fr-FR" dirty="0" smtClean="0"/>
              <a:t> (IPN Orsay)</a:t>
            </a:r>
          </a:p>
          <a:p>
            <a:r>
              <a:rPr lang="fr-FR" dirty="0" smtClean="0"/>
              <a:t>T. </a:t>
            </a:r>
            <a:r>
              <a:rPr lang="fr-FR" dirty="0"/>
              <a:t>H</a:t>
            </a:r>
            <a:r>
              <a:rPr lang="fr-FR" dirty="0" smtClean="0"/>
              <a:t>einz, E. Schwab (GSI)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10971" y="2632475"/>
            <a:ext cx="4788024" cy="3663026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5351032" y="1709935"/>
            <a:ext cx="3685464" cy="36004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The LH2 </a:t>
            </a:r>
            <a:r>
              <a:rPr lang="fr-FR" sz="2400" dirty="0" err="1" smtClean="0">
                <a:solidFill>
                  <a:schemeClr val="tx1"/>
                </a:solidFill>
              </a:rPr>
              <a:t>target</a:t>
            </a:r>
            <a:endParaRPr lang="fr-F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686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" y="116632"/>
            <a:ext cx="8229600" cy="562074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fr-FR" dirty="0" err="1" smtClean="0">
                <a:solidFill>
                  <a:schemeClr val="bg1"/>
                </a:solidFill>
              </a:rPr>
              <a:t>Aim</a:t>
            </a:r>
            <a:r>
              <a:rPr lang="fr-FR" dirty="0" smtClean="0">
                <a:solidFill>
                  <a:schemeClr val="bg1"/>
                </a:solidFill>
              </a:rPr>
              <a:t> of the test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781201"/>
            <a:ext cx="8856984" cy="1855712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/>
              <a:t>Restart the </a:t>
            </a:r>
            <a:r>
              <a:rPr lang="fr-FR" dirty="0" err="1" smtClean="0"/>
              <a:t>target</a:t>
            </a:r>
            <a:r>
              <a:rPr lang="fr-FR" dirty="0" smtClean="0"/>
              <a:t> in the GSI </a:t>
            </a:r>
            <a:r>
              <a:rPr lang="fr-FR" dirty="0" err="1" smtClean="0"/>
              <a:t>environment</a:t>
            </a:r>
            <a:endParaRPr lang="fr-FR" dirty="0" smtClean="0"/>
          </a:p>
          <a:p>
            <a:r>
              <a:rPr lang="fr-FR" dirty="0" err="1" smtClean="0"/>
              <a:t>Preparation</a:t>
            </a:r>
            <a:r>
              <a:rPr lang="fr-FR" dirty="0" smtClean="0"/>
              <a:t> actions</a:t>
            </a:r>
          </a:p>
          <a:p>
            <a:pPr lvl="1"/>
            <a:r>
              <a:rPr lang="fr-FR" dirty="0" smtClean="0"/>
              <a:t>Target </a:t>
            </a:r>
            <a:r>
              <a:rPr lang="fr-FR" dirty="0" err="1" smtClean="0"/>
              <a:t>transported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Orsay by T. Heinz in </a:t>
            </a:r>
            <a:r>
              <a:rPr lang="fr-FR" dirty="0" err="1" smtClean="0"/>
              <a:t>march</a:t>
            </a:r>
            <a:endParaRPr lang="fr-FR" dirty="0" smtClean="0"/>
          </a:p>
          <a:p>
            <a:pPr lvl="1"/>
            <a:r>
              <a:rPr lang="fr-FR" dirty="0" err="1" smtClean="0"/>
              <a:t>Reinstalled</a:t>
            </a:r>
            <a:r>
              <a:rPr lang="fr-FR" dirty="0" smtClean="0"/>
              <a:t> on the HADES </a:t>
            </a:r>
            <a:r>
              <a:rPr lang="fr-FR" dirty="0" err="1" smtClean="0"/>
              <a:t>beam</a:t>
            </a:r>
            <a:r>
              <a:rPr lang="fr-FR" dirty="0" smtClean="0"/>
              <a:t> line </a:t>
            </a:r>
            <a:r>
              <a:rPr lang="fr-FR" dirty="0" err="1" smtClean="0"/>
              <a:t>with</a:t>
            </a:r>
            <a:r>
              <a:rPr lang="fr-FR" dirty="0" smtClean="0"/>
              <a:t> all connections (</a:t>
            </a:r>
            <a:r>
              <a:rPr lang="fr-FR" dirty="0" err="1" smtClean="0"/>
              <a:t>T.Heinz</a:t>
            </a:r>
            <a:r>
              <a:rPr lang="fr-FR" dirty="0" smtClean="0"/>
              <a:t> + E. Schwab)</a:t>
            </a:r>
          </a:p>
        </p:txBody>
      </p:sp>
      <p:pic>
        <p:nvPicPr>
          <p:cNvPr id="4" name="Espace réservé du contenu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010" y="3329560"/>
            <a:ext cx="4475989" cy="335699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9000"/>
                    </a14:imgEffect>
                    <a14:imgEffect>
                      <a14:brightnessContrast bright="46000" contras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3329559"/>
            <a:ext cx="4513039" cy="338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436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04056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fr-FR" dirty="0" err="1" smtClean="0">
                <a:solidFill>
                  <a:schemeClr val="bg1"/>
                </a:solidFill>
              </a:rPr>
              <a:t>Problems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encountered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96" y="908720"/>
            <a:ext cx="5290884" cy="5184576"/>
          </a:xfrm>
        </p:spPr>
        <p:txBody>
          <a:bodyPr>
            <a:normAutofit fontScale="85000" lnSpcReduction="10000"/>
          </a:bodyPr>
          <a:lstStyle/>
          <a:p>
            <a:r>
              <a:rPr lang="fr-FR" dirty="0" err="1" smtClean="0"/>
              <a:t>Low</a:t>
            </a:r>
            <a:r>
              <a:rPr lang="fr-FR" dirty="0" smtClean="0"/>
              <a:t> </a:t>
            </a:r>
            <a:r>
              <a:rPr lang="fr-FR" baseline="30000" dirty="0" smtClean="0"/>
              <a:t>4</a:t>
            </a:r>
            <a:r>
              <a:rPr lang="fr-FR" dirty="0" smtClean="0"/>
              <a:t>He pressure in the </a:t>
            </a:r>
            <a:r>
              <a:rPr lang="fr-FR" dirty="0" err="1" smtClean="0"/>
              <a:t>compressor</a:t>
            </a:r>
            <a:r>
              <a:rPr lang="fr-FR" dirty="0" smtClean="0"/>
              <a:t> (200 psi </a:t>
            </a:r>
            <a:r>
              <a:rPr lang="fr-FR" dirty="0" err="1" smtClean="0"/>
              <a:t>instead</a:t>
            </a:r>
            <a:r>
              <a:rPr lang="fr-FR" dirty="0" smtClean="0"/>
              <a:t> of 270-300) </a:t>
            </a:r>
            <a:r>
              <a:rPr lang="fr-FR" dirty="0" smtClean="0">
                <a:sym typeface="Wingdings" panose="05000000000000000000" pitchFamily="2" charset="2"/>
              </a:rPr>
              <a:t> </a:t>
            </a:r>
            <a:r>
              <a:rPr lang="fr-FR" dirty="0" err="1" smtClean="0">
                <a:sym typeface="Wingdings" panose="05000000000000000000" pitchFamily="2" charset="2"/>
              </a:rPr>
              <a:t>compressor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refill</a:t>
            </a:r>
            <a:r>
              <a:rPr lang="fr-FR" dirty="0" smtClean="0">
                <a:sym typeface="Wingdings" panose="05000000000000000000" pitchFamily="2" charset="2"/>
              </a:rPr>
              <a:t> (</a:t>
            </a:r>
            <a:r>
              <a:rPr lang="fr-FR" dirty="0" err="1" smtClean="0">
                <a:sym typeface="Wingdings" panose="05000000000000000000" pitchFamily="2" charset="2"/>
              </a:rPr>
              <a:t>bring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specific</a:t>
            </a:r>
            <a:r>
              <a:rPr lang="fr-FR" dirty="0" smtClean="0">
                <a:sym typeface="Wingdings" panose="05000000000000000000" pitchFamily="2" charset="2"/>
              </a:rPr>
              <a:t> pipe/</a:t>
            </a:r>
            <a:r>
              <a:rPr lang="fr-FR" dirty="0" err="1" smtClean="0">
                <a:sym typeface="Wingdings" panose="05000000000000000000" pitchFamily="2" charset="2"/>
              </a:rPr>
              <a:t>connector</a:t>
            </a:r>
            <a:r>
              <a:rPr lang="fr-FR" dirty="0" smtClean="0">
                <a:sym typeface="Wingdings" panose="05000000000000000000" pitchFamily="2" charset="2"/>
              </a:rPr>
              <a:t> to GSI)</a:t>
            </a:r>
          </a:p>
          <a:p>
            <a:r>
              <a:rPr lang="fr-FR" dirty="0" smtClean="0"/>
              <a:t>Water </a:t>
            </a:r>
            <a:r>
              <a:rPr lang="fr-FR" dirty="0" err="1" smtClean="0"/>
              <a:t>leak</a:t>
            </a:r>
            <a:r>
              <a:rPr lang="fr-FR" dirty="0" smtClean="0"/>
              <a:t> on the </a:t>
            </a:r>
            <a:r>
              <a:rPr lang="fr-FR" dirty="0" err="1" smtClean="0"/>
              <a:t>compressor</a:t>
            </a:r>
            <a:r>
              <a:rPr lang="fr-FR" dirty="0" smtClean="0"/>
              <a:t> </a:t>
            </a:r>
            <a:r>
              <a:rPr lang="fr-FR" dirty="0" err="1" smtClean="0"/>
              <a:t>cooling</a:t>
            </a:r>
            <a:r>
              <a:rPr lang="fr-FR" dirty="0" smtClean="0"/>
              <a:t> circuit </a:t>
            </a:r>
            <a:r>
              <a:rPr lang="fr-FR" dirty="0" smtClean="0">
                <a:sym typeface="Wingdings" panose="05000000000000000000" pitchFamily="2" charset="2"/>
              </a:rPr>
              <a:t> </a:t>
            </a:r>
            <a:r>
              <a:rPr lang="fr-FR" dirty="0" err="1" smtClean="0">
                <a:sym typeface="Wingdings" panose="05000000000000000000" pitchFamily="2" charset="2"/>
              </a:rPr>
              <a:t>repair</a:t>
            </a:r>
            <a:r>
              <a:rPr lang="fr-FR" dirty="0" smtClean="0">
                <a:sym typeface="Wingdings" panose="05000000000000000000" pitchFamily="2" charset="2"/>
              </a:rPr>
              <a:t> (GSI)</a:t>
            </a:r>
          </a:p>
          <a:p>
            <a:r>
              <a:rPr lang="fr-FR" dirty="0" err="1" smtClean="0">
                <a:sym typeface="Wingdings" panose="05000000000000000000" pitchFamily="2" charset="2"/>
              </a:rPr>
              <a:t>Missing</a:t>
            </a:r>
            <a:r>
              <a:rPr lang="fr-FR" dirty="0" smtClean="0">
                <a:sym typeface="Wingdings" panose="05000000000000000000" pitchFamily="2" charset="2"/>
              </a:rPr>
              <a:t> control box of pressure </a:t>
            </a:r>
            <a:r>
              <a:rPr lang="fr-FR" dirty="0" err="1" smtClean="0">
                <a:sym typeface="Wingdings" panose="05000000000000000000" pitchFamily="2" charset="2"/>
              </a:rPr>
              <a:t>sensor</a:t>
            </a:r>
            <a:r>
              <a:rPr lang="fr-FR" dirty="0" smtClean="0">
                <a:sym typeface="Wingdings" panose="05000000000000000000" pitchFamily="2" charset="2"/>
              </a:rPr>
              <a:t> PG02  exchange </a:t>
            </a:r>
            <a:r>
              <a:rPr lang="fr-FR" dirty="0" err="1" smtClean="0">
                <a:sym typeface="Wingdings" panose="05000000000000000000" pitchFamily="2" charset="2"/>
              </a:rPr>
              <a:t>with</a:t>
            </a:r>
            <a:r>
              <a:rPr lang="fr-FR" dirty="0" smtClean="0">
                <a:sym typeface="Wingdings" panose="05000000000000000000" pitchFamily="2" charset="2"/>
              </a:rPr>
              <a:t> PG01 (</a:t>
            </a:r>
            <a:r>
              <a:rPr lang="fr-FR" dirty="0" err="1" smtClean="0">
                <a:sym typeface="Wingdings" panose="05000000000000000000" pitchFamily="2" charset="2"/>
              </a:rPr>
              <a:t>directly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powered</a:t>
            </a:r>
            <a:r>
              <a:rPr lang="fr-FR" dirty="0" smtClean="0">
                <a:sym typeface="Wingdings" panose="05000000000000000000" pitchFamily="2" charset="2"/>
              </a:rPr>
              <a:t>)</a:t>
            </a:r>
          </a:p>
          <a:p>
            <a:r>
              <a:rPr lang="fr-FR" dirty="0" smtClean="0">
                <a:sym typeface="Wingdings" panose="05000000000000000000" pitchFamily="2" charset="2"/>
              </a:rPr>
              <a:t>Box </a:t>
            </a:r>
            <a:r>
              <a:rPr lang="fr-FR" dirty="0" err="1" smtClean="0">
                <a:sym typeface="Wingdings" panose="05000000000000000000" pitchFamily="2" charset="2"/>
              </a:rPr>
              <a:t>found</a:t>
            </a:r>
            <a:r>
              <a:rPr lang="fr-FR" dirty="0" smtClean="0">
                <a:sym typeface="Wingdings" panose="05000000000000000000" pitchFamily="2" charset="2"/>
              </a:rPr>
              <a:t> in cabinet (to </a:t>
            </a:r>
            <a:r>
              <a:rPr lang="fr-FR" dirty="0" err="1" smtClean="0">
                <a:sym typeface="Wingdings" panose="05000000000000000000" pitchFamily="2" charset="2"/>
              </a:rPr>
              <a:t>be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repaired</a:t>
            </a:r>
            <a:r>
              <a:rPr lang="fr-FR" dirty="0" smtClean="0">
                <a:sym typeface="Wingdings" panose="05000000000000000000" pitchFamily="2" charset="2"/>
              </a:rPr>
              <a:t> (T. Heinz) or </a:t>
            </a:r>
            <a:r>
              <a:rPr lang="fr-FR" dirty="0" err="1" smtClean="0">
                <a:sym typeface="Wingdings" panose="05000000000000000000" pitchFamily="2" charset="2"/>
              </a:rPr>
              <a:t>replaced</a:t>
            </a:r>
            <a:r>
              <a:rPr lang="fr-FR" dirty="0" smtClean="0">
                <a:sym typeface="Wingdings" panose="05000000000000000000" pitchFamily="2" charset="2"/>
              </a:rPr>
              <a:t>)</a:t>
            </a:r>
          </a:p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04911" y="1914509"/>
            <a:ext cx="5165981" cy="3874486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5238926" y="908720"/>
            <a:ext cx="3923927" cy="36004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The </a:t>
            </a:r>
            <a:r>
              <a:rPr lang="fr-FR" sz="2400" dirty="0" err="1" smtClean="0">
                <a:solidFill>
                  <a:schemeClr val="tx1"/>
                </a:solidFill>
              </a:rPr>
              <a:t>compressor</a:t>
            </a:r>
            <a:r>
              <a:rPr lang="fr-FR" sz="2400" dirty="0" smtClean="0">
                <a:solidFill>
                  <a:schemeClr val="tx1"/>
                </a:solidFill>
              </a:rPr>
              <a:t> at GSI</a:t>
            </a:r>
            <a:endParaRPr lang="fr-F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940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76064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fr-FR" dirty="0" err="1" smtClean="0">
                <a:solidFill>
                  <a:schemeClr val="bg1"/>
                </a:solidFill>
              </a:rPr>
              <a:t>Logbook</a:t>
            </a:r>
            <a:r>
              <a:rPr lang="fr-FR" dirty="0" smtClean="0">
                <a:solidFill>
                  <a:schemeClr val="bg1"/>
                </a:solidFill>
              </a:rPr>
              <a:t> of actions and </a:t>
            </a:r>
            <a:r>
              <a:rPr lang="fr-FR" dirty="0" err="1" smtClean="0">
                <a:solidFill>
                  <a:schemeClr val="bg1"/>
                </a:solidFill>
              </a:rPr>
              <a:t>results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836712"/>
            <a:ext cx="6995120" cy="3888432"/>
          </a:xfrm>
        </p:spPr>
        <p:txBody>
          <a:bodyPr>
            <a:normAutofit fontScale="70000" lnSpcReduction="20000"/>
          </a:bodyPr>
          <a:lstStyle/>
          <a:p>
            <a:r>
              <a:rPr lang="fr-FR" dirty="0" smtClean="0"/>
              <a:t>2/4/2014  10:45 </a:t>
            </a:r>
            <a:r>
              <a:rPr lang="fr-FR" b="1" dirty="0" err="1" smtClean="0">
                <a:solidFill>
                  <a:srgbClr val="FF0000"/>
                </a:solidFill>
              </a:rPr>
              <a:t>start</a:t>
            </a:r>
            <a:r>
              <a:rPr lang="fr-FR" b="1" dirty="0" smtClean="0">
                <a:solidFill>
                  <a:srgbClr val="FF0000"/>
                </a:solidFill>
              </a:rPr>
              <a:t> vacuum </a:t>
            </a:r>
            <a:r>
              <a:rPr lang="fr-FR" b="1" dirty="0" err="1" smtClean="0">
                <a:solidFill>
                  <a:srgbClr val="FF0000"/>
                </a:solidFill>
              </a:rPr>
              <a:t>pumps</a:t>
            </a:r>
            <a:endParaRPr lang="fr-FR" b="1" dirty="0" smtClean="0">
              <a:solidFill>
                <a:srgbClr val="FF0000"/>
              </a:solidFill>
            </a:endParaRPr>
          </a:p>
          <a:p>
            <a:r>
              <a:rPr lang="fr-FR" dirty="0" smtClean="0"/>
              <a:t>2/4/2014  11:15 </a:t>
            </a:r>
            <a:r>
              <a:rPr lang="fr-FR" b="1" dirty="0" err="1" smtClean="0">
                <a:solidFill>
                  <a:srgbClr val="0070C0"/>
                </a:solidFill>
              </a:rPr>
              <a:t>conditionning</a:t>
            </a:r>
            <a:r>
              <a:rPr lang="fr-FR" b="1" dirty="0" smtClean="0">
                <a:solidFill>
                  <a:srgbClr val="0070C0"/>
                </a:solidFill>
              </a:rPr>
              <a:t> (purge)</a:t>
            </a:r>
            <a:endParaRPr lang="fr-FR" b="1" dirty="0" smtClean="0">
              <a:solidFill>
                <a:srgbClr val="0070C0"/>
              </a:solidFill>
            </a:endParaRPr>
          </a:p>
          <a:p>
            <a:r>
              <a:rPr lang="fr-FR" dirty="0" smtClean="0"/>
              <a:t>2/4/2014  14:30 </a:t>
            </a:r>
            <a:r>
              <a:rPr lang="fr-FR" b="1" dirty="0" err="1" smtClean="0">
                <a:solidFill>
                  <a:srgbClr val="00B050"/>
                </a:solidFill>
              </a:rPr>
              <a:t>start</a:t>
            </a:r>
            <a:r>
              <a:rPr lang="fr-FR" b="1" dirty="0" smtClean="0">
                <a:solidFill>
                  <a:srgbClr val="00B050"/>
                </a:solidFill>
              </a:rPr>
              <a:t> of </a:t>
            </a:r>
            <a:r>
              <a:rPr lang="fr-FR" b="1" dirty="0" err="1" smtClean="0">
                <a:solidFill>
                  <a:srgbClr val="00B050"/>
                </a:solidFill>
              </a:rPr>
              <a:t>cooling</a:t>
            </a:r>
            <a:r>
              <a:rPr lang="fr-FR" b="1" dirty="0" smtClean="0">
                <a:solidFill>
                  <a:srgbClr val="00B050"/>
                </a:solidFill>
              </a:rPr>
              <a:t> down</a:t>
            </a:r>
          </a:p>
          <a:p>
            <a:r>
              <a:rPr lang="fr-FR" dirty="0" smtClean="0"/>
              <a:t>2/4/2014  20:00 20°K </a:t>
            </a:r>
            <a:r>
              <a:rPr lang="fr-FR" dirty="0" err="1" smtClean="0"/>
              <a:t>reached</a:t>
            </a:r>
            <a:r>
              <a:rPr lang="fr-FR" dirty="0" smtClean="0"/>
              <a:t> in </a:t>
            </a:r>
            <a:r>
              <a:rPr lang="fr-FR" dirty="0" err="1" smtClean="0"/>
              <a:t>condensor</a:t>
            </a:r>
            <a:endParaRPr lang="fr-FR" dirty="0" smtClean="0"/>
          </a:p>
          <a:p>
            <a:r>
              <a:rPr lang="fr-FR" dirty="0" smtClean="0"/>
              <a:t>2/4/2014  23:55 29°K </a:t>
            </a:r>
            <a:r>
              <a:rPr lang="fr-FR" dirty="0" err="1" smtClean="0"/>
              <a:t>reached</a:t>
            </a:r>
            <a:r>
              <a:rPr lang="fr-FR" dirty="0" smtClean="0"/>
              <a:t> at the </a:t>
            </a:r>
            <a:r>
              <a:rPr lang="fr-FR" dirty="0" err="1" smtClean="0"/>
              <a:t>target</a:t>
            </a:r>
            <a:endParaRPr lang="fr-FR" dirty="0" smtClean="0"/>
          </a:p>
          <a:p>
            <a:r>
              <a:rPr lang="fr-FR" dirty="0" smtClean="0"/>
              <a:t>3/4/2014    0:30  </a:t>
            </a:r>
            <a:r>
              <a:rPr lang="fr-FR" dirty="0" err="1" smtClean="0"/>
              <a:t>compressor</a:t>
            </a:r>
            <a:r>
              <a:rPr lang="fr-FR" dirty="0" smtClean="0"/>
              <a:t> </a:t>
            </a:r>
            <a:r>
              <a:rPr lang="fr-FR" dirty="0" err="1" smtClean="0"/>
              <a:t>stopped</a:t>
            </a:r>
            <a:r>
              <a:rPr lang="fr-FR" dirty="0" smtClean="0"/>
              <a:t> for the night</a:t>
            </a:r>
          </a:p>
          <a:p>
            <a:r>
              <a:rPr lang="fr-FR" dirty="0" smtClean="0"/>
              <a:t>3/4/2014    6:15 restart of </a:t>
            </a:r>
            <a:r>
              <a:rPr lang="fr-FR" dirty="0" err="1" smtClean="0"/>
              <a:t>compressor</a:t>
            </a:r>
            <a:endParaRPr lang="fr-FR" dirty="0" smtClean="0"/>
          </a:p>
          <a:p>
            <a:r>
              <a:rPr lang="fr-FR" dirty="0" smtClean="0"/>
              <a:t>3/4/2014  10:00 </a:t>
            </a:r>
            <a:r>
              <a:rPr lang="fr-FR" dirty="0" err="1" smtClean="0"/>
              <a:t>cooling</a:t>
            </a:r>
            <a:r>
              <a:rPr lang="fr-FR" dirty="0" smtClean="0"/>
              <a:t> </a:t>
            </a:r>
            <a:r>
              <a:rPr lang="fr-FR" dirty="0" err="1" smtClean="0"/>
              <a:t>finished</a:t>
            </a:r>
            <a:r>
              <a:rPr lang="fr-FR" dirty="0" smtClean="0"/>
              <a:t>: </a:t>
            </a:r>
            <a:r>
              <a:rPr lang="fr-FR" dirty="0" err="1" smtClean="0"/>
              <a:t>target</a:t>
            </a:r>
            <a:r>
              <a:rPr lang="fr-FR" dirty="0" smtClean="0"/>
              <a:t> full</a:t>
            </a:r>
          </a:p>
          <a:p>
            <a:r>
              <a:rPr lang="fr-FR" dirty="0" smtClean="0"/>
              <a:t>3/4/2014   </a:t>
            </a:r>
            <a:r>
              <a:rPr lang="fr-FR" b="1" dirty="0" err="1" smtClean="0">
                <a:solidFill>
                  <a:srgbClr val="7030A0"/>
                </a:solidFill>
              </a:rPr>
              <a:t>several</a:t>
            </a:r>
            <a:r>
              <a:rPr lang="fr-FR" b="1" dirty="0" smtClean="0">
                <a:solidFill>
                  <a:srgbClr val="7030A0"/>
                </a:solidFill>
              </a:rPr>
              <a:t> cycles </a:t>
            </a:r>
            <a:r>
              <a:rPr lang="fr-FR" b="1" dirty="0" err="1" smtClean="0">
                <a:solidFill>
                  <a:srgbClr val="7030A0"/>
                </a:solidFill>
              </a:rPr>
              <a:t>empty</a:t>
            </a:r>
            <a:r>
              <a:rPr lang="fr-FR" b="1" dirty="0" smtClean="0">
                <a:solidFill>
                  <a:srgbClr val="7030A0"/>
                </a:solidFill>
              </a:rPr>
              <a:t>/full </a:t>
            </a:r>
            <a:r>
              <a:rPr lang="fr-FR" b="1" dirty="0" err="1" smtClean="0">
                <a:solidFill>
                  <a:srgbClr val="7030A0"/>
                </a:solidFill>
              </a:rPr>
              <a:t>target</a:t>
            </a:r>
            <a:r>
              <a:rPr lang="fr-FR" b="1" dirty="0" smtClean="0">
                <a:solidFill>
                  <a:srgbClr val="7030A0"/>
                </a:solidFill>
              </a:rPr>
              <a:t> over more </a:t>
            </a:r>
            <a:r>
              <a:rPr lang="fr-FR" b="1" dirty="0" err="1" smtClean="0">
                <a:solidFill>
                  <a:srgbClr val="7030A0"/>
                </a:solidFill>
              </a:rPr>
              <a:t>than</a:t>
            </a:r>
            <a:r>
              <a:rPr lang="fr-FR" b="1" dirty="0" smtClean="0">
                <a:solidFill>
                  <a:srgbClr val="7030A0"/>
                </a:solidFill>
              </a:rPr>
              <a:t> a </a:t>
            </a:r>
            <a:r>
              <a:rPr lang="fr-FR" b="1" dirty="0" err="1" smtClean="0">
                <a:solidFill>
                  <a:srgbClr val="7030A0"/>
                </a:solidFill>
              </a:rPr>
              <a:t>day</a:t>
            </a:r>
            <a:r>
              <a:rPr lang="fr-FR" b="1" dirty="0" smtClean="0">
                <a:solidFill>
                  <a:srgbClr val="7030A0"/>
                </a:solidFill>
              </a:rPr>
              <a:t> </a:t>
            </a:r>
            <a:r>
              <a:rPr lang="fr-FR" b="1" dirty="0">
                <a:solidFill>
                  <a:srgbClr val="7030A0"/>
                </a:solidFill>
              </a:rPr>
              <a:t> </a:t>
            </a:r>
            <a:r>
              <a:rPr lang="fr-FR" b="1" dirty="0" smtClean="0">
                <a:solidFill>
                  <a:srgbClr val="7030A0"/>
                </a:solidFill>
              </a:rPr>
              <a:t> </a:t>
            </a:r>
            <a:r>
              <a:rPr lang="fr-FR" b="1" dirty="0" smtClean="0">
                <a:solidFill>
                  <a:srgbClr val="7030A0"/>
                </a:solidFill>
                <a:sym typeface="Wingdings" panose="05000000000000000000" pitchFamily="2" charset="2"/>
              </a:rPr>
              <a:t>  OK</a:t>
            </a:r>
          </a:p>
          <a:p>
            <a:r>
              <a:rPr lang="fr-FR" dirty="0" smtClean="0">
                <a:sym typeface="Wingdings" panose="05000000000000000000" pitchFamily="2" charset="2"/>
              </a:rPr>
              <a:t>4/4/2014  11:45 </a:t>
            </a:r>
            <a:r>
              <a:rPr lang="fr-FR" b="1" dirty="0" smtClean="0">
                <a:solidFill>
                  <a:srgbClr val="00B0F0"/>
                </a:solidFill>
                <a:sym typeface="Wingdings" panose="05000000000000000000" pitchFamily="2" charset="2"/>
              </a:rPr>
              <a:t>Target </a:t>
            </a:r>
            <a:r>
              <a:rPr lang="fr-FR" b="1" dirty="0" err="1" smtClean="0">
                <a:solidFill>
                  <a:srgbClr val="00B0F0"/>
                </a:solidFill>
                <a:sym typeface="Wingdings" panose="05000000000000000000" pitchFamily="2" charset="2"/>
              </a:rPr>
              <a:t>stopped</a:t>
            </a:r>
            <a:r>
              <a:rPr lang="fr-FR" b="1" dirty="0" smtClean="0">
                <a:solidFill>
                  <a:srgbClr val="00B0F0"/>
                </a:solidFill>
                <a:sym typeface="Wingdings" panose="05000000000000000000" pitchFamily="2" charset="2"/>
              </a:rPr>
              <a:t> </a:t>
            </a:r>
          </a:p>
          <a:p>
            <a:pPr marL="0" indent="0">
              <a:buNone/>
            </a:pPr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4" name="Espace réservé du contenu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504" y="980729"/>
            <a:ext cx="2880320" cy="2160240"/>
          </a:xfrm>
          <a:prstGeom prst="rect">
            <a:avLst/>
          </a:prstGeom>
        </p:spPr>
      </p:pic>
      <p:sp>
        <p:nvSpPr>
          <p:cNvPr id="8" name="Virage 7"/>
          <p:cNvSpPr/>
          <p:nvPr/>
        </p:nvSpPr>
        <p:spPr>
          <a:xfrm rot="5199708">
            <a:off x="5904490" y="-128324"/>
            <a:ext cx="719715" cy="2771426"/>
          </a:xfrm>
          <a:prstGeom prst="bentArrow">
            <a:avLst>
              <a:gd name="adj1" fmla="val 5573"/>
              <a:gd name="adj2" fmla="val 11380"/>
              <a:gd name="adj3" fmla="val 25000"/>
              <a:gd name="adj4" fmla="val 75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1" name="Bouée 10"/>
          <p:cNvSpPr/>
          <p:nvPr/>
        </p:nvSpPr>
        <p:spPr>
          <a:xfrm>
            <a:off x="7380312" y="1538790"/>
            <a:ext cx="432048" cy="432048"/>
          </a:xfrm>
          <a:prstGeom prst="donut">
            <a:avLst>
              <a:gd name="adj" fmla="val 1166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9" name="Espace réservé du contenu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933056"/>
            <a:ext cx="2976332" cy="2232249"/>
          </a:xfrm>
          <a:prstGeom prst="rect">
            <a:avLst/>
          </a:prstGeom>
        </p:spPr>
      </p:pic>
      <p:sp>
        <p:nvSpPr>
          <p:cNvPr id="14" name="Bouée 13"/>
          <p:cNvSpPr/>
          <p:nvPr/>
        </p:nvSpPr>
        <p:spPr>
          <a:xfrm>
            <a:off x="7267980" y="4471295"/>
            <a:ext cx="366064" cy="914693"/>
          </a:xfrm>
          <a:prstGeom prst="donut">
            <a:avLst>
              <a:gd name="adj" fmla="val 11660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5" name="Virage 14"/>
          <p:cNvSpPr/>
          <p:nvPr/>
        </p:nvSpPr>
        <p:spPr>
          <a:xfrm rot="5400000">
            <a:off x="4315536" y="2233547"/>
            <a:ext cx="3147741" cy="1973695"/>
          </a:xfrm>
          <a:prstGeom prst="bentArrow">
            <a:avLst>
              <a:gd name="adj1" fmla="val 2991"/>
              <a:gd name="adj2" fmla="val 6397"/>
              <a:gd name="adj3" fmla="val 24056"/>
              <a:gd name="adj4" fmla="val 4375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6" name="Bouée 15"/>
          <p:cNvSpPr/>
          <p:nvPr/>
        </p:nvSpPr>
        <p:spPr>
          <a:xfrm>
            <a:off x="6558747" y="4797152"/>
            <a:ext cx="432048" cy="432048"/>
          </a:xfrm>
          <a:prstGeom prst="donut">
            <a:avLst>
              <a:gd name="adj" fmla="val 1166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" name="Demi-tour 4"/>
          <p:cNvSpPr/>
          <p:nvPr/>
        </p:nvSpPr>
        <p:spPr>
          <a:xfrm rot="10800000" flipH="1">
            <a:off x="4716017" y="3933054"/>
            <a:ext cx="2621765" cy="1584177"/>
          </a:xfrm>
          <a:prstGeom prst="uturnArrow">
            <a:avLst>
              <a:gd name="adj1" fmla="val 4056"/>
              <a:gd name="adj2" fmla="val 2232"/>
              <a:gd name="adj3" fmla="val 12366"/>
              <a:gd name="adj4" fmla="val 43750"/>
              <a:gd name="adj5" fmla="val 14284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7" name="Demi-tour 16"/>
          <p:cNvSpPr/>
          <p:nvPr/>
        </p:nvSpPr>
        <p:spPr>
          <a:xfrm rot="10800000" flipH="1">
            <a:off x="3347863" y="4593899"/>
            <a:ext cx="4464496" cy="1584177"/>
          </a:xfrm>
          <a:prstGeom prst="uturnArrow">
            <a:avLst>
              <a:gd name="adj1" fmla="val 1918"/>
              <a:gd name="adj2" fmla="val 2232"/>
              <a:gd name="adj3" fmla="val 12366"/>
              <a:gd name="adj4" fmla="val 43750"/>
              <a:gd name="adj5" fmla="val 58318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8" name="Bouée 17"/>
          <p:cNvSpPr/>
          <p:nvPr/>
        </p:nvSpPr>
        <p:spPr>
          <a:xfrm>
            <a:off x="7596336" y="4725144"/>
            <a:ext cx="360040" cy="457346"/>
          </a:xfrm>
          <a:prstGeom prst="donut">
            <a:avLst>
              <a:gd name="adj" fmla="val 1166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9" name="Virage 18"/>
          <p:cNvSpPr/>
          <p:nvPr/>
        </p:nvSpPr>
        <p:spPr>
          <a:xfrm rot="4845223">
            <a:off x="5707925" y="341800"/>
            <a:ext cx="684220" cy="2223319"/>
          </a:xfrm>
          <a:prstGeom prst="bentArrow">
            <a:avLst>
              <a:gd name="adj1" fmla="val 7456"/>
              <a:gd name="adj2" fmla="val 11380"/>
              <a:gd name="adj3" fmla="val 25000"/>
              <a:gd name="adj4" fmla="val 7500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0" name="Bouée 19"/>
          <p:cNvSpPr/>
          <p:nvPr/>
        </p:nvSpPr>
        <p:spPr>
          <a:xfrm>
            <a:off x="6948264" y="1605615"/>
            <a:ext cx="432048" cy="432048"/>
          </a:xfrm>
          <a:prstGeom prst="donut">
            <a:avLst>
              <a:gd name="adj" fmla="val 1166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396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18058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fr-FR" dirty="0" err="1" smtClean="0">
                <a:solidFill>
                  <a:schemeClr val="bg1"/>
                </a:solidFill>
              </a:rPr>
              <a:t>Further</a:t>
            </a:r>
            <a:r>
              <a:rPr lang="fr-FR" dirty="0" smtClean="0">
                <a:solidFill>
                  <a:schemeClr val="bg1"/>
                </a:solidFill>
              </a:rPr>
              <a:t> actions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Restart the </a:t>
            </a:r>
            <a:r>
              <a:rPr lang="fr-FR" dirty="0" err="1" smtClean="0"/>
              <a:t>target</a:t>
            </a:r>
            <a:r>
              <a:rPr lang="fr-FR" dirty="0" smtClean="0"/>
              <a:t> </a:t>
            </a:r>
            <a:r>
              <a:rPr lang="fr-FR" dirty="0" err="1" smtClean="0"/>
              <a:t>week</a:t>
            </a:r>
            <a:r>
              <a:rPr lang="fr-FR" dirty="0" smtClean="0"/>
              <a:t> 7-11 </a:t>
            </a:r>
            <a:r>
              <a:rPr lang="fr-FR" dirty="0" err="1" smtClean="0"/>
              <a:t>april</a:t>
            </a:r>
            <a:r>
              <a:rPr lang="fr-FR" dirty="0" smtClean="0"/>
              <a:t> (Torsten </a:t>
            </a:r>
            <a:r>
              <a:rPr lang="fr-FR" dirty="0" err="1" smtClean="0"/>
              <a:t>alone</a:t>
            </a:r>
            <a:r>
              <a:rPr lang="fr-FR" dirty="0" smtClean="0"/>
              <a:t>)</a:t>
            </a:r>
          </a:p>
          <a:p>
            <a:r>
              <a:rPr lang="fr-FR" dirty="0" smtClean="0"/>
              <a:t>Target </a:t>
            </a:r>
            <a:r>
              <a:rPr lang="fr-FR" dirty="0" err="1" smtClean="0"/>
              <a:t>removal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beam</a:t>
            </a:r>
            <a:r>
              <a:rPr lang="fr-FR" dirty="0" smtClean="0"/>
              <a:t> line and </a:t>
            </a:r>
            <a:r>
              <a:rPr lang="fr-FR" dirty="0" err="1" smtClean="0"/>
              <a:t>preparation</a:t>
            </a:r>
            <a:r>
              <a:rPr lang="fr-FR" dirty="0" smtClean="0"/>
              <a:t> of test </a:t>
            </a:r>
            <a:r>
              <a:rPr lang="fr-FR" dirty="0" err="1" smtClean="0"/>
              <a:t>run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proton</a:t>
            </a:r>
          </a:p>
          <a:p>
            <a:r>
              <a:rPr lang="fr-FR" dirty="0" err="1" smtClean="0"/>
              <a:t>Saving</a:t>
            </a:r>
            <a:r>
              <a:rPr lang="fr-FR" dirty="0" smtClean="0"/>
              <a:t> the computer </a:t>
            </a:r>
            <a:r>
              <a:rPr lang="fr-FR" dirty="0" err="1" smtClean="0"/>
              <a:t>disk</a:t>
            </a:r>
            <a:r>
              <a:rPr lang="fr-FR" dirty="0" smtClean="0"/>
              <a:t> (M. </a:t>
            </a:r>
            <a:r>
              <a:rPr lang="fr-FR" dirty="0" err="1" smtClean="0"/>
              <a:t>Traxler</a:t>
            </a:r>
            <a:r>
              <a:rPr lang="fr-FR" dirty="0" smtClean="0"/>
              <a:t> on </a:t>
            </a:r>
            <a:r>
              <a:rPr lang="fr-FR" dirty="0" err="1" smtClean="0"/>
              <a:t>Monday</a:t>
            </a:r>
            <a:r>
              <a:rPr lang="fr-FR" dirty="0" smtClean="0"/>
              <a:t> 7</a:t>
            </a:r>
            <a:r>
              <a:rPr lang="fr-FR" baseline="30000" dirty="0" smtClean="0"/>
              <a:t>th</a:t>
            </a:r>
            <a:r>
              <a:rPr lang="fr-FR" dirty="0" smtClean="0"/>
              <a:t>)</a:t>
            </a:r>
          </a:p>
          <a:p>
            <a:r>
              <a:rPr lang="fr-FR" dirty="0" smtClean="0"/>
              <a:t>Update the note « </a:t>
            </a:r>
            <a:r>
              <a:rPr lang="fr-FR" dirty="0" err="1" smtClean="0"/>
              <a:t>working</a:t>
            </a:r>
            <a:r>
              <a:rPr lang="fr-FR" dirty="0" smtClean="0"/>
              <a:t> </a:t>
            </a:r>
            <a:r>
              <a:rPr lang="fr-FR" dirty="0" err="1" smtClean="0"/>
              <a:t>procedure</a:t>
            </a:r>
            <a:r>
              <a:rPr lang="fr-FR" dirty="0" smtClean="0"/>
              <a:t> of the HADES LH2/LD2 </a:t>
            </a:r>
            <a:r>
              <a:rPr lang="fr-FR" dirty="0" err="1" smtClean="0"/>
              <a:t>target</a:t>
            </a:r>
            <a:r>
              <a:rPr lang="fr-FR" dirty="0" smtClean="0"/>
              <a:t> »</a:t>
            </a:r>
          </a:p>
          <a:p>
            <a:r>
              <a:rPr lang="fr-FR" dirty="0" smtClean="0"/>
              <a:t>New </a:t>
            </a:r>
            <a:r>
              <a:rPr lang="fr-FR" dirty="0" err="1" smtClean="0"/>
              <a:t>visit</a:t>
            </a:r>
            <a:r>
              <a:rPr lang="fr-FR" dirty="0" smtClean="0"/>
              <a:t> at GSI in </a:t>
            </a:r>
            <a:r>
              <a:rPr lang="fr-FR" dirty="0" err="1" smtClean="0"/>
              <a:t>may</a:t>
            </a:r>
            <a:r>
              <a:rPr lang="fr-FR" dirty="0" smtClean="0"/>
              <a:t> (</a:t>
            </a:r>
            <a:r>
              <a:rPr lang="fr-FR" dirty="0" err="1" smtClean="0"/>
              <a:t>week</a:t>
            </a:r>
            <a:r>
              <a:rPr lang="fr-FR" dirty="0" smtClean="0"/>
              <a:t> 20 or 21)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9273007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252</Words>
  <Application>Microsoft Office PowerPoint</Application>
  <PresentationFormat>Affichage à l'écran (4:3)</PresentationFormat>
  <Paragraphs>33</Paragraphs>
  <Slides>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Thème Office</vt:lpstr>
      <vt:lpstr>Tests of the LH2 target at GSI 2nd-4th april 2014</vt:lpstr>
      <vt:lpstr>Aim of the test</vt:lpstr>
      <vt:lpstr>Problems encountered</vt:lpstr>
      <vt:lpstr>Logbook of actions and results</vt:lpstr>
      <vt:lpstr>Further actions</vt:lpstr>
    </vt:vector>
  </TitlesOfParts>
  <Company>ipn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Tests of the LH2 target at GSI 2-4 april 2014</dc:title>
  <dc:creator>$mellac</dc:creator>
  <cp:lastModifiedBy>$mellac</cp:lastModifiedBy>
  <cp:revision>11</cp:revision>
  <dcterms:created xsi:type="dcterms:W3CDTF">2014-04-08T06:52:36Z</dcterms:created>
  <dcterms:modified xsi:type="dcterms:W3CDTF">2014-04-09T06:50:26Z</dcterms:modified>
</cp:coreProperties>
</file>