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9" r:id="rId4"/>
    <p:sldId id="257" r:id="rId5"/>
    <p:sldId id="258" r:id="rId6"/>
    <p:sldId id="277" r:id="rId7"/>
    <p:sldId id="278" r:id="rId8"/>
    <p:sldId id="279" r:id="rId9"/>
    <p:sldId id="282" r:id="rId10"/>
    <p:sldId id="260" r:id="rId11"/>
    <p:sldId id="263" r:id="rId12"/>
    <p:sldId id="280" r:id="rId13"/>
    <p:sldId id="271" r:id="rId14"/>
    <p:sldId id="283" r:id="rId15"/>
    <p:sldId id="265" r:id="rId16"/>
    <p:sldId id="284" r:id="rId17"/>
    <p:sldId id="286" r:id="rId18"/>
    <p:sldId id="281" r:id="rId19"/>
    <p:sldId id="275" r:id="rId20"/>
    <p:sldId id="276" r:id="rId21"/>
    <p:sldId id="270" r:id="rId22"/>
    <p:sldId id="272" r:id="rId23"/>
    <p:sldId id="274" r:id="rId24"/>
    <p:sldId id="287" r:id="rId25"/>
    <p:sldId id="273" r:id="rId26"/>
    <p:sldId id="285" r:id="rId27"/>
  </p:sldIdLst>
  <p:sldSz cx="12192000" cy="6858000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2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C09CA-CEED-40F2-8DDC-83900FE5F863}" type="datetimeFigureOut">
              <a:rPr lang="pl-PL"/>
              <a:t>2014-05-12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16C53-8FCD-415C-BAF3-01EF761D7EEF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888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C53-8FCD-415C-BAF3-01EF761D7EEF}" type="slidenum">
              <a:rPr lang="pl-PL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1904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C53-8FCD-415C-BAF3-01EF761D7EEF}" type="slidenum">
              <a:rPr lang="pl-PL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829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C53-8FCD-415C-BAF3-01EF761D7EEF}" type="slidenum">
              <a:rPr lang="pl-PL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4039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C53-8FCD-415C-BAF3-01EF761D7EEF}" type="slidenum">
              <a:rPr lang="pl-PL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6933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C53-8FCD-415C-BAF3-01EF761D7EEF}" type="slidenum">
              <a:rPr lang="pl-PL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0260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C53-8FCD-415C-BAF3-01EF761D7EEF}" type="slidenum">
              <a:rPr lang="pl-PL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1195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C53-8FCD-415C-BAF3-01EF761D7EEF}" type="slidenum">
              <a:rPr lang="pl-PL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5835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C53-8FCD-415C-BAF3-01EF761D7EEF}" type="slidenum">
              <a:rPr lang="pl-PL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2474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C53-8FCD-415C-BAF3-01EF761D7EEF}" type="slidenum">
              <a:rPr lang="pl-PL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6074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C53-8FCD-415C-BAF3-01EF761D7EEF}" type="slidenum">
              <a:rPr lang="pl-PL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0249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C53-8FCD-415C-BAF3-01EF761D7EEF}" type="slidenum">
              <a:rPr lang="pl-PL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6680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C53-8FCD-415C-BAF3-01EF761D7EEF}" type="slidenum">
              <a:rPr lang="pl-PL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03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07957-EC6A-4449-B47E-BCE2CC1C34BA}" type="datetimeFigureOut">
              <a:rPr lang="pl-PL" altLang="hu-HU"/>
              <a:pPr/>
              <a:t>2014-05-12</a:t>
            </a:fld>
            <a:endParaRPr lang="pl-PL" altLang="hu-HU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DAFA8-02AD-4B5E-B845-24BA0E873496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26379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9CC118-76A9-4A5C-992D-E16F6065A363}" type="datetimeFigureOut">
              <a:rPr lang="pl-PL" altLang="hu-HU"/>
              <a:pPr/>
              <a:t>2014-05-12</a:t>
            </a:fld>
            <a:endParaRPr lang="pl-PL" altLang="hu-HU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9035B-17BF-4589-8628-2278FDC942B3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612926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41DC9C-525D-4F19-83CA-D43FA7281A72}" type="datetimeFigureOut">
              <a:rPr lang="pl-PL" altLang="hu-HU"/>
              <a:pPr/>
              <a:t>2014-05-12</a:t>
            </a:fld>
            <a:endParaRPr lang="pl-PL" altLang="hu-HU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F5EDA-A646-4048-9027-D3688E3844D6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780010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84ECE-D8E4-4551-96FA-DBA39722DBC0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76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0EBE4-821F-4B18-8076-52B1CFC0F1AD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253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A2B4D-F352-48F8-9CBA-124D675E2166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46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050B2-796B-4FE5-807F-46AB14C3A157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12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B7DC3-1845-4DC4-86F3-8B2FCA0BC4D8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09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0A980-7EC9-4C06-AE5C-291C365D01BC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91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8493F-A863-45F0-9ADA-0182FE35165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347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D7BC1-8498-40AE-BDFA-FC20C074EBFA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99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DAD2B5-A6A1-4A23-AE33-DC5D06C1A9C3}" type="datetimeFigureOut">
              <a:rPr lang="pl-PL" altLang="hu-HU"/>
              <a:pPr/>
              <a:t>2014-05-12</a:t>
            </a:fld>
            <a:endParaRPr lang="pl-PL" altLang="hu-HU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5F787-EE86-45BB-AEEE-94F2DE10024F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703266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5455-9E8F-4646-ABF3-1C7693DB2E00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61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124F6-B779-402D-8987-83C20CAE42B0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301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228D4-87A1-4B22-B20D-7CF13FF095E8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8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ED267F-3D9F-4651-BBC8-9F4EA826A30E}" type="datetimeFigureOut">
              <a:rPr lang="pl-PL" altLang="hu-HU"/>
              <a:pPr/>
              <a:t>2014-05-12</a:t>
            </a:fld>
            <a:endParaRPr lang="pl-PL" altLang="hu-HU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0D4C5-E353-4DB6-99C5-40B713CAAC17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92366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86FC3A-2148-45EA-A6C7-083DB4E6D5A1}" type="datetimeFigureOut">
              <a:rPr lang="pl-PL" altLang="hu-HU"/>
              <a:pPr/>
              <a:t>2014-05-12</a:t>
            </a:fld>
            <a:endParaRPr lang="pl-PL" altLang="hu-HU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EB49E-9146-46CA-BB3D-587A88E59F53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73068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D1BF96-8F0F-4347-8A65-7C3F4DC13B98}" type="datetimeFigureOut">
              <a:rPr lang="pl-PL" altLang="hu-HU"/>
              <a:pPr/>
              <a:t>2014-05-12</a:t>
            </a:fld>
            <a:endParaRPr lang="pl-PL" altLang="hu-HU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33B27-C4C6-4352-B205-3958F29F9A64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761012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B67C52-225E-4A9A-A0C2-CB37B38771DF}" type="datetimeFigureOut">
              <a:rPr lang="pl-PL" altLang="hu-HU"/>
              <a:pPr/>
              <a:t>2014-05-12</a:t>
            </a:fld>
            <a:endParaRPr lang="pl-PL" altLang="hu-HU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7643D-964C-4352-852A-16193F5FDDC7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50715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C9C7C6-536F-4525-86DE-94D752BFB3CC}" type="datetimeFigureOut">
              <a:rPr lang="pl-PL" altLang="hu-HU"/>
              <a:pPr/>
              <a:t>2014-05-12</a:t>
            </a:fld>
            <a:endParaRPr lang="pl-PL" altLang="hu-HU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63593-CF71-41CF-8742-512B9E027928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51716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E2CDB6-65F4-4702-A115-69B59D8EE499}" type="datetimeFigureOut">
              <a:rPr lang="pl-PL" altLang="hu-HU"/>
              <a:pPr/>
              <a:t>2014-05-12</a:t>
            </a:fld>
            <a:endParaRPr lang="pl-PL" altLang="hu-HU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411F1-D1C2-40F3-BBA9-588197DE5233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925389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059A30-282B-4164-B630-F4EE58E9B202}" type="datetimeFigureOut">
              <a:rPr lang="pl-PL" altLang="hu-HU"/>
              <a:pPr/>
              <a:t>2014-05-12</a:t>
            </a:fld>
            <a:endParaRPr lang="pl-PL" altLang="hu-HU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EE324-46D3-4D21-8280-2C3E47BE4947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99561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smtClean="0"/>
              <a:t>Kliknij, aby edytować style wzorca tekstu</a:t>
            </a:r>
          </a:p>
          <a:p>
            <a:pPr lvl="1"/>
            <a:r>
              <a:rPr lang="pl-PL" altLang="en-US" smtClean="0"/>
              <a:t>Drugi poziom</a:t>
            </a:r>
          </a:p>
          <a:p>
            <a:pPr lvl="2"/>
            <a:r>
              <a:rPr lang="pl-PL" altLang="en-US" smtClean="0"/>
              <a:t>Trzeci poziom</a:t>
            </a:r>
          </a:p>
          <a:p>
            <a:pPr lvl="3"/>
            <a:r>
              <a:rPr lang="pl-PL" altLang="en-US" smtClean="0"/>
              <a:t>Czwarty poziom</a:t>
            </a:r>
          </a:p>
          <a:p>
            <a:pPr lvl="4"/>
            <a:r>
              <a:rPr lang="pl-PL" altLang="en-US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53CA397-3126-460A-A010-269008954A67}" type="datetimeFigureOut">
              <a:rPr lang="pl-PL" altLang="hu-HU"/>
              <a:pPr/>
              <a:t>2014-05-12</a:t>
            </a:fld>
            <a:endParaRPr lang="pl-PL" altLang="hu-HU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hu-HU" altLang="hu-HU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B9B0117-263E-42FA-B9DE-0C02BACEC594}" type="slidenum">
              <a:rPr lang="pl-PL" altLang="en-US"/>
              <a:pPr/>
              <a:t>‹#›</a:t>
            </a:fld>
            <a:endParaRPr lang="pl-P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Kliknij, aby edytować style wzorca tekstu</a:t>
            </a:r>
          </a:p>
          <a:p>
            <a:pPr lvl="1"/>
            <a:r>
              <a:rPr lang="en-GB" altLang="en-US" smtClean="0"/>
              <a:t>Drugi poziom</a:t>
            </a:r>
          </a:p>
          <a:p>
            <a:pPr lvl="2"/>
            <a:r>
              <a:rPr lang="en-GB" altLang="en-US" smtClean="0"/>
              <a:t>Trzeci poziom</a:t>
            </a:r>
          </a:p>
          <a:p>
            <a:pPr lvl="3"/>
            <a:r>
              <a:rPr lang="en-GB" altLang="en-US" smtClean="0"/>
              <a:t>Czwarty poziom</a:t>
            </a:r>
          </a:p>
          <a:p>
            <a:pPr lvl="4"/>
            <a:r>
              <a:rPr lang="en-GB" altLang="en-US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/>
            </a:lvl1pPr>
          </a:lstStyle>
          <a:p>
            <a:pPr>
              <a:defRPr/>
            </a:pPr>
            <a:fld id="{506DFBB2-CF73-4BC0-BA21-F5B7EF60E483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90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err="1" smtClean="0"/>
              <a:t>Background</a:t>
            </a:r>
            <a:r>
              <a:rPr lang="pl-PL" dirty="0" smtClean="0"/>
              <a:t> from pion </a:t>
            </a:r>
            <a:r>
              <a:rPr lang="pl-PL" dirty="0" err="1" smtClean="0"/>
              <a:t>beam</a:t>
            </a:r>
            <a:r>
              <a:rPr lang="pl-PL" dirty="0" smtClean="0"/>
              <a:t> </a:t>
            </a:r>
            <a:r>
              <a:rPr lang="pl-PL" dirty="0" err="1" smtClean="0"/>
              <a:t>interactions</a:t>
            </a:r>
            <a:r>
              <a:rPr lang="pl-PL" dirty="0" smtClean="0"/>
              <a:t> with LH2 &amp; solid state </a:t>
            </a:r>
            <a:r>
              <a:rPr lang="pl-PL" dirty="0" err="1" smtClean="0"/>
              <a:t>targets</a:t>
            </a:r>
            <a:endParaRPr lang="pl-PL" dirty="0"/>
          </a:p>
        </p:txBody>
      </p:sp>
      <p:sp>
        <p:nvSpPr>
          <p:cNvPr id="2051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l-PL" altLang="en-US" smtClean="0"/>
              <a:t>J.Biernat/I.Koenig/J. Markert/W.Przygoda/P.Salabura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2686050" y="0"/>
            <a:ext cx="7851775" cy="1325563"/>
          </a:xfrm>
        </p:spPr>
        <p:txBody>
          <a:bodyPr/>
          <a:lstStyle/>
          <a:p>
            <a:pPr eaLnBrk="1" hangingPunct="1"/>
            <a:r>
              <a:rPr lang="pl-PL" altLang="en-US" sz="3600" b="1" smtClean="0"/>
              <a:t>Dilepton channel </a:t>
            </a:r>
            <a:r>
              <a:rPr lang="pl-PL" altLang="en-US" sz="3600" b="1" smtClean="0">
                <a:sym typeface="Symbol" panose="05050102010706020507" pitchFamily="18" charset="2"/>
              </a:rPr>
              <a:t></a:t>
            </a:r>
            <a:r>
              <a:rPr lang="pl-PL" altLang="en-US" sz="3600" b="1" baseline="30000" smtClean="0">
                <a:sym typeface="Symbol" panose="05050102010706020507" pitchFamily="18" charset="2"/>
              </a:rPr>
              <a:t>-</a:t>
            </a:r>
            <a:r>
              <a:rPr lang="pl-PL" altLang="en-US" sz="3600" b="1" smtClean="0">
                <a:sym typeface="Symbol" panose="05050102010706020507" pitchFamily="18" charset="2"/>
              </a:rPr>
              <a:t>pne</a:t>
            </a:r>
            <a:r>
              <a:rPr lang="pl-PL" altLang="en-US" sz="3600" b="1" baseline="30000" smtClean="0">
                <a:sym typeface="Symbol" panose="05050102010706020507" pitchFamily="18" charset="2"/>
              </a:rPr>
              <a:t>+</a:t>
            </a:r>
            <a:r>
              <a:rPr lang="pl-PL" altLang="en-US" sz="3600" b="1" smtClean="0">
                <a:sym typeface="Symbol" panose="05050102010706020507" pitchFamily="18" charset="2"/>
              </a:rPr>
              <a:t>e</a:t>
            </a:r>
            <a:r>
              <a:rPr lang="pl-PL" altLang="en-US" sz="3600" b="1" baseline="30000" smtClean="0">
                <a:sym typeface="Symbol" panose="05050102010706020507" pitchFamily="18" charset="2"/>
              </a:rPr>
              <a:t>- </a:t>
            </a:r>
            <a:r>
              <a:rPr lang="pl-PL" altLang="en-US" sz="3600" b="1" smtClean="0">
                <a:sym typeface="Symbol" panose="05050102010706020507" pitchFamily="18" charset="2"/>
              </a:rPr>
              <a:t>n</a:t>
            </a:r>
            <a:endParaRPr lang="pl-PL" altLang="en-US" sz="3600" b="1" smtClean="0"/>
          </a:p>
        </p:txBody>
      </p:sp>
      <p:sp>
        <p:nvSpPr>
          <p:cNvPr id="11267" name="pole tekstowe 5"/>
          <p:cNvSpPr txBox="1">
            <a:spLocks noChangeArrowheads="1"/>
          </p:cNvSpPr>
          <p:nvPr/>
        </p:nvSpPr>
        <p:spPr bwMode="auto">
          <a:xfrm>
            <a:off x="2422525" y="5900738"/>
            <a:ext cx="7712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/>
              <a:t>About 21 </a:t>
            </a:r>
            <a:r>
              <a:rPr lang="pl-PL" altLang="en-US" sz="1800" b="1"/>
              <a:t>k</a:t>
            </a:r>
            <a:r>
              <a:rPr lang="pl-PL" altLang="en-US" sz="1800"/>
              <a:t>events reconstructed from 200 </a:t>
            </a:r>
            <a:r>
              <a:rPr lang="pl-PL" altLang="en-US" sz="1800" b="1"/>
              <a:t>k</a:t>
            </a:r>
            <a:r>
              <a:rPr lang="pl-PL" altLang="en-US" sz="1800"/>
              <a:t>events (phase space)- reco*acc= 10%      0.5 reduction as compared to 2pion analysis </a:t>
            </a:r>
          </a:p>
        </p:txBody>
      </p:sp>
      <p:pic>
        <p:nvPicPr>
          <p:cNvPr id="11268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09663"/>
            <a:ext cx="6072187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1109663"/>
            <a:ext cx="59817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633413" y="2689225"/>
            <a:ext cx="10515600" cy="1325563"/>
          </a:xfrm>
        </p:spPr>
        <p:txBody>
          <a:bodyPr/>
          <a:lstStyle/>
          <a:p>
            <a:pPr algn="ctr"/>
            <a:r>
              <a:rPr lang="pl-PL" altLang="en-US" smtClean="0"/>
              <a:t>Nuclear targets</a:t>
            </a: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>
          <a:xfrm>
            <a:off x="1295400" y="0"/>
            <a:ext cx="10515600" cy="1325563"/>
          </a:xfrm>
        </p:spPr>
        <p:txBody>
          <a:bodyPr/>
          <a:lstStyle/>
          <a:p>
            <a:pPr eaLnBrk="1" hangingPunct="1"/>
            <a:r>
              <a:rPr lang="pl-PL" altLang="en-US" sz="3600" b="1" dirty="0" err="1" smtClean="0"/>
              <a:t>Nuclear</a:t>
            </a:r>
            <a:r>
              <a:rPr lang="pl-PL" altLang="en-US" sz="3600" b="1" dirty="0" smtClean="0"/>
              <a:t> </a:t>
            </a:r>
            <a:r>
              <a:rPr lang="pl-PL" altLang="en-US" sz="3600" b="1" dirty="0" err="1" smtClean="0"/>
              <a:t>targets</a:t>
            </a:r>
            <a:r>
              <a:rPr lang="pl-PL" altLang="en-US" sz="3600" b="1" dirty="0" smtClean="0"/>
              <a:t>: </a:t>
            </a:r>
            <a:r>
              <a:rPr lang="pl-PL" altLang="en-US" sz="3600" b="1" dirty="0" err="1" smtClean="0"/>
              <a:t>background</a:t>
            </a:r>
            <a:r>
              <a:rPr lang="pl-PL" altLang="en-US" sz="3600" b="1" dirty="0" smtClean="0"/>
              <a:t> from </a:t>
            </a:r>
            <a:r>
              <a:rPr lang="pl-PL" altLang="en-US" sz="3600" b="1" dirty="0" err="1" smtClean="0"/>
              <a:t>beam-pipe</a:t>
            </a:r>
            <a:r>
              <a:rPr lang="pl-PL" altLang="en-US" sz="3600" b="1" dirty="0" smtClean="0"/>
              <a:t> </a:t>
            </a:r>
            <a:r>
              <a:rPr lang="pl-PL" altLang="en-US" sz="3600" b="1" dirty="0" err="1" smtClean="0"/>
              <a:t>interactions</a:t>
            </a:r>
            <a:endParaRPr lang="en-GB" altLang="en-US" sz="3600" b="1" dirty="0" smtClean="0"/>
          </a:p>
        </p:txBody>
      </p:sp>
      <p:pic>
        <p:nvPicPr>
          <p:cNvPr id="13315" name="Picture 2" descr="https://mail.uj.edu.pl/attach/zvertex_geant_solid.gif?sid=SxJ4zbOkYqs&amp;mbox=INBOX&amp;uid=86416&amp;number=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6250" y="1214438"/>
            <a:ext cx="6629400" cy="4495800"/>
          </a:xfrm>
          <a:noFill/>
        </p:spPr>
      </p:pic>
      <p:sp>
        <p:nvSpPr>
          <p:cNvPr id="13316" name="pole tekstowe 3"/>
          <p:cNvSpPr txBox="1">
            <a:spLocks noChangeArrowheads="1"/>
          </p:cNvSpPr>
          <p:nvPr/>
        </p:nvSpPr>
        <p:spPr bwMode="auto">
          <a:xfrm>
            <a:off x="1427163" y="5813425"/>
            <a:ext cx="8361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>
                <a:latin typeface="Arial" panose="020B0604020202020204" pitchFamily="34" charset="0"/>
              </a:rPr>
              <a:t>Secondary production before START (at -380 mm START detector visible)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>
                <a:latin typeface="Arial" panose="020B0604020202020204" pitchFamily="34" charset="0"/>
              </a:rPr>
              <a:t>(1 MLN pions emitted) </a:t>
            </a: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>
          <a:xfrm>
            <a:off x="677862" y="134937"/>
            <a:ext cx="11112500" cy="1325563"/>
          </a:xfrm>
        </p:spPr>
        <p:txBody>
          <a:bodyPr/>
          <a:lstStyle/>
          <a:p>
            <a:r>
              <a:rPr lang="pl-PL" altLang="en-US" sz="3600" b="1" dirty="0" smtClean="0"/>
              <a:t>     Pion </a:t>
            </a:r>
            <a:r>
              <a:rPr lang="pl-PL" altLang="en-US" sz="3600" b="1" dirty="0" err="1" smtClean="0"/>
              <a:t>interactions</a:t>
            </a:r>
            <a:r>
              <a:rPr lang="pl-PL" altLang="en-US" sz="3600" b="1" dirty="0" smtClean="0"/>
              <a:t> with Tungsten target </a:t>
            </a:r>
            <a:r>
              <a:rPr lang="pl-PL" altLang="en-US" sz="3600" b="1" dirty="0" smtClean="0"/>
              <a:t>(d=2.4mm-2.0%)</a:t>
            </a:r>
            <a:endParaRPr lang="en-GB" altLang="en-US" sz="3600" b="1" dirty="0" smtClean="0"/>
          </a:p>
        </p:txBody>
      </p:sp>
      <p:pic>
        <p:nvPicPr>
          <p:cNvPr id="14339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1549400"/>
            <a:ext cx="42672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5" y="1241425"/>
            <a:ext cx="3783013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5" y="1695450"/>
            <a:ext cx="3800475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pole tekstowe 9"/>
          <p:cNvSpPr txBox="1">
            <a:spLocks noChangeArrowheads="1"/>
          </p:cNvSpPr>
          <p:nvPr/>
        </p:nvSpPr>
        <p:spPr bwMode="auto">
          <a:xfrm>
            <a:off x="525463" y="4500563"/>
            <a:ext cx="33702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600">
                <a:latin typeface="Arial" panose="020B0604020202020204" pitchFamily="34" charset="0"/>
              </a:rPr>
              <a:t>Geant Vertex –all particles –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600">
                <a:latin typeface="Arial" panose="020B0604020202020204" pitchFamily="34" charset="0"/>
              </a:rPr>
              <a:t>target region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600">
                <a:latin typeface="Arial" panose="020B0604020202020204" pitchFamily="34" charset="0"/>
              </a:rPr>
              <a:t>1MLN pions emitted</a:t>
            </a:r>
            <a:endParaRPr lang="en-GB" altLang="en-US" sz="1600">
              <a:latin typeface="Arial" panose="020B0604020202020204" pitchFamily="34" charset="0"/>
            </a:endParaRPr>
          </a:p>
        </p:txBody>
      </p:sp>
      <p:sp>
        <p:nvSpPr>
          <p:cNvPr id="14343" name="Prostokąt 11"/>
          <p:cNvSpPr>
            <a:spLocks noChangeArrowheads="1"/>
          </p:cNvSpPr>
          <p:nvPr/>
        </p:nvSpPr>
        <p:spPr bwMode="auto">
          <a:xfrm>
            <a:off x="8867775" y="4545013"/>
            <a:ext cx="31972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600">
                <a:latin typeface="Arial" panose="020B0604020202020204" pitchFamily="34" charset="0"/>
                <a:sym typeface="Symbol" panose="05050102010706020507" pitchFamily="18" charset="2"/>
              </a:rPr>
              <a:t>x,y distributions :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600">
                <a:latin typeface="Arial" panose="020B0604020202020204" pitchFamily="34" charset="0"/>
                <a:sym typeface="Symbol" panose="05050102010706020507" pitchFamily="18" charset="2"/>
              </a:rPr>
              <a:t>reconstructed by tracking from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600">
                <a:latin typeface="Arial" panose="020B0604020202020204" pitchFamily="34" charset="0"/>
                <a:sym typeface="Symbol" panose="05050102010706020507" pitchFamily="18" charset="2"/>
              </a:rPr>
              <a:t>Rections with START hit</a:t>
            </a:r>
          </a:p>
        </p:txBody>
      </p:sp>
      <p:pic>
        <p:nvPicPr>
          <p:cNvPr id="14344" name="Obraz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29100"/>
            <a:ext cx="3781425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pole tekstowe 10"/>
          <p:cNvSpPr txBox="1">
            <a:spLocks noChangeArrowheads="1"/>
          </p:cNvSpPr>
          <p:nvPr/>
        </p:nvSpPr>
        <p:spPr bwMode="auto">
          <a:xfrm>
            <a:off x="4937125" y="3881438"/>
            <a:ext cx="28702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600">
                <a:latin typeface="Arial" panose="020B0604020202020204" pitchFamily="34" charset="0"/>
              </a:rPr>
              <a:t>Reconstrcuted by tracking from reactions with START hit</a:t>
            </a:r>
            <a:endParaRPr lang="en-GB" altLang="en-US" sz="1600">
              <a:latin typeface="Arial" panose="020B0604020202020204" pitchFamily="34" charset="0"/>
            </a:endParaRPr>
          </a:p>
        </p:txBody>
      </p:sp>
      <p:sp>
        <p:nvSpPr>
          <p:cNvPr id="14346" name="pole tekstowe 1"/>
          <p:cNvSpPr txBox="1">
            <a:spLocks noChangeArrowheads="1"/>
          </p:cNvSpPr>
          <p:nvPr/>
        </p:nvSpPr>
        <p:spPr bwMode="auto">
          <a:xfrm>
            <a:off x="8696325" y="5803900"/>
            <a:ext cx="2771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hu-HU"/>
              <a:t>~3% interactions makes track in HADES</a:t>
            </a:r>
            <a:endParaRPr lang="en-GB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>
          <a:xfrm>
            <a:off x="1138334" y="89899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sz="4000" b="1" dirty="0" smtClean="0"/>
              <a:t>Hit rates for different conditions</a:t>
            </a:r>
            <a:r>
              <a:rPr lang="pl-PL" altLang="en-US" sz="4000" b="1" dirty="0" smtClean="0"/>
              <a:t> and </a:t>
            </a:r>
            <a:r>
              <a:rPr lang="pl-PL" altLang="en-US" sz="4000" b="1" dirty="0" err="1" smtClean="0"/>
              <a:t>targets</a:t>
            </a:r>
            <a:r>
              <a:rPr lang="en-US" altLang="en-US" sz="4000" b="1" dirty="0" smtClean="0"/>
              <a:t> </a:t>
            </a:r>
          </a:p>
        </p:txBody>
      </p:sp>
      <p:graphicFrame>
        <p:nvGraphicFramePr>
          <p:cNvPr id="1536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461102"/>
              </p:ext>
            </p:extLst>
          </p:nvPr>
        </p:nvGraphicFramePr>
        <p:xfrm>
          <a:off x="683760" y="1702472"/>
          <a:ext cx="5684837" cy="384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9" name="Acrobat Document" r:id="rId3" imgW="5517360" imgH="3732480" progId="AcroExch.Document.7">
                  <p:embed/>
                </p:oleObj>
              </mc:Choice>
              <mc:Fallback>
                <p:oleObj name="Acrobat Document" r:id="rId3" imgW="5517360" imgH="373248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60" y="1702472"/>
                        <a:ext cx="5684837" cy="384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4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943" y="2045713"/>
            <a:ext cx="5133975" cy="354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pole tekstowe 4"/>
          <p:cNvSpPr txBox="1">
            <a:spLocks noChangeArrowheads="1"/>
          </p:cNvSpPr>
          <p:nvPr/>
        </p:nvSpPr>
        <p:spPr bwMode="auto">
          <a:xfrm>
            <a:off x="2099647" y="1373755"/>
            <a:ext cx="38354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/>
              <a:t>Tungsten (emission plane at -1300)</a:t>
            </a:r>
          </a:p>
        </p:txBody>
      </p:sp>
      <p:pic>
        <p:nvPicPr>
          <p:cNvPr id="15366" name="Obraz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937" y="1227138"/>
            <a:ext cx="23145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pole tekstowe 6"/>
          <p:cNvSpPr txBox="1">
            <a:spLocks noChangeArrowheads="1"/>
          </p:cNvSpPr>
          <p:nvPr/>
        </p:nvSpPr>
        <p:spPr bwMode="auto">
          <a:xfrm>
            <a:off x="8399461" y="1702472"/>
            <a:ext cx="2041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 dirty="0"/>
              <a:t>LH2 geometry</a:t>
            </a:r>
            <a:endParaRPr lang="en-GB" altLang="en-US" sz="18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2058369" y="5485577"/>
            <a:ext cx="736185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err="1" smtClean="0"/>
              <a:t>Trigger</a:t>
            </a:r>
            <a:r>
              <a:rPr lang="pl-PL" dirty="0" smtClean="0"/>
              <a:t>  (META&gt;=2 &amp; START) </a:t>
            </a:r>
            <a:r>
              <a:rPr lang="pl-PL" dirty="0" err="1" smtClean="0"/>
              <a:t>suppression</a:t>
            </a:r>
            <a:r>
              <a:rPr lang="pl-PL" dirty="0" smtClean="0"/>
              <a:t>  ~10</a:t>
            </a:r>
            <a:r>
              <a:rPr lang="pl-PL" baseline="30000" dirty="0" smtClean="0"/>
              <a:t>-2   </a:t>
            </a:r>
            <a:r>
              <a:rPr lang="pl-PL" dirty="0" smtClean="0"/>
              <a:t> for </a:t>
            </a:r>
            <a:r>
              <a:rPr lang="pl-PL" dirty="0" err="1" smtClean="0"/>
              <a:t>both</a:t>
            </a:r>
            <a:r>
              <a:rPr lang="pl-PL" dirty="0" smtClean="0"/>
              <a:t> set-</a:t>
            </a:r>
            <a:r>
              <a:rPr lang="pl-PL" dirty="0" err="1" smtClean="0"/>
              <a:t>ups</a:t>
            </a:r>
            <a:r>
              <a:rPr lang="pl-PL" dirty="0" smtClean="0"/>
              <a:t>. </a:t>
            </a:r>
            <a:r>
              <a:rPr lang="pl-PL" dirty="0" err="1" smtClean="0"/>
              <a:t>Assuming</a:t>
            </a:r>
            <a:r>
              <a:rPr lang="pl-PL" dirty="0" smtClean="0"/>
              <a:t> 5*10</a:t>
            </a:r>
            <a:r>
              <a:rPr lang="pl-PL" baseline="30000" dirty="0" smtClean="0"/>
              <a:t>5</a:t>
            </a:r>
            <a:r>
              <a:rPr lang="pl-PL" dirty="0" smtClean="0"/>
              <a:t> pion/s </a:t>
            </a:r>
            <a:r>
              <a:rPr lang="pl-PL" dirty="0" err="1" smtClean="0"/>
              <a:t>coming</a:t>
            </a:r>
            <a:r>
              <a:rPr lang="pl-PL" dirty="0" smtClean="0"/>
              <a:t> out </a:t>
            </a:r>
            <a:r>
              <a:rPr lang="pl-PL" dirty="0" err="1" smtClean="0"/>
              <a:t>at</a:t>
            </a:r>
            <a:r>
              <a:rPr lang="pl-PL" dirty="0" smtClean="0"/>
              <a:t> -1.3m 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gives</a:t>
            </a:r>
            <a:r>
              <a:rPr lang="pl-PL" dirty="0" smtClean="0"/>
              <a:t>  ~5 kHz </a:t>
            </a:r>
            <a:r>
              <a:rPr lang="pl-PL" dirty="0" err="1" smtClean="0"/>
              <a:t>rate</a:t>
            </a:r>
            <a:endParaRPr lang="pl-PL" dirty="0" smtClean="0"/>
          </a:p>
          <a:p>
            <a:pPr>
              <a:lnSpc>
                <a:spcPct val="150000"/>
              </a:lnSpc>
            </a:pPr>
            <a:r>
              <a:rPr lang="pl-PL" dirty="0" err="1" smtClean="0"/>
              <a:t>Rate</a:t>
            </a:r>
            <a:r>
              <a:rPr lang="pl-PL" dirty="0" smtClean="0"/>
              <a:t> in META </a:t>
            </a:r>
            <a:r>
              <a:rPr lang="pl-PL" dirty="0" err="1" smtClean="0"/>
              <a:t>larger</a:t>
            </a:r>
            <a:r>
              <a:rPr lang="pl-PL" dirty="0" smtClean="0"/>
              <a:t> in LH2 </a:t>
            </a:r>
            <a:r>
              <a:rPr lang="pl-PL" dirty="0" err="1" smtClean="0"/>
              <a:t>case</a:t>
            </a:r>
            <a:r>
              <a:rPr lang="pl-PL" dirty="0" smtClean="0"/>
              <a:t> by </a:t>
            </a:r>
            <a:r>
              <a:rPr lang="pl-PL" dirty="0" err="1" smtClean="0"/>
              <a:t>factor</a:t>
            </a:r>
            <a:r>
              <a:rPr lang="pl-PL" dirty="0" smtClean="0"/>
              <a:t> 3-4</a:t>
            </a:r>
            <a:r>
              <a:rPr lang="pl-PL" baseline="30000" dirty="0" smtClean="0"/>
              <a:t> </a:t>
            </a:r>
            <a:endParaRPr lang="en-GB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1020763" y="101600"/>
            <a:ext cx="10515600" cy="1325563"/>
          </a:xfrm>
        </p:spPr>
        <p:txBody>
          <a:bodyPr/>
          <a:lstStyle/>
          <a:p>
            <a:r>
              <a:rPr lang="pl-PL" altLang="en-US" sz="3600" b="1" smtClean="0">
                <a:sym typeface="Symbol" panose="05050102010706020507" pitchFamily="18" charset="2"/>
              </a:rPr>
              <a:t></a:t>
            </a:r>
            <a:r>
              <a:rPr lang="pl-PL" altLang="en-US" sz="3600" b="1" baseline="30000" smtClean="0">
                <a:sym typeface="Symbol" panose="05050102010706020507" pitchFamily="18" charset="2"/>
              </a:rPr>
              <a:t>+ </a:t>
            </a:r>
            <a:r>
              <a:rPr lang="pl-PL" altLang="en-US" sz="3600" b="1" smtClean="0">
                <a:sym typeface="Symbol" panose="05050102010706020507" pitchFamily="18" charset="2"/>
              </a:rPr>
              <a:t></a:t>
            </a:r>
            <a:r>
              <a:rPr lang="pl-PL" altLang="en-US" sz="3600" b="1" baseline="30000" smtClean="0">
                <a:sym typeface="Symbol" panose="05050102010706020507" pitchFamily="18" charset="2"/>
              </a:rPr>
              <a:t>- </a:t>
            </a:r>
            <a:r>
              <a:rPr lang="pl-PL" altLang="en-US" sz="3600" b="1" smtClean="0">
                <a:sym typeface="Symbol" panose="05050102010706020507" pitchFamily="18" charset="2"/>
              </a:rPr>
              <a:t>/e</a:t>
            </a:r>
            <a:r>
              <a:rPr lang="pl-PL" altLang="en-US" sz="3600" b="1" baseline="30000" smtClean="0">
                <a:sym typeface="Symbol" panose="05050102010706020507" pitchFamily="18" charset="2"/>
              </a:rPr>
              <a:t>+</a:t>
            </a:r>
            <a:r>
              <a:rPr lang="pl-PL" altLang="en-US" sz="3600" b="1" smtClean="0">
                <a:sym typeface="Symbol" panose="05050102010706020507" pitchFamily="18" charset="2"/>
              </a:rPr>
              <a:t>e</a:t>
            </a:r>
            <a:r>
              <a:rPr lang="pl-PL" altLang="en-US" sz="3600" b="1" baseline="30000" smtClean="0">
                <a:sym typeface="Symbol" panose="05050102010706020507" pitchFamily="18" charset="2"/>
              </a:rPr>
              <a:t>- </a:t>
            </a:r>
            <a:r>
              <a:rPr lang="pl-PL" altLang="en-US" sz="3600" b="1" smtClean="0">
                <a:sym typeface="Symbol" panose="05050102010706020507" pitchFamily="18" charset="2"/>
              </a:rPr>
              <a:t> reconstruction from pion beam interactions </a:t>
            </a:r>
            <a:endParaRPr lang="en-GB" altLang="en-US" sz="3600" b="1" smtClean="0"/>
          </a:p>
        </p:txBody>
      </p:sp>
      <p:pic>
        <p:nvPicPr>
          <p:cNvPr id="1638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104900"/>
            <a:ext cx="3992562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1071563"/>
            <a:ext cx="43434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4017963"/>
            <a:ext cx="3992562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73500"/>
            <a:ext cx="42037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pole tekstowe 7"/>
          <p:cNvSpPr txBox="1">
            <a:spLocks noChangeArrowheads="1"/>
          </p:cNvSpPr>
          <p:nvPr/>
        </p:nvSpPr>
        <p:spPr bwMode="auto">
          <a:xfrm>
            <a:off x="10223500" y="2243138"/>
            <a:ext cx="16557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400">
                <a:latin typeface="Arial" panose="020B0604020202020204" pitchFamily="34" charset="0"/>
              </a:rPr>
              <a:t>Geant vertex of reconstructed track</a:t>
            </a:r>
            <a:endParaRPr lang="en-GB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0486" y="119814"/>
            <a:ext cx="10515600" cy="1325563"/>
          </a:xfrm>
        </p:spPr>
        <p:txBody>
          <a:bodyPr/>
          <a:lstStyle/>
          <a:p>
            <a:pPr algn="ctr"/>
            <a:r>
              <a:rPr lang="pl-PL" sz="4000" b="1" dirty="0" err="1" smtClean="0"/>
              <a:t>Strangeness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production</a:t>
            </a:r>
            <a:r>
              <a:rPr lang="pl-PL" sz="4000" b="1" dirty="0" smtClean="0"/>
              <a:t> from </a:t>
            </a:r>
            <a:r>
              <a:rPr lang="pl-PL" sz="4000" b="1" dirty="0" err="1" smtClean="0"/>
              <a:t>GiBUU</a:t>
            </a:r>
            <a:endParaRPr lang="en-GB" sz="4000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843" y="1324947"/>
            <a:ext cx="4187386" cy="280466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90" y="2468416"/>
            <a:ext cx="4333725" cy="3074167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88" y="4005500"/>
            <a:ext cx="7300126" cy="2852500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1432802" y="1587564"/>
            <a:ext cx="3872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</a:t>
            </a:r>
            <a:r>
              <a:rPr lang="pl-PL" dirty="0" smtClean="0"/>
              <a:t>=1.7 </a:t>
            </a:r>
            <a:r>
              <a:rPr lang="pl-PL" dirty="0" err="1" smtClean="0"/>
              <a:t>GeV</a:t>
            </a:r>
            <a:r>
              <a:rPr lang="pl-PL" dirty="0" smtClean="0"/>
              <a:t>/c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24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70075"/>
          </a:xfrm>
        </p:spPr>
        <p:txBody>
          <a:bodyPr/>
          <a:lstStyle/>
          <a:p>
            <a:r>
              <a:rPr lang="pl-PL" altLang="en-US" dirty="0" smtClean="0"/>
              <a:t>   </a:t>
            </a:r>
            <a:r>
              <a:rPr lang="pl-PL" altLang="en-US" dirty="0" err="1" smtClean="0"/>
              <a:t>Physics</a:t>
            </a:r>
            <a:r>
              <a:rPr lang="pl-PL" altLang="en-US" dirty="0" smtClean="0"/>
              <a:t> </a:t>
            </a:r>
            <a:r>
              <a:rPr lang="pl-PL" altLang="en-US" dirty="0" err="1" smtClean="0"/>
              <a:t>cases</a:t>
            </a:r>
            <a:r>
              <a:rPr lang="pl-PL" altLang="en-US" dirty="0" smtClean="0"/>
              <a:t> for </a:t>
            </a:r>
            <a:r>
              <a:rPr lang="pl-PL" altLang="en-US" dirty="0" err="1" smtClean="0"/>
              <a:t>dileptons</a:t>
            </a:r>
            <a:r>
              <a:rPr lang="pl-PL" altLang="en-US" dirty="0" smtClean="0"/>
              <a:t>: </a:t>
            </a:r>
            <a:r>
              <a:rPr lang="pl-PL" altLang="en-US" dirty="0" err="1" smtClean="0"/>
              <a:t>predictions</a:t>
            </a:r>
            <a:r>
              <a:rPr lang="pl-PL" altLang="en-US" dirty="0" smtClean="0"/>
              <a:t> from </a:t>
            </a:r>
            <a:r>
              <a:rPr lang="pl-PL" altLang="en-US" dirty="0" err="1" smtClean="0"/>
              <a:t>models</a:t>
            </a:r>
            <a:r>
              <a:rPr lang="pl-PL" altLang="en-US" dirty="0" smtClean="0"/>
              <a:t> </a:t>
            </a:r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44500"/>
            <a:ext cx="9047163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Prostokąt 6"/>
          <p:cNvSpPr>
            <a:spLocks noChangeArrowheads="1"/>
          </p:cNvSpPr>
          <p:nvPr/>
        </p:nvSpPr>
        <p:spPr bwMode="auto">
          <a:xfrm>
            <a:off x="7600950" y="1350963"/>
            <a:ext cx="3390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 b="1">
                <a:latin typeface="Arial" panose="020B0604020202020204" pitchFamily="34" charset="0"/>
              </a:rPr>
              <a:t>A.Sarantsev (Bonn-Gatchina)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18436" name="pole tekstowe 1"/>
          <p:cNvSpPr txBox="1">
            <a:spLocks noChangeArrowheads="1"/>
          </p:cNvSpPr>
          <p:nvPr/>
        </p:nvSpPr>
        <p:spPr bwMode="auto">
          <a:xfrm>
            <a:off x="7053263" y="1912938"/>
            <a:ext cx="4638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>
                <a:latin typeface="Arial" panose="020B0604020202020204" pitchFamily="34" charset="0"/>
              </a:rPr>
              <a:t>notation: P (orbital momentum ; l=1)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>
                <a:latin typeface="Arial" panose="020B0604020202020204" pitchFamily="34" charset="0"/>
              </a:rPr>
              <a:t>1 - total I (2*I)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>
                <a:latin typeface="Arial" panose="020B0604020202020204" pitchFamily="34" charset="0"/>
              </a:rPr>
              <a:t>1 - total  J (2*I)</a:t>
            </a: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458788"/>
            <a:ext cx="9698037" cy="595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66838"/>
            <a:ext cx="414020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283200" y="6027738"/>
            <a:ext cx="5045075" cy="646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hu-HU"/>
              <a:t>Very different predictons (factor 10!) for subthreshold </a:t>
            </a:r>
            <a:r>
              <a:rPr lang="pl-PL" altLang="hu-HU">
                <a:sym typeface="Symbol" panose="05050102010706020507" pitchFamily="18" charset="2"/>
              </a:rPr>
              <a:t> production</a:t>
            </a:r>
            <a:r>
              <a:rPr lang="pl-PL" altLang="hu-HU"/>
              <a:t> </a:t>
            </a:r>
            <a:endParaRPr lang="en-GB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428750" y="0"/>
            <a:ext cx="9086850" cy="1325563"/>
          </a:xfrm>
        </p:spPr>
        <p:txBody>
          <a:bodyPr/>
          <a:lstStyle/>
          <a:p>
            <a:pPr eaLnBrk="1" hangingPunct="1"/>
            <a:r>
              <a:rPr lang="pl-PL" altLang="en-US" sz="3600"/>
              <a:t>Distribution of Pions at emission plane     located -1.3 m upstream-LH</a:t>
            </a:r>
            <a:r>
              <a:rPr lang="pl-PL" altLang="en-US" sz="3600" baseline="-25000"/>
              <a:t>2</a:t>
            </a:r>
            <a:r>
              <a:rPr lang="pl-PL" altLang="en-US" sz="3600"/>
              <a:t> target</a:t>
            </a:r>
          </a:p>
        </p:txBody>
      </p:sp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312738" y="4960938"/>
            <a:ext cx="374491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/>
              <a:t>Acceptance of beam line selects pions with </a:t>
            </a:r>
            <a:r>
              <a:rPr lang="pl-PL" altLang="en-US" sz="1800">
                <a:sym typeface="Symbol" panose="05050102010706020507" pitchFamily="18" charset="2"/>
              </a:rPr>
              <a:t>p</a:t>
            </a:r>
            <a:r>
              <a:rPr lang="pl-PL" altLang="en-US" sz="1800"/>
              <a:t>/p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n-US" sz="1800"/>
              <a:t>σ</a:t>
            </a:r>
            <a:r>
              <a:rPr lang="pl-PL" altLang="en-US" sz="1800"/>
              <a:t> = 1.8%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/>
              <a:t>Narrow in x and rather broad in Y with slight assymetry   up-down</a:t>
            </a:r>
          </a:p>
        </p:txBody>
      </p:sp>
      <p:grpSp>
        <p:nvGrpSpPr>
          <p:cNvPr id="3076" name="Grupa 8"/>
          <p:cNvGrpSpPr>
            <a:grpSpLocks/>
          </p:cNvGrpSpPr>
          <p:nvPr/>
        </p:nvGrpSpPr>
        <p:grpSpPr bwMode="auto">
          <a:xfrm>
            <a:off x="0" y="1252538"/>
            <a:ext cx="4000500" cy="3468687"/>
            <a:chOff x="1454728" y="1941801"/>
            <a:chExt cx="7682778" cy="4220008"/>
          </a:xfrm>
        </p:grpSpPr>
        <p:pic>
          <p:nvPicPr>
            <p:cNvPr id="3081" name="Obraz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728" y="1941801"/>
              <a:ext cx="7682778" cy="4220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Prostokąt 5"/>
            <p:cNvSpPr/>
            <p:nvPr/>
          </p:nvSpPr>
          <p:spPr>
            <a:xfrm>
              <a:off x="4741250" y="3741823"/>
              <a:ext cx="1124979" cy="616101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hu-HU" altLang="hu-HU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3077" name="Obraz 10" descr="xyprod_geant_pions_1300_star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1379538"/>
            <a:ext cx="4414837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pole tekstowe 11"/>
          <p:cNvSpPr txBox="1">
            <a:spLocks noChangeArrowheads="1"/>
          </p:cNvSpPr>
          <p:nvPr/>
        </p:nvSpPr>
        <p:spPr bwMode="auto">
          <a:xfrm>
            <a:off x="4678363" y="5108575"/>
            <a:ext cx="28082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/>
              <a:t>Primary Pions which </a:t>
            </a:r>
            <a:r>
              <a:rPr lang="pl-PL" altLang="en-US" sz="1800" b="1"/>
              <a:t>made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/>
              <a:t> START hit (~30%)</a:t>
            </a:r>
          </a:p>
        </p:txBody>
      </p:sp>
      <p:pic>
        <p:nvPicPr>
          <p:cNvPr id="3079" name="Picture 2" descr="https://mail.uj.edu.pl/attach/xyprod_geant_pions_1300_nostart.gif?sid=0w3ZEiGz128&amp;mbox=Sent&amp;uid=1658&amp;number=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1325563"/>
            <a:ext cx="4471987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pole tekstowe 12"/>
          <p:cNvSpPr txBox="1">
            <a:spLocks noChangeArrowheads="1"/>
          </p:cNvSpPr>
          <p:nvPr/>
        </p:nvSpPr>
        <p:spPr bwMode="auto">
          <a:xfrm>
            <a:off x="8809038" y="5102225"/>
            <a:ext cx="28082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/>
              <a:t>Primary Pions which </a:t>
            </a:r>
            <a:r>
              <a:rPr lang="pl-PL" altLang="en-US" sz="1800" b="1"/>
              <a:t>did not </a:t>
            </a:r>
            <a:r>
              <a:rPr lang="pl-PL" altLang="en-US" sz="1800"/>
              <a:t>make START hit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>
          <a:xfrm>
            <a:off x="754063" y="188913"/>
            <a:ext cx="10955337" cy="1325562"/>
          </a:xfrm>
        </p:spPr>
        <p:txBody>
          <a:bodyPr/>
          <a:lstStyle/>
          <a:p>
            <a:pPr eaLnBrk="1" hangingPunct="1"/>
            <a:r>
              <a:rPr lang="pl-PL" altLang="en-US" sz="3600" b="1" dirty="0" err="1" smtClean="0"/>
              <a:t>Events</a:t>
            </a:r>
            <a:r>
              <a:rPr lang="pl-PL" altLang="en-US" sz="3600" b="1" dirty="0" smtClean="0"/>
              <a:t> from </a:t>
            </a:r>
            <a:r>
              <a:rPr lang="pl-PL" altLang="en-US" sz="3600" b="1" dirty="0" err="1" smtClean="0"/>
              <a:t>A.Sarantsev</a:t>
            </a:r>
            <a:r>
              <a:rPr lang="pl-PL" altLang="en-US" sz="3600" b="1" dirty="0" smtClean="0"/>
              <a:t> (Bonn-</a:t>
            </a:r>
            <a:r>
              <a:rPr lang="pl-PL" altLang="en-US" sz="3600" b="1" dirty="0" err="1" smtClean="0"/>
              <a:t>Gatchina</a:t>
            </a:r>
            <a:r>
              <a:rPr lang="pl-PL" altLang="en-US" sz="3600" b="1" dirty="0" smtClean="0"/>
              <a:t>): </a:t>
            </a:r>
            <a:r>
              <a:rPr lang="pl-PL" altLang="en-US" sz="3600" b="1" dirty="0" smtClean="0">
                <a:sym typeface="Symbol" panose="05050102010706020507" pitchFamily="18" charset="2"/>
              </a:rPr>
              <a:t></a:t>
            </a:r>
            <a:r>
              <a:rPr lang="pl-PL" altLang="en-US" sz="3600" b="1" baseline="30000" dirty="0" smtClean="0">
                <a:sym typeface="Symbol" panose="05050102010706020507" pitchFamily="18" charset="2"/>
              </a:rPr>
              <a:t>+</a:t>
            </a:r>
            <a:r>
              <a:rPr lang="pl-PL" altLang="en-US" sz="3600" b="1" dirty="0" smtClean="0"/>
              <a:t> </a:t>
            </a:r>
            <a:r>
              <a:rPr lang="pl-PL" altLang="en-US" sz="3600" b="1" dirty="0" smtClean="0">
                <a:sym typeface="Symbol" panose="05050102010706020507" pitchFamily="18" charset="2"/>
              </a:rPr>
              <a:t></a:t>
            </a:r>
            <a:r>
              <a:rPr lang="pl-PL" altLang="en-US" sz="3600" b="1" baseline="30000" dirty="0" smtClean="0">
                <a:sym typeface="Symbol" panose="05050102010706020507" pitchFamily="18" charset="2"/>
              </a:rPr>
              <a:t>- </a:t>
            </a:r>
            <a:r>
              <a:rPr lang="pl-PL" altLang="en-US" sz="3600" b="1" dirty="0" smtClean="0">
                <a:sym typeface="Symbol" panose="05050102010706020507" pitchFamily="18" charset="2"/>
              </a:rPr>
              <a:t>s=1.7 </a:t>
            </a:r>
            <a:r>
              <a:rPr lang="pl-PL" altLang="en-US" sz="3600" b="1" dirty="0" err="1" smtClean="0">
                <a:sym typeface="Symbol" panose="05050102010706020507" pitchFamily="18" charset="2"/>
              </a:rPr>
              <a:t>GeV</a:t>
            </a:r>
            <a:endParaRPr lang="pl-PL" altLang="en-US" sz="3600" b="1" dirty="0" smtClean="0"/>
          </a:p>
        </p:txBody>
      </p:sp>
      <p:sp>
        <p:nvSpPr>
          <p:cNvPr id="20483" name="pole tekstowe 4"/>
          <p:cNvSpPr txBox="1">
            <a:spLocks noChangeArrowheads="1"/>
          </p:cNvSpPr>
          <p:nvPr/>
        </p:nvSpPr>
        <p:spPr bwMode="auto">
          <a:xfrm>
            <a:off x="7504113" y="1587500"/>
            <a:ext cx="442118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/>
              <a:t>red (</a:t>
            </a:r>
            <a:r>
              <a:rPr lang="pl-PL" altLang="en-US" sz="1800">
                <a:sym typeface="Symbol" panose="05050102010706020507" pitchFamily="18" charset="2"/>
              </a:rPr>
              <a:t></a:t>
            </a:r>
            <a:r>
              <a:rPr lang="pl-PL" altLang="en-US" sz="1800"/>
              <a:t>),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/>
              <a:t>black (</a:t>
            </a:r>
            <a:r>
              <a:rPr lang="pl-PL" altLang="en-US" sz="1800">
                <a:sym typeface="Symbol" panose="05050102010706020507" pitchFamily="18" charset="2"/>
              </a:rPr>
              <a:t></a:t>
            </a:r>
            <a:r>
              <a:rPr lang="pl-PL" altLang="en-US" sz="1800"/>
              <a:t> N),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/>
              <a:t>magenta (</a:t>
            </a:r>
            <a:r>
              <a:rPr lang="pl-PL" altLang="en-US" sz="1800">
                <a:sym typeface="Symbol" panose="05050102010706020507" pitchFamily="18" charset="2"/>
              </a:rPr>
              <a:t></a:t>
            </a:r>
            <a:r>
              <a:rPr lang="pl-PL" altLang="en-US" sz="1800"/>
              <a:t> N),</a:t>
            </a:r>
            <a:br>
              <a:rPr lang="pl-PL" altLang="en-US" sz="1800"/>
            </a:br>
            <a:r>
              <a:rPr lang="pl-PL" altLang="en-US" sz="1800"/>
              <a:t>green (N1520, </a:t>
            </a:r>
            <a:r>
              <a:rPr lang="pl-PL" altLang="en-US" sz="1800">
                <a:sym typeface="Symbol" panose="05050102010706020507" pitchFamily="18" charset="2"/>
              </a:rPr>
              <a:t>) </a:t>
            </a:r>
            <a:r>
              <a:rPr lang="pl-PL" altLang="en-US" sz="1800"/>
              <a:t> (N(1520)-</a:t>
            </a:r>
            <a:r>
              <a:rPr lang="pl-PL" altLang="en-US" sz="1800">
                <a:sym typeface="Symbol" panose="05050102010706020507" pitchFamily="18" charset="2"/>
              </a:rPr>
              <a:t>N)</a:t>
            </a:r>
            <a:r>
              <a:rPr lang="pl-PL" altLang="en-US" sz="1800"/>
              <a:t> </a:t>
            </a:r>
            <a:br>
              <a:rPr lang="pl-PL" altLang="en-US" sz="1800"/>
            </a:br>
            <a:r>
              <a:rPr lang="pl-PL" altLang="en-US" sz="1800"/>
              <a:t>żółty (N1680,</a:t>
            </a:r>
            <a:r>
              <a:rPr lang="pl-PL" altLang="en-US" sz="1800">
                <a:sym typeface="Symbol" panose="05050102010706020507" pitchFamily="18" charset="2"/>
              </a:rPr>
              <a:t> </a:t>
            </a:r>
            <a:r>
              <a:rPr lang="pl-PL" altLang="en-US" sz="1800"/>
              <a:t> ).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en-U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/>
              <a:t>black dots - "total".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en-U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/>
              <a:t>Integrated cross section (4</a:t>
            </a:r>
            <a:r>
              <a:rPr lang="pl-PL" altLang="en-US" sz="1800">
                <a:sym typeface="Symbol" panose="05050102010706020507" pitchFamily="18" charset="2"/>
              </a:rPr>
              <a:t>)</a:t>
            </a:r>
            <a:r>
              <a:rPr lang="pl-PL" altLang="en-US" sz="180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/>
              <a:t>Total : 16.0 mb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/>
              <a:t>(</a:t>
            </a:r>
            <a:r>
              <a:rPr lang="pl-PL" altLang="en-US" sz="1800">
                <a:sym typeface="Symbol" panose="05050102010706020507" pitchFamily="18" charset="2"/>
              </a:rPr>
              <a:t></a:t>
            </a:r>
            <a:r>
              <a:rPr lang="pl-PL" altLang="en-US" sz="1800"/>
              <a:t> N): 0.78 mb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en-U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/>
              <a:t>Inside HADES acceptance reconstructed: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/>
              <a:t>Total: 0.91 mb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/>
              <a:t>(</a:t>
            </a:r>
            <a:r>
              <a:rPr lang="pl-PL" altLang="en-US" sz="1800">
                <a:sym typeface="Symbol" panose="05050102010706020507" pitchFamily="18" charset="2"/>
              </a:rPr>
              <a:t></a:t>
            </a:r>
            <a:r>
              <a:rPr lang="pl-PL" altLang="en-US" sz="1800"/>
              <a:t> N): 0.05 mb (average recon*acc=6.5%)</a:t>
            </a:r>
          </a:p>
        </p:txBody>
      </p:sp>
      <p:pic>
        <p:nvPicPr>
          <p:cNvPr id="2048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063" y="1411288"/>
            <a:ext cx="6056312" cy="4351337"/>
          </a:xfrm>
        </p:spPr>
      </p:pic>
      <p:sp>
        <p:nvSpPr>
          <p:cNvPr id="20485" name="pole tekstowe 1"/>
          <p:cNvSpPr txBox="1">
            <a:spLocks noChangeArrowheads="1"/>
          </p:cNvSpPr>
          <p:nvPr/>
        </p:nvSpPr>
        <p:spPr bwMode="auto">
          <a:xfrm>
            <a:off x="1092200" y="5835650"/>
            <a:ext cx="4795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200">
                <a:latin typeface="Arial" panose="020B0604020202020204" pitchFamily="34" charset="0"/>
              </a:rPr>
              <a:t>Remark: yield in histogram is NOT divided by bin size: cross section can be obtained by sum of channels</a:t>
            </a:r>
            <a:endParaRPr lang="en-GB" altLang="en-US" sz="1200">
              <a:latin typeface="Arial" panose="020B0604020202020204" pitchFamily="34" charset="0"/>
            </a:endParaRPr>
          </a:p>
        </p:txBody>
      </p:sp>
      <p:sp>
        <p:nvSpPr>
          <p:cNvPr id="20486" name="pole tekstowe 1"/>
          <p:cNvSpPr txBox="1">
            <a:spLocks noChangeArrowheads="1"/>
          </p:cNvSpPr>
          <p:nvPr/>
        </p:nvSpPr>
        <p:spPr bwMode="auto">
          <a:xfrm>
            <a:off x="2509838" y="1352550"/>
            <a:ext cx="289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>
                <a:latin typeface="Arial" panose="020B0604020202020204" pitchFamily="34" charset="0"/>
              </a:rPr>
              <a:t>In HADES acceptance</a:t>
            </a: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>
          <a:xfrm>
            <a:off x="792163" y="76200"/>
            <a:ext cx="10515600" cy="1325563"/>
          </a:xfrm>
        </p:spPr>
        <p:txBody>
          <a:bodyPr/>
          <a:lstStyle/>
          <a:p>
            <a:pPr eaLnBrk="1" hangingPunct="1"/>
            <a:r>
              <a:rPr lang="pl-PL" altLang="en-US" sz="3600" b="1" dirty="0" err="1" smtClean="0"/>
              <a:t>Reconstructed</a:t>
            </a:r>
            <a:r>
              <a:rPr lang="pl-PL" altLang="en-US" sz="3600" b="1" dirty="0" smtClean="0"/>
              <a:t> in HADES cross </a:t>
            </a:r>
            <a:r>
              <a:rPr lang="pl-PL" altLang="en-US" sz="3600" b="1" dirty="0" err="1" smtClean="0"/>
              <a:t>sections</a:t>
            </a:r>
            <a:r>
              <a:rPr lang="pl-PL" altLang="en-US" sz="3600" b="1" dirty="0" smtClean="0"/>
              <a:t> - </a:t>
            </a:r>
            <a:r>
              <a:rPr lang="pl-PL" altLang="en-US" sz="3600" b="1" dirty="0" smtClean="0">
                <a:sym typeface="Symbol" panose="05050102010706020507" pitchFamily="18" charset="2"/>
              </a:rPr>
              <a:t> component</a:t>
            </a:r>
            <a:r>
              <a:rPr lang="pl-PL" altLang="en-US" sz="3600" b="1" dirty="0" smtClean="0"/>
              <a:t> </a:t>
            </a:r>
            <a:endParaRPr lang="en-GB" altLang="en-US" sz="3600" b="1" dirty="0" smtClean="0"/>
          </a:p>
        </p:txBody>
      </p:sp>
      <p:pic>
        <p:nvPicPr>
          <p:cNvPr id="2150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255713"/>
            <a:ext cx="6394450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157288"/>
            <a:ext cx="63087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pole tekstowe 5"/>
          <p:cNvSpPr txBox="1">
            <a:spLocks noChangeArrowheads="1"/>
          </p:cNvSpPr>
          <p:nvPr/>
        </p:nvSpPr>
        <p:spPr bwMode="auto">
          <a:xfrm>
            <a:off x="1244600" y="1255713"/>
            <a:ext cx="4294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>
                <a:latin typeface="Arial" panose="020B0604020202020204" pitchFamily="34" charset="0"/>
              </a:rPr>
              <a:t>2 pion cross section vs inv. Mass 2</a:t>
            </a:r>
            <a:r>
              <a:rPr lang="pl-PL" altLang="en-US" sz="1800">
                <a:latin typeface="Arial" panose="020B0604020202020204" pitchFamily="34" charset="0"/>
                <a:sym typeface="Symbol" panose="05050102010706020507" pitchFamily="18" charset="2"/>
              </a:rPr>
              <a:t>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21510" name="pole tekstowe 6"/>
          <p:cNvSpPr txBox="1">
            <a:spLocks noChangeArrowheads="1"/>
          </p:cNvSpPr>
          <p:nvPr/>
        </p:nvSpPr>
        <p:spPr bwMode="auto">
          <a:xfrm>
            <a:off x="1143000" y="5851525"/>
            <a:ext cx="4498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>
                <a:latin typeface="Arial" panose="020B0604020202020204" pitchFamily="34" charset="0"/>
              </a:rPr>
              <a:t>Integrated cross section 0.05 mb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21511" name="pole tekstowe 7"/>
          <p:cNvSpPr txBox="1">
            <a:spLocks noChangeArrowheads="1"/>
          </p:cNvSpPr>
          <p:nvPr/>
        </p:nvSpPr>
        <p:spPr bwMode="auto">
          <a:xfrm>
            <a:off x="6121400" y="5481638"/>
            <a:ext cx="57658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 dirty="0" err="1">
                <a:latin typeface="Arial" panose="020B0604020202020204" pitchFamily="34" charset="0"/>
              </a:rPr>
              <a:t>Integrated</a:t>
            </a:r>
            <a:r>
              <a:rPr lang="pl-PL" altLang="en-US" sz="1800" dirty="0">
                <a:latin typeface="Arial" panose="020B0604020202020204" pitchFamily="34" charset="0"/>
              </a:rPr>
              <a:t> </a:t>
            </a:r>
            <a:r>
              <a:rPr lang="pl-PL" altLang="en-US" sz="1800" dirty="0" err="1">
                <a:latin typeface="Arial" panose="020B0604020202020204" pitchFamily="34" charset="0"/>
              </a:rPr>
              <a:t>e+e</a:t>
            </a:r>
            <a:r>
              <a:rPr lang="pl-PL" altLang="en-US" sz="1800" dirty="0">
                <a:latin typeface="Arial" panose="020B0604020202020204" pitchFamily="34" charset="0"/>
              </a:rPr>
              <a:t>- cross </a:t>
            </a:r>
            <a:r>
              <a:rPr lang="pl-PL" altLang="en-US" sz="1800" dirty="0" err="1">
                <a:latin typeface="Arial" panose="020B0604020202020204" pitchFamily="34" charset="0"/>
              </a:rPr>
              <a:t>section</a:t>
            </a:r>
            <a:r>
              <a:rPr lang="pl-PL" altLang="en-US" sz="1800" dirty="0">
                <a:latin typeface="Arial" panose="020B0604020202020204" pitchFamily="34" charset="0"/>
              </a:rPr>
              <a:t> (M&gt;0.28 </a:t>
            </a:r>
            <a:r>
              <a:rPr lang="pl-PL" altLang="en-US" sz="1800" dirty="0" err="1">
                <a:latin typeface="Arial" panose="020B0604020202020204" pitchFamily="34" charset="0"/>
              </a:rPr>
              <a:t>GeV</a:t>
            </a:r>
            <a:r>
              <a:rPr lang="pl-PL" altLang="en-US" sz="1800" dirty="0">
                <a:latin typeface="Arial" panose="020B0604020202020204" pitchFamily="34" charset="0"/>
              </a:rPr>
              <a:t>/c)             7.3 </a:t>
            </a:r>
            <a:r>
              <a:rPr lang="pl-PL" altLang="en-US" sz="1800" dirty="0" err="1">
                <a:latin typeface="Arial" panose="020B0604020202020204" pitchFamily="34" charset="0"/>
              </a:rPr>
              <a:t>nb</a:t>
            </a:r>
            <a:r>
              <a:rPr lang="pl-PL" altLang="en-US" sz="1800" dirty="0">
                <a:latin typeface="Arial" panose="020B0604020202020204" pitchFamily="34" charset="0"/>
              </a:rPr>
              <a:t> (</a:t>
            </a:r>
            <a:r>
              <a:rPr lang="pl-PL" altLang="en-US" sz="1800" dirty="0" err="1">
                <a:latin typeface="Arial" panose="020B0604020202020204" pitchFamily="34" charset="0"/>
              </a:rPr>
              <a:t>acceptance</a:t>
            </a:r>
            <a:r>
              <a:rPr lang="pl-PL" altLang="en-US" sz="1800" dirty="0">
                <a:latin typeface="Arial" panose="020B0604020202020204" pitchFamily="34" charset="0"/>
              </a:rPr>
              <a:t>), 110 </a:t>
            </a:r>
            <a:r>
              <a:rPr lang="pl-PL" altLang="en-US" sz="1800" dirty="0" err="1">
                <a:latin typeface="Arial" panose="020B0604020202020204" pitchFamily="34" charset="0"/>
              </a:rPr>
              <a:t>nb</a:t>
            </a:r>
            <a:r>
              <a:rPr lang="pl-PL" altLang="en-US" sz="1800" dirty="0">
                <a:latin typeface="Arial" panose="020B0604020202020204" pitchFamily="34" charset="0"/>
              </a:rPr>
              <a:t>(</a:t>
            </a:r>
            <a:r>
              <a:rPr lang="pl-PL" altLang="en-US" sz="1800" dirty="0" err="1">
                <a:latin typeface="Arial" panose="020B0604020202020204" pitchFamily="34" charset="0"/>
              </a:rPr>
              <a:t>full</a:t>
            </a:r>
            <a:r>
              <a:rPr lang="pl-PL" altLang="en-US" sz="1800" dirty="0">
                <a:latin typeface="Arial" panose="020B0604020202020204" pitchFamily="34" charset="0"/>
              </a:rPr>
              <a:t> solid </a:t>
            </a:r>
            <a:r>
              <a:rPr lang="pl-PL" altLang="en-US" sz="1800" dirty="0" err="1">
                <a:latin typeface="Arial" panose="020B0604020202020204" pitchFamily="34" charset="0"/>
              </a:rPr>
              <a:t>angle</a:t>
            </a:r>
            <a:r>
              <a:rPr lang="pl-PL" altLang="en-US" sz="1800" dirty="0">
                <a:latin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en-US" sz="1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200" dirty="0" err="1">
                <a:latin typeface="Arial" panose="020B0604020202020204" pitchFamily="34" charset="0"/>
              </a:rPr>
              <a:t>Remarks</a:t>
            </a:r>
            <a:r>
              <a:rPr lang="pl-PL" altLang="en-US" sz="1200" dirty="0">
                <a:latin typeface="Arial" panose="020B0604020202020204" pitchFamily="34" charset="0"/>
              </a:rPr>
              <a:t>; 4.7*e-5 (BR)*0.05mb= 2.35 </a:t>
            </a:r>
            <a:r>
              <a:rPr lang="pl-PL" altLang="en-US" sz="1200" dirty="0" err="1">
                <a:latin typeface="Arial" panose="020B0604020202020204" pitchFamily="34" charset="0"/>
              </a:rPr>
              <a:t>nb</a:t>
            </a:r>
            <a:r>
              <a:rPr lang="pl-PL" altLang="en-US" sz="1200" dirty="0">
                <a:latin typeface="Arial" panose="020B0604020202020204" pitchFamily="34" charset="0"/>
              </a:rPr>
              <a:t> ; 7.3 </a:t>
            </a:r>
            <a:r>
              <a:rPr lang="pl-PL" altLang="en-US" sz="1200" dirty="0" err="1">
                <a:latin typeface="Arial" panose="020B0604020202020204" pitchFamily="34" charset="0"/>
              </a:rPr>
              <a:t>nb</a:t>
            </a:r>
            <a:r>
              <a:rPr lang="pl-PL" altLang="en-US" sz="1200" dirty="0">
                <a:latin typeface="Arial" panose="020B0604020202020204" pitchFamily="34" charset="0"/>
              </a:rPr>
              <a:t> </a:t>
            </a:r>
            <a:r>
              <a:rPr lang="pl-PL" altLang="en-US" sz="1200" dirty="0" err="1">
                <a:latin typeface="Arial" panose="020B0604020202020204" pitchFamily="34" charset="0"/>
              </a:rPr>
              <a:t>is</a:t>
            </a:r>
            <a:r>
              <a:rPr lang="pl-PL" altLang="en-US" sz="1200" dirty="0">
                <a:latin typeface="Arial" panose="020B0604020202020204" pitchFamily="34" charset="0"/>
              </a:rPr>
              <a:t> </a:t>
            </a:r>
            <a:r>
              <a:rPr lang="pl-PL" altLang="en-US" sz="1200" dirty="0" err="1">
                <a:latin typeface="Arial" panose="020B0604020202020204" pitchFamily="34" charset="0"/>
              </a:rPr>
              <a:t>higher</a:t>
            </a:r>
            <a:r>
              <a:rPr lang="pl-PL" altLang="en-US" sz="1200" dirty="0">
                <a:latin typeface="Arial" panose="020B0604020202020204" pitchFamily="34" charset="0"/>
              </a:rPr>
              <a:t> </a:t>
            </a:r>
            <a:r>
              <a:rPr lang="pl-PL" altLang="en-US" sz="1200" dirty="0" err="1">
                <a:latin typeface="Arial" panose="020B0604020202020204" pitchFamily="34" charset="0"/>
              </a:rPr>
              <a:t>due</a:t>
            </a:r>
            <a:r>
              <a:rPr lang="pl-PL" altLang="en-US" sz="1200" dirty="0">
                <a:latin typeface="Arial" panose="020B0604020202020204" pitchFamily="34" charset="0"/>
              </a:rPr>
              <a:t> to 1/M</a:t>
            </a:r>
            <a:r>
              <a:rPr lang="pl-PL" altLang="en-US" sz="1200" baseline="30000" dirty="0">
                <a:latin typeface="Arial" panose="020B0604020202020204" pitchFamily="34" charset="0"/>
              </a:rPr>
              <a:t>3 </a:t>
            </a:r>
            <a:r>
              <a:rPr lang="pl-PL" altLang="en-US" sz="1200" dirty="0">
                <a:latin typeface="Arial" panose="020B0604020202020204" pitchFamily="34" charset="0"/>
              </a:rPr>
              <a:t> </a:t>
            </a:r>
            <a:r>
              <a:rPr lang="pl-PL" altLang="en-US" sz="1200" dirty="0" err="1">
                <a:latin typeface="Arial" panose="020B0604020202020204" pitchFamily="34" charset="0"/>
              </a:rPr>
              <a:t>factor</a:t>
            </a:r>
            <a:r>
              <a:rPr lang="pl-PL" altLang="en-US" sz="1200" dirty="0">
                <a:latin typeface="Arial" panose="020B0604020202020204" pitchFamily="34" charset="0"/>
              </a:rPr>
              <a:t> (</a:t>
            </a:r>
            <a:r>
              <a:rPr lang="pl-PL" altLang="en-US" sz="1200" dirty="0" err="1">
                <a:latin typeface="Arial" panose="020B0604020202020204" pitchFamily="34" charset="0"/>
              </a:rPr>
              <a:t>gives</a:t>
            </a:r>
            <a:r>
              <a:rPr lang="pl-PL" altLang="en-US" sz="1200" dirty="0">
                <a:latin typeface="Arial" panose="020B0604020202020204" pitchFamily="34" charset="0"/>
              </a:rPr>
              <a:t> </a:t>
            </a:r>
            <a:r>
              <a:rPr lang="pl-PL" altLang="en-US" sz="1200" dirty="0" err="1">
                <a:latin typeface="Arial" panose="020B0604020202020204" pitchFamily="34" charset="0"/>
              </a:rPr>
              <a:t>an</a:t>
            </a:r>
            <a:r>
              <a:rPr lang="pl-PL" altLang="en-US" sz="1200" dirty="0">
                <a:latin typeface="Arial" panose="020B0604020202020204" pitchFamily="34" charset="0"/>
              </a:rPr>
              <a:t> </a:t>
            </a:r>
            <a:r>
              <a:rPr lang="pl-PL" altLang="en-US" sz="1200" dirty="0" err="1">
                <a:latin typeface="Arial" panose="020B0604020202020204" pitchFamily="34" charset="0"/>
              </a:rPr>
              <a:t>everage</a:t>
            </a:r>
            <a:r>
              <a:rPr lang="pl-PL" altLang="en-US" sz="1200" dirty="0">
                <a:latin typeface="Arial" panose="020B0604020202020204" pitchFamily="34" charset="0"/>
              </a:rPr>
              <a:t> </a:t>
            </a:r>
            <a:r>
              <a:rPr lang="pl-PL" altLang="en-US" sz="1200" dirty="0" err="1">
                <a:latin typeface="Arial" panose="020B0604020202020204" pitchFamily="34" charset="0"/>
              </a:rPr>
              <a:t>enhancement</a:t>
            </a:r>
            <a:r>
              <a:rPr lang="pl-PL" altLang="en-US" sz="1200" dirty="0">
                <a:latin typeface="Arial" panose="020B0604020202020204" pitchFamily="34" charset="0"/>
              </a:rPr>
              <a:t> </a:t>
            </a:r>
            <a:r>
              <a:rPr lang="pl-PL" altLang="en-US" sz="1200" dirty="0" err="1">
                <a:latin typeface="Arial" panose="020B0604020202020204" pitchFamily="34" charset="0"/>
              </a:rPr>
              <a:t>factor</a:t>
            </a:r>
            <a:r>
              <a:rPr lang="pl-PL" altLang="en-US" sz="1200" dirty="0">
                <a:latin typeface="Arial" panose="020B0604020202020204" pitchFamily="34" charset="0"/>
              </a:rPr>
              <a:t> 3.1) </a:t>
            </a:r>
            <a:endParaRPr lang="pl-PL" altLang="en-US" sz="1200" baseline="300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200" dirty="0">
                <a:latin typeface="Arial" panose="020B0604020202020204" pitchFamily="34" charset="0"/>
              </a:rPr>
              <a:t>RICH </a:t>
            </a:r>
            <a:r>
              <a:rPr lang="pl-PL" altLang="en-US" sz="1200" dirty="0" err="1">
                <a:latin typeface="Arial" panose="020B0604020202020204" pitchFamily="34" charset="0"/>
              </a:rPr>
              <a:t>efficiency</a:t>
            </a:r>
            <a:r>
              <a:rPr lang="pl-PL" altLang="en-US" sz="1200" dirty="0">
                <a:latin typeface="Arial" panose="020B0604020202020204" pitchFamily="34" charset="0"/>
              </a:rPr>
              <a:t> not </a:t>
            </a:r>
            <a:r>
              <a:rPr lang="pl-PL" altLang="en-US" sz="1200" dirty="0" err="1">
                <a:latin typeface="Arial" panose="020B0604020202020204" pitchFamily="34" charset="0"/>
              </a:rPr>
              <a:t>included</a:t>
            </a:r>
            <a:r>
              <a:rPr lang="pl-PL" altLang="en-US" sz="1200" dirty="0">
                <a:latin typeface="Arial" panose="020B0604020202020204" pitchFamily="34" charset="0"/>
              </a:rPr>
              <a:t> in </a:t>
            </a:r>
            <a:r>
              <a:rPr lang="pl-PL" altLang="en-US" sz="1200" dirty="0" err="1">
                <a:latin typeface="Arial" panose="020B0604020202020204" pitchFamily="34" charset="0"/>
              </a:rPr>
              <a:t>above</a:t>
            </a:r>
            <a:r>
              <a:rPr lang="pl-PL" altLang="en-US" sz="1200" dirty="0">
                <a:latin typeface="Arial" panose="020B0604020202020204" pitchFamily="34" charset="0"/>
              </a:rPr>
              <a:t> </a:t>
            </a:r>
            <a:r>
              <a:rPr lang="pl-PL" altLang="en-US" sz="1200" dirty="0" err="1">
                <a:latin typeface="Arial" panose="020B0604020202020204" pitchFamily="34" charset="0"/>
              </a:rPr>
              <a:t>estimation</a:t>
            </a:r>
            <a:r>
              <a:rPr lang="pl-PL" altLang="en-US" sz="1200" dirty="0">
                <a:latin typeface="Arial" panose="020B0604020202020204" pitchFamily="34" charset="0"/>
              </a:rPr>
              <a:t> ~ </a:t>
            </a:r>
            <a:r>
              <a:rPr lang="pl-PL" altLang="en-US" sz="1200" dirty="0" err="1" smtClean="0">
                <a:latin typeface="Arial" panose="020B0604020202020204" pitchFamily="34" charset="0"/>
              </a:rPr>
              <a:t>reduction</a:t>
            </a:r>
            <a:r>
              <a:rPr lang="pl-PL" altLang="en-US" sz="1200" dirty="0" smtClean="0">
                <a:latin typeface="Arial" panose="020B0604020202020204" pitchFamily="34" charset="0"/>
              </a:rPr>
              <a:t> </a:t>
            </a:r>
            <a:r>
              <a:rPr lang="pl-PL" altLang="en-US" sz="1200" dirty="0" err="1" smtClean="0">
                <a:latin typeface="Arial" panose="020B0604020202020204" pitchFamily="34" charset="0"/>
              </a:rPr>
              <a:t>factor</a:t>
            </a:r>
            <a:r>
              <a:rPr lang="pl-PL" altLang="en-US" sz="1200" dirty="0" smtClean="0">
                <a:latin typeface="Arial" panose="020B0604020202020204" pitchFamily="34" charset="0"/>
              </a:rPr>
              <a:t> </a:t>
            </a:r>
            <a:r>
              <a:rPr lang="pl-PL" altLang="en-US" sz="1200" dirty="0">
                <a:latin typeface="Arial" panose="020B0604020202020204" pitchFamily="34" charset="0"/>
              </a:rPr>
              <a:t>0.5</a:t>
            </a:r>
            <a:endParaRPr lang="en-GB" altLang="en-US" sz="1200" dirty="0">
              <a:latin typeface="Arial" panose="020B0604020202020204" pitchFamily="34" charset="0"/>
            </a:endParaRPr>
          </a:p>
        </p:txBody>
      </p:sp>
      <p:sp>
        <p:nvSpPr>
          <p:cNvPr id="21512" name="pole tekstowe 8"/>
          <p:cNvSpPr txBox="1">
            <a:spLocks noChangeArrowheads="1"/>
          </p:cNvSpPr>
          <p:nvPr/>
        </p:nvSpPr>
        <p:spPr bwMode="auto">
          <a:xfrm>
            <a:off x="6918325" y="1135063"/>
            <a:ext cx="4733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>
                <a:latin typeface="Arial" panose="020B0604020202020204" pitchFamily="34" charset="0"/>
              </a:rPr>
              <a:t>dielectron cross section vs inv. Mass e+e-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21513" name="pole tekstowe 8"/>
          <p:cNvSpPr txBox="1">
            <a:spLocks noChangeArrowheads="1"/>
          </p:cNvSpPr>
          <p:nvPr/>
        </p:nvSpPr>
        <p:spPr bwMode="auto">
          <a:xfrm>
            <a:off x="1087438" y="5468938"/>
            <a:ext cx="47958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200">
                <a:latin typeface="Arial" panose="020B0604020202020204" pitchFamily="34" charset="0"/>
              </a:rPr>
              <a:t>Remark: yield in histogram is NOT divided by bin size (~0.01 GeV)</a:t>
            </a:r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>
            <a:spLocks noGrp="1"/>
          </p:cNvSpPr>
          <p:nvPr>
            <p:ph type="title"/>
          </p:nvPr>
        </p:nvSpPr>
        <p:spPr>
          <a:xfrm>
            <a:off x="1350963" y="150813"/>
            <a:ext cx="8623461" cy="1325562"/>
          </a:xfrm>
        </p:spPr>
        <p:txBody>
          <a:bodyPr/>
          <a:lstStyle/>
          <a:p>
            <a:r>
              <a:rPr lang="pl-PL" altLang="en-US" sz="3600" b="1" dirty="0" err="1" smtClean="0"/>
              <a:t>Predictions</a:t>
            </a:r>
            <a:r>
              <a:rPr lang="pl-PL" altLang="en-US" sz="3600" b="1" dirty="0" smtClean="0"/>
              <a:t> from </a:t>
            </a:r>
            <a:r>
              <a:rPr lang="pl-PL" altLang="en-US" sz="3600" b="1" dirty="0" err="1" smtClean="0"/>
              <a:t>GiBUU</a:t>
            </a:r>
            <a:r>
              <a:rPr lang="pl-PL" altLang="en-US" sz="3600" b="1" dirty="0" smtClean="0"/>
              <a:t>: J.Weil’2014</a:t>
            </a:r>
            <a:endParaRPr lang="en-GB" altLang="en-US" sz="3600" b="1" dirty="0" smtClean="0"/>
          </a:p>
        </p:txBody>
      </p:sp>
      <p:pic>
        <p:nvPicPr>
          <p:cNvPr id="22531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388" y="1998663"/>
            <a:ext cx="5676900" cy="3543300"/>
          </a:xfrm>
        </p:spPr>
      </p:pic>
      <p:sp>
        <p:nvSpPr>
          <p:cNvPr id="22532" name="pole tekstowe 4"/>
          <p:cNvSpPr txBox="1">
            <a:spLocks noChangeArrowheads="1"/>
          </p:cNvSpPr>
          <p:nvPr/>
        </p:nvSpPr>
        <p:spPr bwMode="auto">
          <a:xfrm>
            <a:off x="546651" y="1352915"/>
            <a:ext cx="46038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 dirty="0">
                <a:latin typeface="Arial" panose="020B0604020202020204" pitchFamily="34" charset="0"/>
              </a:rPr>
              <a:t>E</a:t>
            </a:r>
            <a:r>
              <a:rPr lang="pl-PL" altLang="en-US" sz="1800" baseline="-25000" dirty="0">
                <a:latin typeface="Arial" panose="020B0604020202020204" pitchFamily="34" charset="0"/>
                <a:sym typeface="Symbol" panose="05050102010706020507" pitchFamily="18" charset="2"/>
              </a:rPr>
              <a:t> </a:t>
            </a:r>
            <a:r>
              <a:rPr lang="pl-PL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= 540 </a:t>
            </a:r>
            <a:r>
              <a:rPr lang="pl-PL" altLang="en-US" sz="1800" dirty="0" err="1">
                <a:latin typeface="Arial" panose="020B0604020202020204" pitchFamily="34" charset="0"/>
                <a:sym typeface="Symbol" panose="05050102010706020507" pitchFamily="18" charset="2"/>
              </a:rPr>
              <a:t>MeV</a:t>
            </a:r>
            <a:r>
              <a:rPr lang="pl-PL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 (p=0.66 </a:t>
            </a:r>
            <a:r>
              <a:rPr lang="pl-PL" altLang="en-US" sz="1800" dirty="0" err="1">
                <a:latin typeface="Arial" panose="020B0604020202020204" pitchFamily="34" charset="0"/>
                <a:sym typeface="Symbol" panose="05050102010706020507" pitchFamily="18" charset="2"/>
              </a:rPr>
              <a:t>GeV</a:t>
            </a:r>
            <a:r>
              <a:rPr lang="pl-PL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/c</a:t>
            </a:r>
            <a:r>
              <a:rPr lang="pl-PL" altLang="en-US" sz="1800" dirty="0" smtClean="0">
                <a:latin typeface="Arial" panose="020B0604020202020204" pitchFamily="34" charset="0"/>
                <a:sym typeface="Symbol" panose="05050102010706020507" pitchFamily="18" charset="2"/>
              </a:rPr>
              <a:t>) s=1.5 </a:t>
            </a:r>
            <a:r>
              <a:rPr lang="pl-PL" altLang="en-US" sz="1800" dirty="0" err="1" smtClean="0">
                <a:latin typeface="Arial" panose="020B0604020202020204" pitchFamily="34" charset="0"/>
                <a:sym typeface="Symbol" panose="05050102010706020507" pitchFamily="18" charset="2"/>
              </a:rPr>
              <a:t>GeV</a:t>
            </a:r>
            <a:endParaRPr lang="en-GB" altLang="en-US" sz="1800" dirty="0">
              <a:latin typeface="Arial" panose="020B0604020202020204" pitchFamily="34" charset="0"/>
            </a:endParaRPr>
          </a:p>
        </p:txBody>
      </p:sp>
      <p:sp>
        <p:nvSpPr>
          <p:cNvPr id="22533" name="pole tekstowe 5"/>
          <p:cNvSpPr txBox="1">
            <a:spLocks noChangeArrowheads="1"/>
          </p:cNvSpPr>
          <p:nvPr/>
        </p:nvSpPr>
        <p:spPr bwMode="auto">
          <a:xfrm>
            <a:off x="654050" y="5694363"/>
            <a:ext cx="49831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>
                <a:latin typeface="Arial" panose="020B0604020202020204" pitchFamily="34" charset="0"/>
              </a:rPr>
              <a:t>Integrated cross section for M&gt;0.28 GeV/c</a:t>
            </a:r>
            <a:r>
              <a:rPr lang="pl-PL" altLang="en-US" sz="1800" baseline="30000">
                <a:latin typeface="Arial" panose="020B0604020202020204" pitchFamily="34" charset="0"/>
              </a:rPr>
              <a:t>2 </a:t>
            </a:r>
            <a:r>
              <a:rPr lang="pl-PL" altLang="en-US" sz="1800">
                <a:latin typeface="Arial" panose="020B0604020202020204" pitchFamily="34" charset="0"/>
              </a:rPr>
              <a:t> (full solid angle) 484 nb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>
                <a:latin typeface="Arial" panose="020B0604020202020204" pitchFamily="34" charset="0"/>
              </a:rPr>
              <a:t>(~ 8 higher than in B-G model)</a:t>
            </a:r>
          </a:p>
        </p:txBody>
      </p:sp>
      <p:sp>
        <p:nvSpPr>
          <p:cNvPr id="22534" name="pole tekstowe 6"/>
          <p:cNvSpPr txBox="1">
            <a:spLocks noChangeArrowheads="1"/>
          </p:cNvSpPr>
          <p:nvPr/>
        </p:nvSpPr>
        <p:spPr bwMode="auto">
          <a:xfrm>
            <a:off x="3144838" y="2509838"/>
            <a:ext cx="17351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>
                <a:solidFill>
                  <a:srgbClr val="0000FF"/>
                </a:solidFill>
                <a:latin typeface="Arial" panose="020B0604020202020204" pitchFamily="34" charset="0"/>
              </a:rPr>
              <a:t>Total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>
                <a:latin typeface="Arial" panose="020B0604020202020204" pitchFamily="34" charset="0"/>
                <a:sym typeface="Symbol" panose="05050102010706020507" pitchFamily="18" charset="2"/>
              </a:rPr>
              <a:t> </a:t>
            </a:r>
            <a:r>
              <a:rPr lang="pl-PL" altLang="en-US" sz="1800">
                <a:latin typeface="Arial" panose="020B0604020202020204" pitchFamily="34" charset="0"/>
              </a:rPr>
              <a:t>component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22535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2074863"/>
            <a:ext cx="56769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pole tekstowe 8"/>
          <p:cNvSpPr txBox="1">
            <a:spLocks noChangeArrowheads="1"/>
          </p:cNvSpPr>
          <p:nvPr/>
        </p:nvSpPr>
        <p:spPr bwMode="auto">
          <a:xfrm>
            <a:off x="6782594" y="1407319"/>
            <a:ext cx="49918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 dirty="0">
                <a:latin typeface="Arial" panose="020B0604020202020204" pitchFamily="34" charset="0"/>
              </a:rPr>
              <a:t>E</a:t>
            </a:r>
            <a:r>
              <a:rPr lang="pl-PL" altLang="en-US" sz="1800" baseline="-25000" dirty="0">
                <a:latin typeface="Arial" panose="020B0604020202020204" pitchFamily="34" charset="0"/>
                <a:sym typeface="Symbol" panose="05050102010706020507" pitchFamily="18" charset="2"/>
              </a:rPr>
              <a:t> </a:t>
            </a:r>
            <a:r>
              <a:rPr lang="pl-PL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= 900 </a:t>
            </a:r>
            <a:r>
              <a:rPr lang="pl-PL" altLang="en-US" sz="1800" dirty="0" err="1">
                <a:latin typeface="Arial" panose="020B0604020202020204" pitchFamily="34" charset="0"/>
                <a:sym typeface="Symbol" panose="05050102010706020507" pitchFamily="18" charset="2"/>
              </a:rPr>
              <a:t>MeV</a:t>
            </a:r>
            <a:r>
              <a:rPr lang="pl-PL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 (p=1.03 </a:t>
            </a:r>
            <a:r>
              <a:rPr lang="pl-PL" altLang="en-US" sz="1800" dirty="0" err="1">
                <a:latin typeface="Arial" panose="020B0604020202020204" pitchFamily="34" charset="0"/>
                <a:sym typeface="Symbol" panose="05050102010706020507" pitchFamily="18" charset="2"/>
              </a:rPr>
              <a:t>GeV</a:t>
            </a:r>
            <a:r>
              <a:rPr lang="pl-PL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/c</a:t>
            </a:r>
            <a:r>
              <a:rPr lang="pl-PL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) </a:t>
            </a:r>
            <a:r>
              <a:rPr lang="pl-PL" altLang="en-US" sz="1800" dirty="0" smtClean="0">
                <a:latin typeface="Arial" panose="020B0604020202020204" pitchFamily="34" charset="0"/>
                <a:sym typeface="Symbol" panose="05050102010706020507" pitchFamily="18" charset="2"/>
              </a:rPr>
              <a:t>s=1.7 </a:t>
            </a:r>
            <a:r>
              <a:rPr lang="pl-PL" altLang="en-US" sz="1800" dirty="0" err="1">
                <a:latin typeface="Arial" panose="020B0604020202020204" pitchFamily="34" charset="0"/>
                <a:sym typeface="Symbol" panose="05050102010706020507" pitchFamily="18" charset="2"/>
              </a:rPr>
              <a:t>GeV</a:t>
            </a:r>
            <a:endParaRPr lang="en-GB" altLang="en-US" sz="1800" dirty="0">
              <a:latin typeface="Arial" panose="020B0604020202020204" pitchFamily="34" charset="0"/>
            </a:endParaRPr>
          </a:p>
        </p:txBody>
      </p:sp>
      <p:sp>
        <p:nvSpPr>
          <p:cNvPr id="22537" name="Prostokąt 9"/>
          <p:cNvSpPr>
            <a:spLocks noChangeArrowheads="1"/>
          </p:cNvSpPr>
          <p:nvPr/>
        </p:nvSpPr>
        <p:spPr bwMode="auto">
          <a:xfrm>
            <a:off x="6202363" y="5694363"/>
            <a:ext cx="5572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>
                <a:latin typeface="Arial" panose="020B0604020202020204" pitchFamily="34" charset="0"/>
              </a:rPr>
              <a:t>Integrated cross section for M&gt;0.28 GeV/c</a:t>
            </a:r>
            <a:r>
              <a:rPr lang="pl-PL" altLang="en-US" sz="1800" baseline="30000">
                <a:latin typeface="Arial" panose="020B0604020202020204" pitchFamily="34" charset="0"/>
              </a:rPr>
              <a:t>2 </a:t>
            </a:r>
            <a:r>
              <a:rPr lang="pl-PL" altLang="en-US" sz="1800">
                <a:latin typeface="Arial" panose="020B0604020202020204" pitchFamily="34" charset="0"/>
              </a:rPr>
              <a:t> (full solid angle) 247 nb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>
                <a:latin typeface="Arial" panose="020B0604020202020204" pitchFamily="34" charset="0"/>
              </a:rPr>
              <a:t>(~ 2.5 higher than in B-G)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ytuł 1"/>
          <p:cNvSpPr>
            <a:spLocks noGrp="1"/>
          </p:cNvSpPr>
          <p:nvPr>
            <p:ph type="title"/>
          </p:nvPr>
        </p:nvSpPr>
        <p:spPr>
          <a:xfrm>
            <a:off x="1703389" y="0"/>
            <a:ext cx="8277225" cy="1143000"/>
          </a:xfrm>
        </p:spPr>
        <p:txBody>
          <a:bodyPr/>
          <a:lstStyle/>
          <a:p>
            <a:r>
              <a:rPr lang="pl-PL" altLang="en-US" sz="3600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Estimates (e+e- M&gt;140 MeV/c</a:t>
            </a:r>
            <a:r>
              <a:rPr lang="pl-PL" altLang="en-US" sz="3600" baseline="30000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</a:t>
            </a:r>
            <a:r>
              <a:rPr lang="pl-PL" altLang="en-US" sz="3600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)-TDR</a:t>
            </a:r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314450"/>
            <a:ext cx="86296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" t="52654" r="28802" b="-3606"/>
          <a:stretch>
            <a:fillRect/>
          </a:stretch>
        </p:blipFill>
        <p:spPr bwMode="auto">
          <a:xfrm>
            <a:off x="6096000" y="4221164"/>
            <a:ext cx="4572000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pole tekstowe 5"/>
          <p:cNvSpPr txBox="1">
            <a:spLocks noChangeArrowheads="1"/>
          </p:cNvSpPr>
          <p:nvPr/>
        </p:nvSpPr>
        <p:spPr bwMode="auto">
          <a:xfrm>
            <a:off x="6311901" y="3789363"/>
            <a:ext cx="3744913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2400" i="1">
                <a:solidFill>
                  <a:srgbClr val="000000"/>
                </a:solidFill>
              </a:rPr>
              <a:t>p =1.1 GeV/c</a:t>
            </a:r>
          </a:p>
        </p:txBody>
      </p:sp>
      <p:sp>
        <p:nvSpPr>
          <p:cNvPr id="46086" name="pole tekstowe 6"/>
          <p:cNvSpPr txBox="1">
            <a:spLocks noChangeArrowheads="1"/>
          </p:cNvSpPr>
          <p:nvPr/>
        </p:nvSpPr>
        <p:spPr bwMode="auto">
          <a:xfrm>
            <a:off x="1774825" y="5661026"/>
            <a:ext cx="3600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1800" i="1">
                <a:solidFill>
                  <a:srgbClr val="000000"/>
                </a:solidFill>
              </a:rPr>
              <a:t>Resonance model: constant eTFF  (QED)from Zetenyi &amp; Wolf</a:t>
            </a:r>
          </a:p>
        </p:txBody>
      </p:sp>
    </p:spTree>
    <p:extLst>
      <p:ext uri="{BB962C8B-B14F-4D97-AF65-F5344CB8AC3E}">
        <p14:creationId xmlns:p14="http://schemas.microsoft.com/office/powerpoint/2010/main" val="183887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136525"/>
            <a:ext cx="8864600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41190"/>
            <a:ext cx="10515600" cy="1325563"/>
          </a:xfrm>
        </p:spPr>
        <p:txBody>
          <a:bodyPr/>
          <a:lstStyle/>
          <a:p>
            <a:pPr algn="ctr"/>
            <a:r>
              <a:rPr lang="pl-PL" b="1" dirty="0" err="1" smtClean="0"/>
              <a:t>Count</a:t>
            </a:r>
            <a:r>
              <a:rPr lang="pl-PL" b="1" dirty="0" smtClean="0"/>
              <a:t> </a:t>
            </a:r>
            <a:r>
              <a:rPr lang="pl-PL" b="1" dirty="0" err="1" smtClean="0"/>
              <a:t>rate</a:t>
            </a:r>
            <a:r>
              <a:rPr lang="pl-PL" b="1" dirty="0" smtClean="0"/>
              <a:t> </a:t>
            </a:r>
            <a:r>
              <a:rPr lang="pl-PL" b="1" dirty="0" err="1" smtClean="0"/>
              <a:t>estimates</a:t>
            </a:r>
            <a:endParaRPr lang="en-GB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76581"/>
            <a:ext cx="10515600" cy="4710210"/>
          </a:xfrm>
        </p:spPr>
        <p:txBody>
          <a:bodyPr/>
          <a:lstStyle/>
          <a:p>
            <a:r>
              <a:rPr lang="pl-PL" dirty="0" err="1" smtClean="0"/>
              <a:t>Assuming</a:t>
            </a:r>
            <a:r>
              <a:rPr lang="pl-PL" dirty="0" smtClean="0"/>
              <a:t> </a:t>
            </a:r>
            <a:r>
              <a:rPr lang="pl-PL" dirty="0" err="1" smtClean="0"/>
              <a:t>beam</a:t>
            </a:r>
            <a:r>
              <a:rPr lang="pl-PL" dirty="0" smtClean="0"/>
              <a:t> </a:t>
            </a:r>
            <a:r>
              <a:rPr lang="pl-PL" dirty="0" err="1" smtClean="0"/>
              <a:t>intenisties</a:t>
            </a:r>
            <a:r>
              <a:rPr lang="pl-PL" dirty="0" smtClean="0"/>
              <a:t> from </a:t>
            </a:r>
            <a:r>
              <a:rPr lang="pl-PL" dirty="0" err="1" smtClean="0"/>
              <a:t>previous</a:t>
            </a:r>
            <a:r>
              <a:rPr lang="pl-PL" dirty="0" smtClean="0"/>
              <a:t> </a:t>
            </a:r>
            <a:r>
              <a:rPr lang="pl-PL" dirty="0" err="1" smtClean="0"/>
              <a:t>slide</a:t>
            </a:r>
            <a:r>
              <a:rPr lang="pl-PL" dirty="0" smtClean="0"/>
              <a:t> and </a:t>
            </a:r>
            <a:r>
              <a:rPr lang="pl-PL" dirty="0" err="1" smtClean="0"/>
              <a:t>acc</a:t>
            </a:r>
            <a:r>
              <a:rPr lang="pl-PL" dirty="0" smtClean="0"/>
              <a:t> *</a:t>
            </a:r>
            <a:r>
              <a:rPr lang="pl-PL" dirty="0" err="1" smtClean="0"/>
              <a:t>rec</a:t>
            </a:r>
            <a:r>
              <a:rPr lang="pl-PL" dirty="0" smtClean="0"/>
              <a:t> from SIM</a:t>
            </a:r>
            <a:endParaRPr lang="en-GB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350093"/>
              </p:ext>
            </p:extLst>
          </p:nvPr>
        </p:nvGraphicFramePr>
        <p:xfrm>
          <a:off x="289249" y="1866698"/>
          <a:ext cx="9416142" cy="422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8714"/>
                <a:gridCol w="3138714"/>
                <a:gridCol w="3138714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LH2 </a:t>
                      </a:r>
                      <a:r>
                        <a:rPr lang="pl-PL" dirty="0" err="1" smtClean="0"/>
                        <a:t>case</a:t>
                      </a:r>
                      <a:r>
                        <a:rPr lang="pl-PL" dirty="0" smtClean="0"/>
                        <a:t>  [</a:t>
                      </a:r>
                      <a:r>
                        <a:rPr lang="pl-PL" dirty="0" err="1" smtClean="0"/>
                        <a:t>counts</a:t>
                      </a:r>
                      <a:r>
                        <a:rPr lang="pl-PL" dirty="0" smtClean="0"/>
                        <a:t>/24h]</a:t>
                      </a:r>
                    </a:p>
                    <a:p>
                      <a:r>
                        <a:rPr lang="pl-PL" dirty="0" smtClean="0"/>
                        <a:t>p [</a:t>
                      </a:r>
                      <a:r>
                        <a:rPr lang="pl-PL" dirty="0" err="1" smtClean="0"/>
                        <a:t>GeV</a:t>
                      </a:r>
                      <a:r>
                        <a:rPr lang="pl-PL" dirty="0" smtClean="0"/>
                        <a:t>/c] </a:t>
                      </a:r>
                      <a:r>
                        <a:rPr lang="pl-PL" dirty="0" err="1" smtClean="0"/>
                        <a:t>beam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momentum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Solid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dirty="0" err="1" smtClean="0"/>
                        <a:t>targey</a:t>
                      </a:r>
                      <a:r>
                        <a:rPr lang="pl-PL" baseline="0" dirty="0" smtClean="0"/>
                        <a:t> (tungsten) </a:t>
                      </a:r>
                      <a:r>
                        <a:rPr lang="pl-PL" baseline="0" dirty="0" err="1" smtClean="0"/>
                        <a:t>case</a:t>
                      </a:r>
                      <a:r>
                        <a:rPr lang="pl-PL" baseline="0" dirty="0" smtClean="0"/>
                        <a:t> [</a:t>
                      </a:r>
                      <a:r>
                        <a:rPr lang="pl-PL" baseline="0" dirty="0" err="1" smtClean="0"/>
                        <a:t>counts</a:t>
                      </a:r>
                      <a:r>
                        <a:rPr lang="pl-PL" baseline="0" dirty="0" smtClean="0"/>
                        <a:t>/24h]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p [</a:t>
                      </a:r>
                      <a:r>
                        <a:rPr lang="pl-PL" dirty="0" err="1" smtClean="0"/>
                        <a:t>GeV</a:t>
                      </a:r>
                      <a:r>
                        <a:rPr lang="pl-PL" dirty="0" smtClean="0"/>
                        <a:t>/c] </a:t>
                      </a:r>
                      <a:r>
                        <a:rPr lang="pl-PL" dirty="0" err="1" smtClean="0"/>
                        <a:t>beam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momentum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Dilepton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dirty="0" err="1" smtClean="0"/>
                        <a:t>yield</a:t>
                      </a:r>
                      <a:r>
                        <a:rPr lang="pl-PL" baseline="0" dirty="0" smtClean="0"/>
                        <a:t> M&gt;0.3 </a:t>
                      </a:r>
                      <a:r>
                        <a:rPr lang="pl-PL" baseline="0" dirty="0" err="1" smtClean="0"/>
                        <a:t>GeV</a:t>
                      </a:r>
                      <a:endParaRPr lang="pl-PL" baseline="0" dirty="0" smtClean="0"/>
                    </a:p>
                    <a:p>
                      <a:r>
                        <a:rPr lang="pl-PL" baseline="0" dirty="0" smtClean="0"/>
                        <a:t>(„</a:t>
                      </a:r>
                      <a:r>
                        <a:rPr lang="pl-PL" baseline="0" dirty="0" err="1" smtClean="0"/>
                        <a:t>Manley</a:t>
                      </a:r>
                      <a:r>
                        <a:rPr lang="pl-PL" baseline="0" dirty="0" smtClean="0"/>
                        <a:t>-transport model” </a:t>
                      </a:r>
                      <a:r>
                        <a:rPr lang="pl-PL" baseline="0" dirty="0" err="1" smtClean="0"/>
                        <a:t>scenario</a:t>
                      </a:r>
                      <a:r>
                        <a:rPr lang="pl-PL" baseline="0" dirty="0" smtClean="0"/>
                        <a:t>)-</a:t>
                      </a:r>
                      <a:r>
                        <a:rPr lang="pl-PL" baseline="0" dirty="0" smtClean="0">
                          <a:sym typeface="Symbol" panose="05050102010706020507" pitchFamily="18" charset="2"/>
                        </a:rPr>
                        <a:t> </a:t>
                      </a:r>
                      <a:r>
                        <a:rPr lang="pl-PL" baseline="0" dirty="0" err="1" smtClean="0">
                          <a:sym typeface="Symbol" panose="05050102010706020507" pitchFamily="18" charset="2"/>
                        </a:rPr>
                        <a:t>contribution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p=0.66                    ~50      </a:t>
                      </a:r>
                    </a:p>
                    <a:p>
                      <a:endParaRPr lang="pl-PL" dirty="0" smtClean="0"/>
                    </a:p>
                    <a:p>
                      <a:r>
                        <a:rPr lang="pl-PL" dirty="0" smtClean="0"/>
                        <a:t>P=1.03                    ~25      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    ~</a:t>
                      </a:r>
                      <a:r>
                        <a:rPr lang="pl-PL" baseline="0" dirty="0" smtClean="0"/>
                        <a:t> 150</a:t>
                      </a:r>
                    </a:p>
                    <a:p>
                      <a:endParaRPr lang="pl-PL" baseline="0" dirty="0" smtClean="0"/>
                    </a:p>
                    <a:p>
                      <a:r>
                        <a:rPr lang="pl-PL" baseline="0" dirty="0" smtClean="0"/>
                        <a:t>    ~ 75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Dilepton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dirty="0" err="1" smtClean="0"/>
                        <a:t>yield</a:t>
                      </a:r>
                      <a:r>
                        <a:rPr lang="pl-PL" baseline="0" dirty="0" smtClean="0"/>
                        <a:t> M&gt;0.3 </a:t>
                      </a:r>
                      <a:r>
                        <a:rPr lang="pl-PL" baseline="0" dirty="0" err="1" smtClean="0"/>
                        <a:t>GeV</a:t>
                      </a:r>
                      <a:endParaRPr lang="pl-PL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aseline="0" dirty="0" smtClean="0"/>
                        <a:t>(</a:t>
                      </a:r>
                      <a:r>
                        <a:rPr lang="pl-PL" baseline="0" dirty="0" err="1" smtClean="0"/>
                        <a:t>Bonn_Gatchina</a:t>
                      </a:r>
                      <a:r>
                        <a:rPr lang="pl-PL" baseline="0" dirty="0" smtClean="0"/>
                        <a:t>)- </a:t>
                      </a:r>
                      <a:r>
                        <a:rPr lang="pl-PL" baseline="0" dirty="0" smtClean="0">
                          <a:sym typeface="Symbol" panose="05050102010706020507" pitchFamily="18" charset="2"/>
                        </a:rPr>
                        <a:t> </a:t>
                      </a:r>
                      <a:r>
                        <a:rPr lang="pl-PL" baseline="0" dirty="0" err="1" smtClean="0">
                          <a:sym typeface="Symbol" panose="05050102010706020507" pitchFamily="18" charset="2"/>
                        </a:rPr>
                        <a:t>contribut</a:t>
                      </a:r>
                      <a:r>
                        <a:rPr lang="pl-PL" baseline="0" dirty="0" smtClean="0">
                          <a:sym typeface="Symbol" panose="05050102010706020507" pitchFamily="18" charset="2"/>
                        </a:rPr>
                        <a:t>.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p=0.66            ~ 7 </a:t>
                      </a:r>
                      <a:r>
                        <a:rPr lang="pl-PL" baseline="0" dirty="0" smtClean="0"/>
                        <a:t> * </a:t>
                      </a:r>
                      <a:r>
                        <a:rPr lang="pl-PL" sz="1000" dirty="0" err="1" smtClean="0"/>
                        <a:t>similar</a:t>
                      </a:r>
                      <a:r>
                        <a:rPr lang="pl-PL" sz="1000" baseline="0" dirty="0" smtClean="0"/>
                        <a:t> to </a:t>
                      </a:r>
                      <a:r>
                        <a:rPr lang="pl-PL" sz="1000" baseline="0" dirty="0" err="1" smtClean="0"/>
                        <a:t>Soyer</a:t>
                      </a:r>
                      <a:r>
                        <a:rPr lang="pl-PL" sz="1000" baseline="0" dirty="0" smtClean="0"/>
                        <a:t>/Lutz)</a:t>
                      </a:r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r>
                        <a:rPr lang="pl-PL" dirty="0" smtClean="0"/>
                        <a:t>p= 1.03                    ~12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  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dirty="0" smtClean="0"/>
                        <a:t>~</a:t>
                      </a:r>
                      <a:r>
                        <a:rPr lang="pl-PL" baseline="0" dirty="0" smtClean="0"/>
                        <a:t> 21</a:t>
                      </a:r>
                    </a:p>
                    <a:p>
                      <a:endParaRPr lang="pl-PL" baseline="0" dirty="0" smtClean="0"/>
                    </a:p>
                    <a:p>
                      <a:r>
                        <a:rPr lang="pl-PL" baseline="0" dirty="0" smtClean="0"/>
                        <a:t>   ~ 36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Two-pions</a:t>
                      </a:r>
                      <a:r>
                        <a:rPr lang="pl-PL" dirty="0" smtClean="0"/>
                        <a:t> (</a:t>
                      </a:r>
                      <a:r>
                        <a:rPr lang="pl-PL" dirty="0" smtClean="0">
                          <a:sym typeface="Symbol" panose="05050102010706020507" pitchFamily="18" charset="2"/>
                        </a:rPr>
                        <a:t>+-</a:t>
                      </a:r>
                      <a:r>
                        <a:rPr lang="pl-PL" baseline="0" dirty="0" smtClean="0">
                          <a:sym typeface="Symbol" panose="05050102010706020507" pitchFamily="18" charset="2"/>
                        </a:rPr>
                        <a:t> )</a:t>
                      </a:r>
                      <a:r>
                        <a:rPr lang="pl-PL" dirty="0" smtClean="0">
                          <a:sym typeface="Symbol" panose="05050102010706020507" pitchFamily="18" charset="2"/>
                        </a:rPr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p=1.03</a:t>
                      </a:r>
                      <a:r>
                        <a:rPr lang="pl-PL" baseline="0" dirty="0" smtClean="0"/>
                        <a:t>                      ~3e6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ym typeface="Symbol" panose="05050102010706020507" pitchFamily="18" charset="2"/>
                        </a:rPr>
                        <a:t></a:t>
                      </a:r>
                      <a:r>
                        <a:rPr lang="pl-PL" baseline="30000" dirty="0" smtClean="0">
                          <a:sym typeface="Symbol" panose="05050102010706020507" pitchFamily="18" charset="2"/>
                        </a:rPr>
                        <a:t>- </a:t>
                      </a:r>
                      <a:r>
                        <a:rPr lang="pl-PL" baseline="0" dirty="0" smtClean="0">
                          <a:sym typeface="Symbol" panose="05050102010706020507" pitchFamily="18" charset="2"/>
                        </a:rPr>
                        <a:t>K</a:t>
                      </a:r>
                      <a:r>
                        <a:rPr lang="pl-PL" baseline="30000" dirty="0" smtClean="0">
                          <a:sym typeface="Symbol" panose="05050102010706020507" pitchFamily="18" charset="2"/>
                        </a:rPr>
                        <a:t>+</a:t>
                      </a:r>
                      <a:endParaRPr lang="en-GB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p=1.03                    ~96 000</a:t>
                      </a:r>
                      <a:endParaRPr lang="pl-PL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ym typeface="Symbol" panose="05050102010706020507" pitchFamily="18" charset="2"/>
                        </a:rPr>
                        <a:t></a:t>
                      </a:r>
                      <a:r>
                        <a:rPr lang="pl-PL" dirty="0" smtClean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pl-PL" baseline="0" dirty="0" smtClean="0">
                          <a:sym typeface="Symbol" panose="05050102010706020507" pitchFamily="18" charset="2"/>
                        </a:rPr>
                        <a:t>K</a:t>
                      </a:r>
                      <a:r>
                        <a:rPr lang="pl-PL" baseline="30000" dirty="0" smtClean="0">
                          <a:sym typeface="Symbol" panose="05050102010706020507" pitchFamily="18" charset="2"/>
                        </a:rPr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p=1.03                     ~26 000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ym typeface="Symbol" panose="05050102010706020507" pitchFamily="18" charset="2"/>
                        </a:rPr>
                        <a:t></a:t>
                      </a:r>
                      <a:r>
                        <a:rPr lang="pl-PL" baseline="30000" dirty="0" smtClean="0">
                          <a:sym typeface="Symbol" panose="05050102010706020507" pitchFamily="18" charset="2"/>
                        </a:rPr>
                        <a:t>- </a:t>
                      </a:r>
                      <a:r>
                        <a:rPr lang="pl-PL" baseline="0" dirty="0" smtClean="0">
                          <a:sym typeface="Symbol" panose="05050102010706020507" pitchFamily="18" charset="2"/>
                        </a:rPr>
                        <a:t>K</a:t>
                      </a:r>
                      <a:r>
                        <a:rPr lang="pl-PL" baseline="30000" dirty="0" smtClean="0">
                          <a:sym typeface="Symbol" panose="05050102010706020507" pitchFamily="18" charset="2"/>
                        </a:rPr>
                        <a:t>+</a:t>
                      </a:r>
                      <a:endParaRPr lang="en-GB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p=1.03</a:t>
                      </a:r>
                      <a:r>
                        <a:rPr lang="pl-PL" baseline="0" dirty="0" smtClean="0"/>
                        <a:t>                     ~20 000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0030408" y="3323910"/>
            <a:ext cx="18630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ym typeface="Symbol" panose="05050102010706020507" pitchFamily="18" charset="2"/>
              </a:rPr>
              <a:t> ~ </a:t>
            </a:r>
            <a:r>
              <a:rPr lang="pl-PL" baseline="-25000" dirty="0" smtClean="0">
                <a:sym typeface="Symbol" panose="05050102010706020507" pitchFamily="18" charset="2"/>
              </a:rPr>
              <a:t>N </a:t>
            </a:r>
            <a:r>
              <a:rPr lang="pl-PL" dirty="0" smtClean="0"/>
              <a:t>A</a:t>
            </a:r>
            <a:r>
              <a:rPr lang="pl-PL" baseline="30000" dirty="0" smtClean="0"/>
              <a:t>2/3  </a:t>
            </a:r>
            <a:r>
              <a:rPr lang="pl-PL" sz="1600" dirty="0" err="1" smtClean="0"/>
              <a:t>scaling</a:t>
            </a:r>
            <a:r>
              <a:rPr lang="pl-PL" sz="1600" dirty="0" smtClean="0"/>
              <a:t> </a:t>
            </a:r>
            <a:r>
              <a:rPr lang="pl-PL" sz="1600" dirty="0" err="1" smtClean="0"/>
              <a:t>assumed</a:t>
            </a:r>
            <a:endParaRPr lang="en-GB" sz="1600" dirty="0"/>
          </a:p>
        </p:txBody>
      </p:sp>
      <p:sp>
        <p:nvSpPr>
          <p:cNvPr id="6" name="Nawias klamrowy zamykający 5"/>
          <p:cNvSpPr/>
          <p:nvPr/>
        </p:nvSpPr>
        <p:spPr>
          <a:xfrm>
            <a:off x="9834465" y="3075409"/>
            <a:ext cx="111968" cy="175415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Nawias klamrowy zamykający 6"/>
          <p:cNvSpPr/>
          <p:nvPr/>
        </p:nvSpPr>
        <p:spPr>
          <a:xfrm>
            <a:off x="9871788" y="4963886"/>
            <a:ext cx="158620" cy="1371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ole tekstowe 7"/>
          <p:cNvSpPr txBox="1"/>
          <p:nvPr/>
        </p:nvSpPr>
        <p:spPr>
          <a:xfrm>
            <a:off x="10245011" y="5122506"/>
            <a:ext cx="17728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 smtClean="0"/>
              <a:t>See</a:t>
            </a:r>
            <a:r>
              <a:rPr lang="pl-PL" sz="1600" dirty="0" smtClean="0"/>
              <a:t> </a:t>
            </a:r>
            <a:r>
              <a:rPr lang="pl-PL" sz="1600" dirty="0" err="1" smtClean="0"/>
              <a:t>slide</a:t>
            </a:r>
            <a:r>
              <a:rPr lang="pl-PL" sz="1600" dirty="0" smtClean="0"/>
              <a:t> 16 for </a:t>
            </a:r>
            <a:r>
              <a:rPr lang="pl-PL" sz="1600" dirty="0" err="1" smtClean="0"/>
              <a:t>strangeness</a:t>
            </a:r>
            <a:r>
              <a:rPr lang="pl-PL" sz="1600" dirty="0" smtClean="0"/>
              <a:t> on </a:t>
            </a:r>
            <a:r>
              <a:rPr lang="pl-PL" sz="1600" dirty="0" err="1" smtClean="0"/>
              <a:t>nucleus</a:t>
            </a:r>
            <a:r>
              <a:rPr lang="pl-PL" sz="1600" dirty="0" smtClean="0"/>
              <a:t> </a:t>
            </a:r>
            <a:r>
              <a:rPr lang="pl-PL" sz="1600" dirty="0" err="1" smtClean="0"/>
              <a:t>production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5124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1038225" y="225425"/>
            <a:ext cx="10685463" cy="1325563"/>
          </a:xfrm>
        </p:spPr>
        <p:txBody>
          <a:bodyPr/>
          <a:lstStyle/>
          <a:p>
            <a:pPr eaLnBrk="1" hangingPunct="1"/>
            <a:r>
              <a:rPr lang="pl-PL" altLang="en-US" sz="3600" b="1" smtClean="0"/>
              <a:t>Vertex of secondary particle production (Y,Z)-LH</a:t>
            </a:r>
            <a:r>
              <a:rPr lang="pl-PL" altLang="en-US" sz="3600" b="1" baseline="-25000" smtClean="0"/>
              <a:t>2 </a:t>
            </a:r>
            <a:r>
              <a:rPr lang="pl-PL" altLang="en-US" sz="3600" b="1" smtClean="0"/>
              <a:t> target</a:t>
            </a:r>
            <a:endParaRPr lang="pl-PL" altLang="en-US" sz="3600" b="1" baseline="-25000" smtClean="0"/>
          </a:p>
        </p:txBody>
      </p:sp>
      <p:pic>
        <p:nvPicPr>
          <p:cNvPr id="4099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0" t="-2" r="-4904" b="1031"/>
          <a:stretch>
            <a:fillRect/>
          </a:stretch>
        </p:blipFill>
        <p:spPr>
          <a:xfrm>
            <a:off x="147638" y="1570038"/>
            <a:ext cx="6948487" cy="3635375"/>
          </a:xfrm>
        </p:spPr>
      </p:pic>
      <p:pic>
        <p:nvPicPr>
          <p:cNvPr id="4100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" t="-2" r="6625" b="-8461"/>
          <a:stretch>
            <a:fillRect/>
          </a:stretch>
        </p:blipFill>
        <p:spPr bwMode="auto">
          <a:xfrm>
            <a:off x="6557963" y="1860550"/>
            <a:ext cx="54356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pole tekstowe 6"/>
          <p:cNvSpPr txBox="1">
            <a:spLocks noChangeArrowheads="1"/>
          </p:cNvSpPr>
          <p:nvPr/>
        </p:nvSpPr>
        <p:spPr bwMode="auto">
          <a:xfrm>
            <a:off x="623888" y="5486400"/>
            <a:ext cx="110378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/>
              <a:t>Z vs Y distribution: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/>
              <a:t>Pions (100k) emitted from -1.3 m; 80k secondaries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/>
              <a:t>START detector located at  -0.38 m (-380 mm )</a:t>
            </a:r>
          </a:p>
        </p:txBody>
      </p:sp>
      <p:sp>
        <p:nvSpPr>
          <p:cNvPr id="4102" name="pole tekstowe 1"/>
          <p:cNvSpPr txBox="1">
            <a:spLocks noChangeArrowheads="1"/>
          </p:cNvSpPr>
          <p:nvPr/>
        </p:nvSpPr>
        <p:spPr bwMode="auto">
          <a:xfrm>
            <a:off x="9601200" y="2473325"/>
            <a:ext cx="1193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>
                <a:latin typeface="Arial" panose="020B0604020202020204" pitchFamily="34" charset="0"/>
              </a:rPr>
              <a:t>START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cxnSp>
        <p:nvCxnSpPr>
          <p:cNvPr id="4" name="Łącznik prosty ze strzałką 3"/>
          <p:cNvCxnSpPr/>
          <p:nvPr/>
        </p:nvCxnSpPr>
        <p:spPr>
          <a:xfrm>
            <a:off x="10599738" y="2687638"/>
            <a:ext cx="914400" cy="153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84138" y="190500"/>
            <a:ext cx="12107862" cy="1325563"/>
          </a:xfrm>
        </p:spPr>
        <p:txBody>
          <a:bodyPr/>
          <a:lstStyle/>
          <a:p>
            <a:pPr eaLnBrk="1" hangingPunct="1"/>
            <a:r>
              <a:rPr lang="pl-PL" altLang="en-US" sz="3600" smtClean="0"/>
              <a:t>Vertex of secondary particle production (X,Y)-</a:t>
            </a:r>
            <a:r>
              <a:rPr lang="pl-PL" altLang="en-US" sz="3600" b="1" smtClean="0"/>
              <a:t>LH</a:t>
            </a:r>
            <a:r>
              <a:rPr lang="pl-PL" altLang="en-US" sz="3600" b="1" baseline="-25000" smtClean="0"/>
              <a:t>2 </a:t>
            </a:r>
            <a:r>
              <a:rPr lang="pl-PL" altLang="en-US" sz="3600" b="1" smtClean="0"/>
              <a:t> target pipes</a:t>
            </a:r>
            <a:r>
              <a:rPr lang="pl-PL" altLang="en-US" sz="3600" smtClean="0"/>
              <a:t> </a:t>
            </a:r>
          </a:p>
        </p:txBody>
      </p:sp>
      <p:sp>
        <p:nvSpPr>
          <p:cNvPr id="5123" name="pole tekstowe 6"/>
          <p:cNvSpPr txBox="1">
            <a:spLocks noChangeArrowheads="1"/>
          </p:cNvSpPr>
          <p:nvPr/>
        </p:nvSpPr>
        <p:spPr bwMode="auto">
          <a:xfrm>
            <a:off x="577850" y="5662613"/>
            <a:ext cx="11036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/>
              <a:t>Y distribution: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/>
              <a:t>Pipes with LH2 visible inside 20 mm diameter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/>
              <a:t>-22,22 mm – tube  </a:t>
            </a:r>
          </a:p>
        </p:txBody>
      </p:sp>
      <p:pic>
        <p:nvPicPr>
          <p:cNvPr id="5124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4950"/>
            <a:ext cx="6353175" cy="3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1484313"/>
            <a:ext cx="6353175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pole tekstowe 9"/>
          <p:cNvSpPr txBox="1">
            <a:spLocks noChangeArrowheads="1"/>
          </p:cNvSpPr>
          <p:nvPr/>
        </p:nvSpPr>
        <p:spPr bwMode="auto">
          <a:xfrm>
            <a:off x="7335838" y="5886450"/>
            <a:ext cx="3906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/>
              <a:t>X vs Y distribution: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/>
              <a:t>LH2 pipes and tube are clearly visible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>
          <a:xfrm>
            <a:off x="282575" y="150813"/>
            <a:ext cx="11626850" cy="1325562"/>
          </a:xfrm>
        </p:spPr>
        <p:txBody>
          <a:bodyPr/>
          <a:lstStyle/>
          <a:p>
            <a:r>
              <a:rPr lang="pl-PL" altLang="en-US" sz="3600" smtClean="0"/>
              <a:t>Vertex of secondary particle production (Y,Z)-</a:t>
            </a:r>
            <a:r>
              <a:rPr lang="pl-PL" altLang="en-US" sz="3600" b="1" smtClean="0"/>
              <a:t>LH</a:t>
            </a:r>
            <a:r>
              <a:rPr lang="pl-PL" altLang="en-US" sz="3600" b="1" baseline="-25000" smtClean="0"/>
              <a:t>2 </a:t>
            </a:r>
            <a:r>
              <a:rPr lang="pl-PL" altLang="en-US" sz="3600" b="1" smtClean="0"/>
              <a:t> target region</a:t>
            </a:r>
            <a:r>
              <a:rPr lang="pl-PL" altLang="en-US" sz="3600" smtClean="0"/>
              <a:t> </a:t>
            </a:r>
            <a:endParaRPr lang="en-GB" altLang="en-US" sz="3600" smtClean="0"/>
          </a:p>
        </p:txBody>
      </p:sp>
      <p:pic>
        <p:nvPicPr>
          <p:cNvPr id="6147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" r="-638"/>
          <a:stretch>
            <a:fillRect/>
          </a:stretch>
        </p:blipFill>
        <p:spPr>
          <a:xfrm>
            <a:off x="120650" y="1509713"/>
            <a:ext cx="3984625" cy="2889250"/>
          </a:xfrm>
        </p:spPr>
      </p:pic>
      <p:pic>
        <p:nvPicPr>
          <p:cNvPr id="6148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" r="3493"/>
          <a:stretch>
            <a:fillRect/>
          </a:stretch>
        </p:blipFill>
        <p:spPr bwMode="auto">
          <a:xfrm>
            <a:off x="4097338" y="1509713"/>
            <a:ext cx="3997325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9" r="2986"/>
          <a:stretch>
            <a:fillRect/>
          </a:stretch>
        </p:blipFill>
        <p:spPr bwMode="auto">
          <a:xfrm>
            <a:off x="8312150" y="1568450"/>
            <a:ext cx="3697288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pole tekstowe 6"/>
          <p:cNvSpPr txBox="1">
            <a:spLocks noChangeArrowheads="1"/>
          </p:cNvSpPr>
          <p:nvPr/>
        </p:nvSpPr>
        <p:spPr bwMode="auto">
          <a:xfrm>
            <a:off x="441325" y="4468813"/>
            <a:ext cx="31035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600" dirty="0" err="1" smtClean="0">
                <a:latin typeface="Arial" panose="020B0604020202020204" pitchFamily="34" charset="0"/>
              </a:rPr>
              <a:t>Vertex</a:t>
            </a:r>
            <a:r>
              <a:rPr lang="pl-PL" altLang="en-US" sz="1600" dirty="0" smtClean="0">
                <a:latin typeface="Arial" panose="020B0604020202020204" pitchFamily="34" charset="0"/>
              </a:rPr>
              <a:t> (</a:t>
            </a:r>
            <a:r>
              <a:rPr lang="pl-PL" altLang="en-US" sz="1600" dirty="0" err="1" smtClean="0">
                <a:latin typeface="Arial" panose="020B0604020202020204" pitchFamily="34" charset="0"/>
              </a:rPr>
              <a:t>z,X</a:t>
            </a:r>
            <a:r>
              <a:rPr lang="pl-PL" altLang="en-US" sz="1600" dirty="0" smtClean="0">
                <a:latin typeface="Arial" panose="020B0604020202020204" pitchFamily="34" charset="0"/>
              </a:rPr>
              <a:t>) </a:t>
            </a:r>
            <a:r>
              <a:rPr lang="pl-PL" altLang="en-US" sz="1600" dirty="0">
                <a:latin typeface="Arial" panose="020B0604020202020204" pitchFamily="34" charset="0"/>
              </a:rPr>
              <a:t>of </a:t>
            </a:r>
            <a:r>
              <a:rPr lang="pl-PL" altLang="en-US" sz="1600" dirty="0" err="1">
                <a:latin typeface="Arial" panose="020B0604020202020204" pitchFamily="34" charset="0"/>
              </a:rPr>
              <a:t>all</a:t>
            </a:r>
            <a:r>
              <a:rPr lang="pl-PL" altLang="en-US" sz="1600" dirty="0">
                <a:latin typeface="Arial" panose="020B0604020202020204" pitchFamily="34" charset="0"/>
              </a:rPr>
              <a:t> </a:t>
            </a:r>
            <a:r>
              <a:rPr lang="pl-PL" altLang="en-US" sz="1600" dirty="0" err="1">
                <a:latin typeface="Arial" panose="020B0604020202020204" pitchFamily="34" charset="0"/>
              </a:rPr>
              <a:t>secondaries</a:t>
            </a:r>
            <a:r>
              <a:rPr lang="pl-PL" altLang="en-US" sz="1600" dirty="0">
                <a:latin typeface="Arial" panose="020B0604020202020204" pitchFamily="34" charset="0"/>
              </a:rPr>
              <a:t> -</a:t>
            </a:r>
            <a:r>
              <a:rPr lang="pl-PL" altLang="en-US" sz="1600" dirty="0" err="1">
                <a:latin typeface="Arial" panose="020B0604020202020204" pitchFamily="34" charset="0"/>
              </a:rPr>
              <a:t>geant</a:t>
            </a:r>
            <a:endParaRPr lang="en-GB" altLang="en-US" sz="1600" dirty="0">
              <a:latin typeface="Arial" panose="020B0604020202020204" pitchFamily="34" charset="0"/>
            </a:endParaRPr>
          </a:p>
        </p:txBody>
      </p:sp>
      <p:sp>
        <p:nvSpPr>
          <p:cNvPr id="6151" name="pole tekstowe 7"/>
          <p:cNvSpPr txBox="1">
            <a:spLocks noChangeArrowheads="1"/>
          </p:cNvSpPr>
          <p:nvPr/>
        </p:nvSpPr>
        <p:spPr bwMode="auto">
          <a:xfrm>
            <a:off x="4659313" y="4454525"/>
            <a:ext cx="31051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600" dirty="0" err="1">
                <a:latin typeface="Arial" panose="020B0604020202020204" pitchFamily="34" charset="0"/>
              </a:rPr>
              <a:t>Vertex</a:t>
            </a:r>
            <a:r>
              <a:rPr lang="pl-PL" altLang="en-US" sz="1600" dirty="0">
                <a:latin typeface="Arial" panose="020B0604020202020204" pitchFamily="34" charset="0"/>
              </a:rPr>
              <a:t> </a:t>
            </a:r>
            <a:r>
              <a:rPr lang="pl-PL" altLang="en-US" sz="1600" dirty="0" smtClean="0">
                <a:latin typeface="Arial" panose="020B0604020202020204" pitchFamily="34" charset="0"/>
              </a:rPr>
              <a:t>(</a:t>
            </a:r>
            <a:r>
              <a:rPr lang="pl-PL" altLang="en-US" sz="1600" dirty="0" err="1" smtClean="0">
                <a:latin typeface="Arial" panose="020B0604020202020204" pitchFamily="34" charset="0"/>
              </a:rPr>
              <a:t>Y,z</a:t>
            </a:r>
            <a:r>
              <a:rPr lang="pl-PL" altLang="en-US" sz="1600" dirty="0" smtClean="0">
                <a:latin typeface="Arial" panose="020B0604020202020204" pitchFamily="34" charset="0"/>
              </a:rPr>
              <a:t>) of </a:t>
            </a:r>
            <a:r>
              <a:rPr lang="pl-PL" altLang="en-US" sz="1600" dirty="0" err="1">
                <a:latin typeface="Arial" panose="020B0604020202020204" pitchFamily="34" charset="0"/>
              </a:rPr>
              <a:t>all</a:t>
            </a:r>
            <a:r>
              <a:rPr lang="pl-PL" altLang="en-US" sz="1600" dirty="0">
                <a:latin typeface="Arial" panose="020B0604020202020204" pitchFamily="34" charset="0"/>
              </a:rPr>
              <a:t> </a:t>
            </a:r>
            <a:r>
              <a:rPr lang="pl-PL" altLang="en-US" sz="1600" dirty="0" err="1">
                <a:latin typeface="Arial" panose="020B0604020202020204" pitchFamily="34" charset="0"/>
              </a:rPr>
              <a:t>secondaries</a:t>
            </a:r>
            <a:r>
              <a:rPr lang="pl-PL" altLang="en-US" sz="1600" dirty="0">
                <a:latin typeface="Arial" panose="020B0604020202020204" pitchFamily="34" charset="0"/>
              </a:rPr>
              <a:t> - </a:t>
            </a:r>
            <a:r>
              <a:rPr lang="pl-PL" altLang="en-US" sz="1600" dirty="0" err="1">
                <a:latin typeface="Arial" panose="020B0604020202020204" pitchFamily="34" charset="0"/>
              </a:rPr>
              <a:t>reconstructed</a:t>
            </a:r>
            <a:r>
              <a:rPr lang="pl-PL" altLang="en-US" sz="1600" dirty="0">
                <a:latin typeface="Arial" panose="020B0604020202020204" pitchFamily="34" charset="0"/>
              </a:rPr>
              <a:t> by </a:t>
            </a:r>
            <a:r>
              <a:rPr lang="pl-PL" altLang="en-US" sz="1600" dirty="0" err="1">
                <a:latin typeface="Arial" panose="020B0604020202020204" pitchFamily="34" charset="0"/>
              </a:rPr>
              <a:t>tracking</a:t>
            </a:r>
            <a:endParaRPr lang="en-GB" altLang="en-US" sz="1600" dirty="0">
              <a:latin typeface="Arial" panose="020B0604020202020204" pitchFamily="34" charset="0"/>
            </a:endParaRPr>
          </a:p>
        </p:txBody>
      </p:sp>
      <p:sp>
        <p:nvSpPr>
          <p:cNvPr id="6152" name="pole tekstowe 8"/>
          <p:cNvSpPr txBox="1">
            <a:spLocks noChangeArrowheads="1"/>
          </p:cNvSpPr>
          <p:nvPr/>
        </p:nvSpPr>
        <p:spPr bwMode="auto">
          <a:xfrm>
            <a:off x="8615363" y="4340225"/>
            <a:ext cx="31035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600">
                <a:latin typeface="Arial" panose="020B0604020202020204" pitchFamily="34" charset="0"/>
              </a:rPr>
              <a:t>Vertex of all secondaries - reconstructed by tracking and with hit in START</a:t>
            </a:r>
            <a:endParaRPr lang="en-GB" altLang="en-US" sz="1600">
              <a:latin typeface="Arial" panose="020B0604020202020204" pitchFamily="34" charset="0"/>
            </a:endParaRPr>
          </a:p>
        </p:txBody>
      </p:sp>
      <p:sp>
        <p:nvSpPr>
          <p:cNvPr id="6153" name="pole tekstowe 9"/>
          <p:cNvSpPr txBox="1">
            <a:spLocks noChangeArrowheads="1"/>
          </p:cNvSpPr>
          <p:nvPr/>
        </p:nvSpPr>
        <p:spPr bwMode="auto">
          <a:xfrm>
            <a:off x="3879850" y="5561013"/>
            <a:ext cx="4432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>
                <a:latin typeface="Arial" panose="020B0604020202020204" pitchFamily="34" charset="0"/>
              </a:rPr>
              <a:t>1 Mln pions emitted from 1.3 m –upstream the target</a:t>
            </a: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title"/>
          </p:nvPr>
        </p:nvSpPr>
        <p:spPr>
          <a:xfrm>
            <a:off x="255588" y="0"/>
            <a:ext cx="11680825" cy="1325563"/>
          </a:xfrm>
        </p:spPr>
        <p:txBody>
          <a:bodyPr/>
          <a:lstStyle/>
          <a:p>
            <a:r>
              <a:rPr lang="pl-PL" altLang="en-US" sz="3600" b="1" dirty="0" err="1" smtClean="0"/>
              <a:t>Vertex</a:t>
            </a:r>
            <a:r>
              <a:rPr lang="pl-PL" altLang="en-US" sz="3600" b="1" dirty="0" smtClean="0"/>
              <a:t> of </a:t>
            </a:r>
            <a:r>
              <a:rPr lang="pl-PL" altLang="en-US" sz="3600" b="1" dirty="0" err="1" smtClean="0"/>
              <a:t>secondary</a:t>
            </a:r>
            <a:r>
              <a:rPr lang="pl-PL" altLang="en-US" sz="3600" b="1" dirty="0" smtClean="0"/>
              <a:t> </a:t>
            </a:r>
            <a:r>
              <a:rPr lang="pl-PL" altLang="en-US" sz="3600" b="1" dirty="0" err="1" smtClean="0"/>
              <a:t>particle</a:t>
            </a:r>
            <a:r>
              <a:rPr lang="pl-PL" altLang="en-US" sz="3600" b="1" dirty="0" smtClean="0"/>
              <a:t> </a:t>
            </a:r>
            <a:r>
              <a:rPr lang="pl-PL" altLang="en-US" sz="3600" b="1" dirty="0" err="1" smtClean="0"/>
              <a:t>production</a:t>
            </a:r>
            <a:r>
              <a:rPr lang="pl-PL" altLang="en-US" sz="3600" b="1" dirty="0" smtClean="0"/>
              <a:t> (X,Y)-LH</a:t>
            </a:r>
            <a:r>
              <a:rPr lang="pl-PL" altLang="en-US" sz="3600" b="1" baseline="-25000" dirty="0" smtClean="0"/>
              <a:t>2 </a:t>
            </a:r>
            <a:r>
              <a:rPr lang="pl-PL" altLang="en-US" sz="3600" b="1" dirty="0" smtClean="0"/>
              <a:t> target region</a:t>
            </a:r>
            <a:r>
              <a:rPr lang="pl-PL" altLang="en-US" sz="3600" dirty="0" smtClean="0"/>
              <a:t> </a:t>
            </a:r>
            <a:endParaRPr lang="en-GB" altLang="en-US" sz="3600" dirty="0" smtClean="0"/>
          </a:p>
        </p:txBody>
      </p:sp>
      <p:pic>
        <p:nvPicPr>
          <p:cNvPr id="7171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225" y="1104900"/>
            <a:ext cx="4475163" cy="3035300"/>
          </a:xfrm>
        </p:spPr>
      </p:pic>
      <p:pic>
        <p:nvPicPr>
          <p:cNvPr id="7172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998538"/>
            <a:ext cx="4464050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919538"/>
            <a:ext cx="4333875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pole tekstowe 6"/>
          <p:cNvSpPr txBox="1">
            <a:spLocks noChangeArrowheads="1"/>
          </p:cNvSpPr>
          <p:nvPr/>
        </p:nvSpPr>
        <p:spPr bwMode="auto">
          <a:xfrm>
            <a:off x="4624388" y="1325563"/>
            <a:ext cx="1851025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400">
                <a:latin typeface="Arial" panose="020B0604020202020204" pitchFamily="34" charset="0"/>
              </a:rPr>
              <a:t>X,Y vertex –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400">
                <a:latin typeface="Arial" panose="020B0604020202020204" pitchFamily="34" charset="0"/>
              </a:rPr>
              <a:t>all reconstructed by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400">
                <a:latin typeface="Arial" panose="020B0604020202020204" pitchFamily="34" charset="0"/>
              </a:rPr>
              <a:t>Tracking (left)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en-US" sz="14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en-US" sz="14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en-US" sz="14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400">
                <a:latin typeface="Arial" panose="020B0604020202020204" pitchFamily="34" charset="0"/>
              </a:rPr>
              <a:t>(right) same BUT with hit on START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400">
                <a:latin typeface="Arial" panose="020B0604020202020204" pitchFamily="34" charset="0"/>
              </a:rPr>
              <a:t>- still some background from target frames visible</a:t>
            </a:r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470275" y="4506913"/>
            <a:ext cx="2700338" cy="20923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hu-HU" sz="1600"/>
              <a:t>PID plot for reactions triggered by pions with START hit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altLang="hu-HU" sz="1600"/>
              <a:t>0.7% from ALL (1MLN) emitted pions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altLang="hu-HU" sz="1600"/>
              <a:t>2.1% from pions making START hit</a:t>
            </a:r>
          </a:p>
          <a:p>
            <a:r>
              <a:rPr lang="pl-PL" altLang="hu-HU"/>
              <a:t>  </a:t>
            </a:r>
            <a:endParaRPr lang="en-GB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>
          <a:xfrm>
            <a:off x="758825" y="-26988"/>
            <a:ext cx="10515600" cy="1325563"/>
          </a:xfrm>
        </p:spPr>
        <p:txBody>
          <a:bodyPr/>
          <a:lstStyle/>
          <a:p>
            <a:r>
              <a:rPr lang="pl-PL" altLang="en-US" sz="3600" dirty="0" smtClean="0">
                <a:sym typeface="Symbol" panose="05050102010706020507" pitchFamily="18" charset="2"/>
              </a:rPr>
              <a:t></a:t>
            </a:r>
            <a:r>
              <a:rPr lang="pl-PL" altLang="en-US" sz="3600" baseline="30000" dirty="0" smtClean="0">
                <a:sym typeface="Symbol" panose="05050102010706020507" pitchFamily="18" charset="2"/>
              </a:rPr>
              <a:t>+ </a:t>
            </a:r>
            <a:r>
              <a:rPr lang="pl-PL" altLang="en-US" sz="3600" dirty="0" smtClean="0">
                <a:sym typeface="Symbol" panose="05050102010706020507" pitchFamily="18" charset="2"/>
              </a:rPr>
              <a:t></a:t>
            </a:r>
            <a:r>
              <a:rPr lang="pl-PL" altLang="en-US" sz="3600" baseline="30000" dirty="0" smtClean="0">
                <a:sym typeface="Symbol" panose="05050102010706020507" pitchFamily="18" charset="2"/>
              </a:rPr>
              <a:t>-  </a:t>
            </a:r>
            <a:r>
              <a:rPr lang="pl-PL" altLang="en-US" sz="3600" dirty="0" smtClean="0">
                <a:sym typeface="Symbol" panose="05050102010706020507" pitchFamily="18" charset="2"/>
              </a:rPr>
              <a:t> </a:t>
            </a:r>
            <a:r>
              <a:rPr lang="pl-PL" altLang="en-US" sz="3600" b="1" dirty="0" err="1" smtClean="0">
                <a:sym typeface="Symbol" panose="05050102010706020507" pitchFamily="18" charset="2"/>
              </a:rPr>
              <a:t>reconstruction</a:t>
            </a:r>
            <a:r>
              <a:rPr lang="pl-PL" altLang="en-US" sz="3600" b="1" dirty="0" smtClean="0">
                <a:sym typeface="Symbol" panose="05050102010706020507" pitchFamily="18" charset="2"/>
              </a:rPr>
              <a:t> from pion </a:t>
            </a:r>
            <a:r>
              <a:rPr lang="pl-PL" altLang="en-US" sz="3600" b="1" dirty="0" err="1" smtClean="0">
                <a:sym typeface="Symbol" panose="05050102010706020507" pitchFamily="18" charset="2"/>
              </a:rPr>
              <a:t>beam</a:t>
            </a:r>
            <a:r>
              <a:rPr lang="pl-PL" altLang="en-US" sz="3600" b="1" dirty="0" smtClean="0">
                <a:sym typeface="Symbol" panose="05050102010706020507" pitchFamily="18" charset="2"/>
              </a:rPr>
              <a:t> </a:t>
            </a:r>
            <a:r>
              <a:rPr lang="pl-PL" altLang="en-US" sz="3600" b="1" dirty="0" err="1" smtClean="0">
                <a:sym typeface="Symbol" panose="05050102010706020507" pitchFamily="18" charset="2"/>
              </a:rPr>
              <a:t>interactions</a:t>
            </a:r>
            <a:r>
              <a:rPr lang="pl-PL" altLang="en-US" sz="3600" b="1" dirty="0" smtClean="0">
                <a:sym typeface="Symbol" panose="05050102010706020507" pitchFamily="18" charset="2"/>
              </a:rPr>
              <a:t>  </a:t>
            </a:r>
            <a:endParaRPr lang="en-GB" altLang="en-US" sz="3600" b="1" baseline="30000" dirty="0" smtClean="0"/>
          </a:p>
        </p:txBody>
      </p:sp>
      <p:pic>
        <p:nvPicPr>
          <p:cNvPr id="8195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038" y="1001713"/>
            <a:ext cx="5465762" cy="3706812"/>
          </a:xfrm>
        </p:spPr>
      </p:pic>
      <p:cxnSp>
        <p:nvCxnSpPr>
          <p:cNvPr id="6" name="Łącznik prosty ze strzałką 5"/>
          <p:cNvCxnSpPr/>
          <p:nvPr/>
        </p:nvCxnSpPr>
        <p:spPr>
          <a:xfrm>
            <a:off x="2481263" y="2379663"/>
            <a:ext cx="1212850" cy="476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7" name="pole tekstowe 6"/>
          <p:cNvSpPr txBox="1">
            <a:spLocks noChangeArrowheads="1"/>
          </p:cNvSpPr>
          <p:nvPr/>
        </p:nvSpPr>
        <p:spPr bwMode="auto">
          <a:xfrm>
            <a:off x="1520825" y="1976438"/>
            <a:ext cx="1792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>
                <a:latin typeface="Arial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pl-PL" altLang="en-US" sz="1800" baseline="30000">
                <a:latin typeface="Arial" panose="020B0604020202020204" pitchFamily="34" charset="0"/>
                <a:sym typeface="Symbol" panose="05050102010706020507" pitchFamily="18" charset="2"/>
              </a:rPr>
              <a:t>-</a:t>
            </a:r>
            <a:r>
              <a:rPr lang="pl-PL" altLang="en-US" sz="1800">
                <a:latin typeface="Arial" panose="020B0604020202020204" pitchFamily="34" charset="0"/>
                <a:sym typeface="Symbol" panose="05050102010706020507" pitchFamily="18" charset="2"/>
              </a:rPr>
              <a:t> p  reactions</a:t>
            </a:r>
          </a:p>
        </p:txBody>
      </p:sp>
      <p:sp>
        <p:nvSpPr>
          <p:cNvPr id="8198" name="pole tekstowe 7"/>
          <p:cNvSpPr txBox="1">
            <a:spLocks noChangeArrowheads="1"/>
          </p:cNvSpPr>
          <p:nvPr/>
        </p:nvSpPr>
        <p:spPr bwMode="auto">
          <a:xfrm>
            <a:off x="4487863" y="2001838"/>
            <a:ext cx="1682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>
                <a:latin typeface="Arial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pl-PL" altLang="en-US" sz="1800" baseline="30000">
                <a:latin typeface="Arial" panose="020B0604020202020204" pitchFamily="34" charset="0"/>
                <a:sym typeface="Symbol" panose="05050102010706020507" pitchFamily="18" charset="2"/>
              </a:rPr>
              <a:t>-</a:t>
            </a:r>
            <a:r>
              <a:rPr lang="pl-PL" altLang="en-US" sz="1800">
                <a:latin typeface="Arial" panose="020B0604020202020204" pitchFamily="34" charset="0"/>
                <a:sym typeface="Symbol" panose="05050102010706020507" pitchFamily="18" charset="2"/>
              </a:rPr>
              <a:t> A  reactions</a:t>
            </a:r>
          </a:p>
        </p:txBody>
      </p:sp>
      <p:sp>
        <p:nvSpPr>
          <p:cNvPr id="8199" name="pole tekstowe 8"/>
          <p:cNvSpPr txBox="1">
            <a:spLocks noChangeArrowheads="1"/>
          </p:cNvSpPr>
          <p:nvPr/>
        </p:nvSpPr>
        <p:spPr bwMode="auto">
          <a:xfrm>
            <a:off x="544513" y="4545013"/>
            <a:ext cx="49466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600">
                <a:latin typeface="Arial" panose="020B0604020202020204" pitchFamily="34" charset="0"/>
              </a:rPr>
              <a:t>No HADES resolution: mmentum smearing due to beam momentum smearing (~1.5% </a:t>
            </a:r>
            <a:r>
              <a:rPr lang="pl-PL" altLang="en-US" sz="1600">
                <a:latin typeface="Arial" panose="020B0604020202020204" pitchFamily="34" charset="0"/>
                <a:sym typeface="Symbol" panose="05050102010706020507" pitchFamily="18" charset="2"/>
              </a:rPr>
              <a:t> 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en-US" sz="160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600">
                <a:latin typeface="Arial" panose="020B0604020202020204" pitchFamily="34" charset="0"/>
                <a:sym typeface="Symbol" panose="05050102010706020507" pitchFamily="18" charset="2"/>
              </a:rPr>
              <a:t>~50 counts from </a:t>
            </a:r>
            <a:r>
              <a:rPr lang="pl-PL" altLang="en-US" sz="1600" baseline="30000">
                <a:latin typeface="Arial" panose="020B0604020202020204" pitchFamily="34" charset="0"/>
                <a:sym typeface="Symbol" panose="05050102010706020507" pitchFamily="18" charset="2"/>
              </a:rPr>
              <a:t>-</a:t>
            </a:r>
            <a:r>
              <a:rPr lang="pl-PL" altLang="en-US" sz="1600">
                <a:latin typeface="Arial" panose="020B0604020202020204" pitchFamily="34" charset="0"/>
                <a:sym typeface="Symbol" panose="05050102010706020507" pitchFamily="18" charset="2"/>
              </a:rPr>
              <a:t> p  reactions  for 1 MLN (~30% on target)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en-US" sz="160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600">
                <a:latin typeface="Arial" panose="020B0604020202020204" pitchFamily="34" charset="0"/>
                <a:sym typeface="Symbol" panose="05050102010706020507" pitchFamily="18" charset="2"/>
              </a:rPr>
              <a:t>Expected : 2*10</a:t>
            </a:r>
            <a:r>
              <a:rPr lang="pl-PL" altLang="en-US" sz="1600" baseline="30000">
                <a:latin typeface="Arial" panose="020B0604020202020204" pitchFamily="34" charset="0"/>
                <a:sym typeface="Symbol" panose="05050102010706020507" pitchFamily="18" charset="2"/>
              </a:rPr>
              <a:t>23</a:t>
            </a:r>
            <a:r>
              <a:rPr lang="pl-PL" altLang="en-US" sz="1600">
                <a:latin typeface="Arial" panose="020B0604020202020204" pitchFamily="34" charset="0"/>
                <a:sym typeface="Symbol" panose="05050102010706020507" pitchFamily="18" charset="2"/>
              </a:rPr>
              <a:t> (atoms LH2)</a:t>
            </a:r>
            <a:r>
              <a:rPr lang="pl-PL" altLang="en-US" sz="1600" baseline="30000">
                <a:latin typeface="Arial" panose="020B0604020202020204" pitchFamily="34" charset="0"/>
                <a:sym typeface="Symbol" panose="05050102010706020507" pitchFamily="18" charset="2"/>
              </a:rPr>
              <a:t>   </a:t>
            </a:r>
            <a:r>
              <a:rPr lang="pl-PL" altLang="en-US" sz="1600">
                <a:latin typeface="Arial" panose="020B0604020202020204" pitchFamily="34" charset="0"/>
                <a:sym typeface="Symbol" panose="05050102010706020507" pitchFamily="18" charset="2"/>
              </a:rPr>
              <a:t>*  3*10</a:t>
            </a:r>
            <a:r>
              <a:rPr lang="pl-PL" altLang="en-US" sz="1600" baseline="30000">
                <a:latin typeface="Arial" panose="020B0604020202020204" pitchFamily="34" charset="0"/>
                <a:sym typeface="Symbol" panose="05050102010706020507" pitchFamily="18" charset="2"/>
              </a:rPr>
              <a:t>5</a:t>
            </a:r>
            <a:r>
              <a:rPr lang="pl-PL" altLang="en-US" sz="1600">
                <a:latin typeface="Arial" panose="020B0604020202020204" pitchFamily="34" charset="0"/>
                <a:sym typeface="Symbol" panose="05050102010706020507" pitchFamily="18" charset="2"/>
              </a:rPr>
              <a:t> * 16[mb]* 10</a:t>
            </a:r>
            <a:r>
              <a:rPr lang="pl-PL" altLang="en-US" sz="1600" baseline="30000">
                <a:latin typeface="Arial" panose="020B0604020202020204" pitchFamily="34" charset="0"/>
                <a:sym typeface="Symbol" panose="05050102010706020507" pitchFamily="18" charset="2"/>
              </a:rPr>
              <a:t>-27 </a:t>
            </a:r>
            <a:r>
              <a:rPr lang="pl-PL" altLang="en-US" sz="1600">
                <a:latin typeface="Arial" panose="020B0604020202020204" pitchFamily="34" charset="0"/>
                <a:sym typeface="Symbol" panose="05050102010706020507" pitchFamily="18" charset="2"/>
              </a:rPr>
              <a:t> (XS)*0.07-0.2 (reco*acc)= 58-150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200">
                <a:latin typeface="Arial" panose="020B0604020202020204" pitchFamily="34" charset="0"/>
                <a:sym typeface="Symbol" panose="05050102010706020507" pitchFamily="18" charset="2"/>
              </a:rPr>
              <a:t>Remark: reco*acc depends on model : PHSP ~ 0.2/ Bonn-Gat-0.065</a:t>
            </a:r>
          </a:p>
        </p:txBody>
      </p:sp>
      <p:cxnSp>
        <p:nvCxnSpPr>
          <p:cNvPr id="11" name="Łącznik prosty ze strzałką 10"/>
          <p:cNvCxnSpPr/>
          <p:nvPr/>
        </p:nvCxnSpPr>
        <p:spPr>
          <a:xfrm flipH="1">
            <a:off x="4889500" y="2359025"/>
            <a:ext cx="149225" cy="517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1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076325"/>
            <a:ext cx="4413250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pole tekstowe 12"/>
          <p:cNvSpPr txBox="1">
            <a:spLocks noChangeArrowheads="1"/>
          </p:cNvSpPr>
          <p:nvPr/>
        </p:nvSpPr>
        <p:spPr bwMode="auto">
          <a:xfrm>
            <a:off x="6615113" y="3992563"/>
            <a:ext cx="4275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600">
                <a:latin typeface="Arial" panose="020B0604020202020204" pitchFamily="34" charset="0"/>
              </a:rPr>
              <a:t>HADES resolution: smearing due to beam momentum smearing (~1.5% </a:t>
            </a:r>
            <a:r>
              <a:rPr lang="pl-PL" altLang="en-US" sz="1600">
                <a:latin typeface="Arial" panose="020B0604020202020204" pitchFamily="34" charset="0"/>
                <a:sym typeface="Symbol" panose="05050102010706020507" pitchFamily="18" charset="2"/>
              </a:rPr>
              <a:t> )</a:t>
            </a:r>
            <a:endParaRPr lang="en-GB" altLang="en-US" sz="1600">
              <a:latin typeface="Arial" panose="020B0604020202020204" pitchFamily="34" charset="0"/>
            </a:endParaRPr>
          </a:p>
        </p:txBody>
      </p:sp>
      <p:pic>
        <p:nvPicPr>
          <p:cNvPr id="8203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562475"/>
            <a:ext cx="4143375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698500" y="179388"/>
            <a:ext cx="10795000" cy="1325562"/>
          </a:xfrm>
        </p:spPr>
        <p:txBody>
          <a:bodyPr/>
          <a:lstStyle/>
          <a:p>
            <a:r>
              <a:rPr lang="pl-PL" altLang="en-US" sz="4000" dirty="0" smtClean="0">
                <a:sym typeface="Symbol" panose="05050102010706020507" pitchFamily="18" charset="2"/>
              </a:rPr>
              <a:t>e</a:t>
            </a:r>
            <a:r>
              <a:rPr lang="pl-PL" altLang="en-US" sz="4000" baseline="30000" dirty="0" smtClean="0">
                <a:sym typeface="Symbol" panose="05050102010706020507" pitchFamily="18" charset="2"/>
              </a:rPr>
              <a:t>+ </a:t>
            </a:r>
            <a:r>
              <a:rPr lang="pl-PL" altLang="en-US" sz="4000" b="1" dirty="0" smtClean="0">
                <a:sym typeface="Symbol" panose="05050102010706020507" pitchFamily="18" charset="2"/>
              </a:rPr>
              <a:t>e</a:t>
            </a:r>
            <a:r>
              <a:rPr lang="pl-PL" altLang="en-US" sz="4000" b="1" baseline="30000" dirty="0" smtClean="0">
                <a:sym typeface="Symbol" panose="05050102010706020507" pitchFamily="18" charset="2"/>
              </a:rPr>
              <a:t>-  </a:t>
            </a:r>
            <a:r>
              <a:rPr lang="pl-PL" altLang="en-US" sz="4000" b="1" dirty="0" smtClean="0">
                <a:sym typeface="Symbol" panose="05050102010706020507" pitchFamily="18" charset="2"/>
              </a:rPr>
              <a:t> </a:t>
            </a:r>
            <a:r>
              <a:rPr lang="pl-PL" altLang="en-US" sz="4000" b="1" dirty="0" err="1" smtClean="0">
                <a:sym typeface="Symbol" panose="05050102010706020507" pitchFamily="18" charset="2"/>
              </a:rPr>
              <a:t>reconstruction</a:t>
            </a:r>
            <a:r>
              <a:rPr lang="pl-PL" altLang="en-US" sz="4000" b="1" dirty="0" smtClean="0">
                <a:sym typeface="Symbol" panose="05050102010706020507" pitchFamily="18" charset="2"/>
              </a:rPr>
              <a:t> from pion </a:t>
            </a:r>
            <a:r>
              <a:rPr lang="pl-PL" altLang="en-US" sz="4000" b="1" dirty="0" err="1" smtClean="0">
                <a:sym typeface="Symbol" panose="05050102010706020507" pitchFamily="18" charset="2"/>
              </a:rPr>
              <a:t>beam</a:t>
            </a:r>
            <a:r>
              <a:rPr lang="pl-PL" altLang="en-US" sz="4000" b="1" dirty="0" smtClean="0">
                <a:sym typeface="Symbol" panose="05050102010706020507" pitchFamily="18" charset="2"/>
              </a:rPr>
              <a:t> </a:t>
            </a:r>
            <a:r>
              <a:rPr lang="pl-PL" altLang="en-US" sz="4000" b="1" dirty="0" err="1" smtClean="0">
                <a:sym typeface="Symbol" panose="05050102010706020507" pitchFamily="18" charset="2"/>
              </a:rPr>
              <a:t>interactions</a:t>
            </a:r>
            <a:r>
              <a:rPr lang="pl-PL" altLang="en-US" sz="4000" b="1" dirty="0" smtClean="0">
                <a:sym typeface="Symbol" panose="05050102010706020507" pitchFamily="18" charset="2"/>
              </a:rPr>
              <a:t> </a:t>
            </a:r>
            <a:endParaRPr lang="en-GB" altLang="en-US" sz="4000" b="1" dirty="0" smtClean="0"/>
          </a:p>
        </p:txBody>
      </p:sp>
      <p:pic>
        <p:nvPicPr>
          <p:cNvPr id="9219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325" y="1554163"/>
            <a:ext cx="4322763" cy="2932112"/>
          </a:xfrm>
        </p:spPr>
      </p:pic>
      <p:pic>
        <p:nvPicPr>
          <p:cNvPr id="9220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1406525"/>
            <a:ext cx="4613275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pole tekstowe 1"/>
          <p:cNvSpPr txBox="1">
            <a:spLocks noChangeArrowheads="1"/>
          </p:cNvSpPr>
          <p:nvPr/>
        </p:nvSpPr>
        <p:spPr bwMode="auto">
          <a:xfrm>
            <a:off x="3838575" y="4954588"/>
            <a:ext cx="4514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hu-HU"/>
              <a:t>Reconstructed from 1MLN events</a:t>
            </a:r>
            <a:endParaRPr lang="en-GB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>
          <a:xfrm>
            <a:off x="2184400" y="0"/>
            <a:ext cx="7404100" cy="989013"/>
          </a:xfrm>
        </p:spPr>
        <p:txBody>
          <a:bodyPr/>
          <a:lstStyle/>
          <a:p>
            <a:pPr eaLnBrk="1" hangingPunct="1"/>
            <a:r>
              <a:rPr lang="pl-PL" altLang="en-US" sz="3600" b="1" smtClean="0"/>
              <a:t>Benchmark channel </a:t>
            </a:r>
            <a:r>
              <a:rPr lang="pl-PL" altLang="en-US" sz="3600" b="1" smtClean="0">
                <a:sym typeface="Symbol" panose="05050102010706020507" pitchFamily="18" charset="2"/>
              </a:rPr>
              <a:t></a:t>
            </a:r>
            <a:r>
              <a:rPr lang="pl-PL" altLang="en-US" sz="3600" b="1" baseline="30000" smtClean="0">
                <a:sym typeface="Symbol" panose="05050102010706020507" pitchFamily="18" charset="2"/>
              </a:rPr>
              <a:t>-</a:t>
            </a:r>
            <a:r>
              <a:rPr lang="pl-PL" altLang="en-US" sz="3600" b="1" smtClean="0">
                <a:sym typeface="Symbol" panose="05050102010706020507" pitchFamily="18" charset="2"/>
              </a:rPr>
              <a:t>pn</a:t>
            </a:r>
            <a:r>
              <a:rPr lang="pl-PL" altLang="en-US" sz="3600" b="1" baseline="30000" smtClean="0">
                <a:sym typeface="Symbol" panose="05050102010706020507" pitchFamily="18" charset="2"/>
              </a:rPr>
              <a:t>+</a:t>
            </a:r>
            <a:r>
              <a:rPr lang="pl-PL" altLang="en-US" sz="3600" b="1" smtClean="0">
                <a:sym typeface="Symbol" panose="05050102010706020507" pitchFamily="18" charset="2"/>
              </a:rPr>
              <a:t> </a:t>
            </a:r>
            <a:r>
              <a:rPr lang="pl-PL" altLang="en-US" sz="3600" b="1" baseline="30000" smtClean="0">
                <a:sym typeface="Symbol" panose="05050102010706020507" pitchFamily="18" charset="2"/>
              </a:rPr>
              <a:t>- </a:t>
            </a:r>
            <a:r>
              <a:rPr lang="pl-PL" altLang="en-US" sz="3600" b="1" smtClean="0">
                <a:sym typeface="Symbol" panose="05050102010706020507" pitchFamily="18" charset="2"/>
              </a:rPr>
              <a:t>n</a:t>
            </a:r>
            <a:endParaRPr lang="pl-PL" altLang="en-US" sz="3600" b="1" smtClean="0"/>
          </a:p>
        </p:txBody>
      </p:sp>
      <p:sp>
        <p:nvSpPr>
          <p:cNvPr id="10243" name="pole tekstowe 5"/>
          <p:cNvSpPr txBox="1">
            <a:spLocks noChangeArrowheads="1"/>
          </p:cNvSpPr>
          <p:nvPr/>
        </p:nvSpPr>
        <p:spPr bwMode="auto">
          <a:xfrm>
            <a:off x="738188" y="4679950"/>
            <a:ext cx="450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/>
              <a:t>GRAPHICAL pion PID CUT on physics channel</a:t>
            </a:r>
          </a:p>
        </p:txBody>
      </p:sp>
      <p:pic>
        <p:nvPicPr>
          <p:cNvPr id="1024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166813"/>
            <a:ext cx="5076825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723900"/>
            <a:ext cx="4251325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3722688"/>
            <a:ext cx="4213225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pole tekstowe 1"/>
          <p:cNvSpPr txBox="1">
            <a:spLocks noChangeArrowheads="1"/>
          </p:cNvSpPr>
          <p:nvPr/>
        </p:nvSpPr>
        <p:spPr bwMode="auto">
          <a:xfrm>
            <a:off x="1101725" y="5541963"/>
            <a:ext cx="4478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l-PL" altLang="en-US" sz="1800">
                <a:latin typeface="Arial" panose="020B0604020202020204" pitchFamily="34" charset="0"/>
              </a:rPr>
              <a:t>Invariant mass (left)                                total acc*reco=20%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l-PL" altLang="en-US" sz="1800">
                <a:latin typeface="Arial" panose="020B0604020202020204" pitchFamily="34" charset="0"/>
              </a:rPr>
              <a:t>Missing mass (left)</a:t>
            </a: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1041</Words>
  <Application>Microsoft Office PowerPoint</Application>
  <PresentationFormat>Panoramiczny</PresentationFormat>
  <Paragraphs>166</Paragraphs>
  <Slides>25</Slides>
  <Notes>12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Symbol</vt:lpstr>
      <vt:lpstr>Times New Roman</vt:lpstr>
      <vt:lpstr>Motyw pakietu Office</vt:lpstr>
      <vt:lpstr>Projekt domyślny</vt:lpstr>
      <vt:lpstr>Acrobat Document</vt:lpstr>
      <vt:lpstr>Background from pion beam interactions with LH2 &amp; solid state targets</vt:lpstr>
      <vt:lpstr>Distribution of Pions at emission plane     located -1.3 m upstream-LH2 target</vt:lpstr>
      <vt:lpstr>Vertex of secondary particle production (Y,Z)-LH2  target</vt:lpstr>
      <vt:lpstr>Vertex of secondary particle production (X,Y)-LH2  target pipes </vt:lpstr>
      <vt:lpstr>Vertex of secondary particle production (Y,Z)-LH2  target region </vt:lpstr>
      <vt:lpstr>Vertex of secondary particle production (X,Y)-LH2  target region </vt:lpstr>
      <vt:lpstr>+ -   reconstruction from pion beam interactions  </vt:lpstr>
      <vt:lpstr>e+ e-   reconstruction from pion beam interactions </vt:lpstr>
      <vt:lpstr>Benchmark channel -pn+ - n</vt:lpstr>
      <vt:lpstr>Dilepton channel -pne+e- n</vt:lpstr>
      <vt:lpstr>Nuclear targets</vt:lpstr>
      <vt:lpstr>Nuclear targets: background from beam-pipe interactions</vt:lpstr>
      <vt:lpstr>     Pion interactions with Tungsten target (d=2.4mm-2.0%)</vt:lpstr>
      <vt:lpstr>Hit rates for different conditions and targets </vt:lpstr>
      <vt:lpstr>+ - /e+e-  reconstruction from pion beam interactions </vt:lpstr>
      <vt:lpstr>Strangeness production from GiBUU</vt:lpstr>
      <vt:lpstr>Prezentacja programu PowerPoint</vt:lpstr>
      <vt:lpstr>Prezentacja programu PowerPoint</vt:lpstr>
      <vt:lpstr>Prezentacja programu PowerPoint</vt:lpstr>
      <vt:lpstr>Events from A.Sarantsev (Bonn-Gatchina): + - s=1.7 GeV</vt:lpstr>
      <vt:lpstr>Reconstructed in HADES cross sections -  component </vt:lpstr>
      <vt:lpstr>Predictions from GiBUU: J.Weil’2014</vt:lpstr>
      <vt:lpstr>Estimates (e+e- M&gt;140 MeV/c2)-TDR</vt:lpstr>
      <vt:lpstr>Prezentacja programu PowerPoint</vt:lpstr>
      <vt:lpstr>Count rate estimates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 from pion beam interactions with LH2 pipes</dc:title>
  <dc:creator>T440s</dc:creator>
  <cp:lastModifiedBy>piotr salabura</cp:lastModifiedBy>
  <cp:revision>82</cp:revision>
  <dcterms:created xsi:type="dcterms:W3CDTF">2014-03-24T18:36:07Z</dcterms:created>
  <dcterms:modified xsi:type="dcterms:W3CDTF">2014-05-12T09:19:52Z</dcterms:modified>
</cp:coreProperties>
</file>