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6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96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17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1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90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5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20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90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36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41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13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5B5A-0143-4192-B946-C3B54BEED264}" type="datetimeFigureOut">
              <a:rPr lang="fr-FR" smtClean="0"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CD989-005B-4FB4-9FFB-07B448D90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86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fr-FR" dirty="0" err="1" smtClean="0"/>
              <a:t>Analysis</a:t>
            </a:r>
            <a:r>
              <a:rPr lang="fr-FR" dirty="0" smtClean="0"/>
              <a:t> of </a:t>
            </a:r>
            <a:r>
              <a:rPr lang="fr-FR" dirty="0" err="1" smtClean="0"/>
              <a:t>april</a:t>
            </a:r>
            <a:r>
              <a:rPr lang="fr-FR" dirty="0" smtClean="0"/>
              <a:t> 2014 </a:t>
            </a:r>
            <a:r>
              <a:rPr lang="fr-FR" dirty="0" err="1" smtClean="0"/>
              <a:t>run</a:t>
            </a:r>
            <a:r>
              <a:rPr lang="fr-FR" dirty="0" smtClean="0"/>
              <a:t>: </a:t>
            </a:r>
            <a:r>
              <a:rPr lang="fr-FR" dirty="0" err="1" smtClean="0"/>
              <a:t>experimental</a:t>
            </a:r>
            <a:r>
              <a:rPr lang="fr-FR" dirty="0" smtClean="0"/>
              <a:t> </a:t>
            </a:r>
            <a:r>
              <a:rPr lang="fr-FR" dirty="0" err="1" smtClean="0"/>
              <a:t>determination</a:t>
            </a:r>
            <a:r>
              <a:rPr lang="fr-FR" dirty="0" smtClean="0"/>
              <a:t> of </a:t>
            </a:r>
            <a:r>
              <a:rPr lang="fr-FR" dirty="0" err="1" smtClean="0"/>
              <a:t>beam</a:t>
            </a:r>
            <a:r>
              <a:rPr lang="fr-FR" dirty="0" smtClean="0"/>
              <a:t> line transport coefficients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E. </a:t>
            </a:r>
            <a:r>
              <a:rPr lang="fr-FR" dirty="0" err="1" smtClean="0"/>
              <a:t>Atomssa</a:t>
            </a:r>
            <a:r>
              <a:rPr lang="fr-FR" dirty="0" smtClean="0"/>
              <a:t>, T. </a:t>
            </a:r>
            <a:r>
              <a:rPr lang="fr-FR" dirty="0" err="1" smtClean="0"/>
              <a:t>Hennino</a:t>
            </a:r>
            <a:r>
              <a:rPr lang="fr-FR" dirty="0" smtClean="0"/>
              <a:t>, L. </a:t>
            </a:r>
            <a:r>
              <a:rPr lang="fr-FR" dirty="0" err="1" smtClean="0"/>
              <a:t>Hijazi</a:t>
            </a:r>
            <a:r>
              <a:rPr lang="fr-FR" dirty="0" smtClean="0"/>
              <a:t>, B. </a:t>
            </a:r>
            <a:r>
              <a:rPr lang="fr-FR" dirty="0" err="1" smtClean="0"/>
              <a:t>Ramstein</a:t>
            </a:r>
            <a:endParaRPr lang="fr-FR" dirty="0" smtClean="0"/>
          </a:p>
          <a:p>
            <a:r>
              <a:rPr lang="fr-FR" dirty="0" smtClean="0"/>
              <a:t>+  Lukas, Joana, </a:t>
            </a:r>
            <a:r>
              <a:rPr lang="fr-FR" dirty="0" err="1" smtClean="0"/>
              <a:t>Rafal</a:t>
            </a:r>
            <a:r>
              <a:rPr lang="fr-FR" smtClean="0"/>
              <a:t>, …</a:t>
            </a:r>
            <a:endParaRPr lang="fr-FR" dirty="0" smtClean="0"/>
          </a:p>
          <a:p>
            <a:r>
              <a:rPr lang="fr-FR" dirty="0" smtClean="0"/>
              <a:t>28/05/2014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862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fr-FR" dirty="0" err="1" smtClean="0"/>
              <a:t>Aim</a:t>
            </a:r>
            <a:r>
              <a:rPr lang="fr-FR" dirty="0" smtClean="0"/>
              <a:t> and </a:t>
            </a:r>
            <a:r>
              <a:rPr lang="fr-FR" dirty="0" err="1" smtClean="0"/>
              <a:t>run</a:t>
            </a:r>
            <a:r>
              <a:rPr lang="fr-FR" dirty="0" smtClean="0"/>
              <a:t> conditions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256584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Check the 1</a:t>
            </a:r>
            <a:r>
              <a:rPr lang="fr-FR" baseline="30000" dirty="0" smtClean="0"/>
              <a:t>st</a:t>
            </a:r>
            <a:r>
              <a:rPr lang="fr-FR" dirty="0" smtClean="0"/>
              <a:t> and 2</a:t>
            </a:r>
            <a:r>
              <a:rPr lang="fr-FR" baseline="30000" dirty="0" smtClean="0"/>
              <a:t>nd</a:t>
            </a:r>
            <a:r>
              <a:rPr lang="fr-FR" dirty="0" smtClean="0"/>
              <a:t> </a:t>
            </a:r>
            <a:r>
              <a:rPr lang="fr-FR" dirty="0" err="1" smtClean="0"/>
              <a:t>order</a:t>
            </a:r>
            <a:r>
              <a:rPr lang="fr-FR" dirty="0" smtClean="0"/>
              <a:t> transport coefficients at the 2 </a:t>
            </a:r>
            <a:r>
              <a:rPr lang="fr-FR" dirty="0" err="1" smtClean="0"/>
              <a:t>tracking</a:t>
            </a:r>
            <a:r>
              <a:rPr lang="fr-FR" dirty="0" smtClean="0"/>
              <a:t> detectors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allow</a:t>
            </a:r>
            <a:r>
              <a:rPr lang="fr-FR" dirty="0" smtClean="0"/>
              <a:t> to </a:t>
            </a:r>
            <a:r>
              <a:rPr lang="fr-FR" dirty="0" err="1" smtClean="0"/>
              <a:t>reconstruct</a:t>
            </a:r>
            <a:r>
              <a:rPr lang="fr-FR" dirty="0" smtClean="0"/>
              <a:t> the pion </a:t>
            </a:r>
            <a:r>
              <a:rPr lang="fr-FR" dirty="0" err="1" smtClean="0"/>
              <a:t>momentum</a:t>
            </a:r>
            <a:r>
              <a:rPr lang="fr-FR" dirty="0" smtClean="0"/>
              <a:t> (p</a:t>
            </a:r>
            <a:r>
              <a:rPr lang="fr-FR" baseline="-25000" dirty="0" smtClean="0"/>
              <a:t>x</a:t>
            </a:r>
            <a:r>
              <a:rPr lang="fr-FR" dirty="0" smtClean="0"/>
              <a:t>,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y</a:t>
            </a:r>
            <a:r>
              <a:rPr lang="fr-FR" dirty="0" smtClean="0"/>
              <a:t>, p</a:t>
            </a:r>
            <a:r>
              <a:rPr lang="fr-FR" baseline="-25000" dirty="0" smtClean="0"/>
              <a:t>z</a:t>
            </a:r>
            <a:r>
              <a:rPr lang="fr-FR" dirty="0" smtClean="0"/>
              <a:t>) at the HADES </a:t>
            </a:r>
            <a:r>
              <a:rPr lang="fr-FR" dirty="0" err="1" smtClean="0"/>
              <a:t>target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X= </a:t>
            </a:r>
            <a:r>
              <a:rPr lang="fr-FR" dirty="0" smtClean="0">
                <a:latin typeface="Symbol" panose="05050102010706020507" pitchFamily="18" charset="2"/>
              </a:rPr>
              <a:t>S</a:t>
            </a:r>
            <a:r>
              <a:rPr lang="fr-FR" dirty="0" smtClean="0"/>
              <a:t>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ij</a:t>
            </a:r>
            <a:r>
              <a:rPr lang="fr-FR" dirty="0" smtClean="0"/>
              <a:t> </a:t>
            </a:r>
            <a:r>
              <a:rPr lang="fr-FR" dirty="0" err="1" smtClean="0"/>
              <a:t>x</a:t>
            </a:r>
            <a:r>
              <a:rPr lang="fr-FR" baseline="-25000" dirty="0" err="1" smtClean="0"/>
              <a:t>j</a:t>
            </a:r>
            <a:r>
              <a:rPr lang="fr-FR" dirty="0" smtClean="0"/>
              <a:t> + </a:t>
            </a:r>
            <a:r>
              <a:rPr lang="fr-FR" dirty="0" smtClean="0">
                <a:latin typeface="Symbol" panose="05050102010706020507" pitchFamily="18" charset="2"/>
              </a:rPr>
              <a:t>S</a:t>
            </a:r>
            <a:r>
              <a:rPr lang="fr-FR" dirty="0" smtClean="0"/>
              <a:t>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ijk</a:t>
            </a:r>
            <a:r>
              <a:rPr lang="fr-FR" dirty="0" smtClean="0"/>
              <a:t> </a:t>
            </a:r>
            <a:r>
              <a:rPr lang="fr-FR" dirty="0" err="1" smtClean="0"/>
              <a:t>x</a:t>
            </a:r>
            <a:r>
              <a:rPr lang="fr-FR" baseline="-25000" dirty="0" err="1" smtClean="0"/>
              <a:t>j</a:t>
            </a:r>
            <a:r>
              <a:rPr lang="fr-FR" dirty="0" smtClean="0"/>
              <a:t> </a:t>
            </a:r>
            <a:r>
              <a:rPr lang="fr-FR" dirty="0" err="1" smtClean="0"/>
              <a:t>x</a:t>
            </a:r>
            <a:r>
              <a:rPr lang="fr-FR" baseline="-25000" dirty="0" err="1" smtClean="0"/>
              <a:t>k</a:t>
            </a:r>
            <a:r>
              <a:rPr lang="fr-FR" baseline="-25000" dirty="0" smtClean="0"/>
              <a:t>  </a:t>
            </a:r>
            <a:r>
              <a:rPr lang="fr-FR" dirty="0" smtClean="0"/>
              <a:t>(or </a:t>
            </a:r>
            <a:r>
              <a:rPr lang="fr-FR" dirty="0" err="1" smtClean="0"/>
              <a:t>eq</a:t>
            </a:r>
            <a:r>
              <a:rPr lang="fr-FR" dirty="0" smtClean="0"/>
              <a:t>.  Y= …)</a:t>
            </a:r>
          </a:p>
          <a:p>
            <a:pPr lvl="1"/>
            <a:r>
              <a:rPr lang="fr-FR" dirty="0"/>
              <a:t>8</a:t>
            </a:r>
            <a:r>
              <a:rPr lang="fr-FR" dirty="0" smtClean="0"/>
              <a:t> </a:t>
            </a:r>
            <a:r>
              <a:rPr lang="fr-FR" dirty="0" err="1" smtClean="0"/>
              <a:t>coeff</a:t>
            </a:r>
            <a:r>
              <a:rPr lang="fr-FR" dirty="0" smtClean="0"/>
              <a:t>. in H (T</a:t>
            </a:r>
            <a:r>
              <a:rPr lang="fr-FR" baseline="-25000" dirty="0" smtClean="0"/>
              <a:t>11</a:t>
            </a:r>
            <a:r>
              <a:rPr lang="fr-FR" dirty="0" smtClean="0"/>
              <a:t>, T</a:t>
            </a:r>
            <a:r>
              <a:rPr lang="fr-FR" baseline="-25000" dirty="0" smtClean="0"/>
              <a:t>12</a:t>
            </a:r>
            <a:r>
              <a:rPr lang="fr-FR" dirty="0" smtClean="0"/>
              <a:t>, T</a:t>
            </a:r>
            <a:r>
              <a:rPr lang="fr-FR" baseline="-25000" dirty="0" smtClean="0"/>
              <a:t>14</a:t>
            </a:r>
            <a:r>
              <a:rPr lang="fr-FR" dirty="0" smtClean="0"/>
              <a:t>, T</a:t>
            </a:r>
            <a:r>
              <a:rPr lang="fr-FR" baseline="-25000" dirty="0" smtClean="0"/>
              <a:t>16</a:t>
            </a:r>
            <a:r>
              <a:rPr lang="fr-FR" dirty="0" smtClean="0"/>
              <a:t>, T</a:t>
            </a:r>
            <a:r>
              <a:rPr lang="fr-FR" baseline="-25000" dirty="0" smtClean="0"/>
              <a:t>116</a:t>
            </a:r>
            <a:r>
              <a:rPr lang="fr-FR" dirty="0" smtClean="0"/>
              <a:t>, T</a:t>
            </a:r>
            <a:r>
              <a:rPr lang="fr-FR" baseline="-25000" dirty="0" smtClean="0"/>
              <a:t>126</a:t>
            </a:r>
            <a:r>
              <a:rPr lang="fr-FR" dirty="0" smtClean="0"/>
              <a:t>, T</a:t>
            </a:r>
            <a:r>
              <a:rPr lang="fr-FR" baseline="-25000" dirty="0" smtClean="0"/>
              <a:t>146</a:t>
            </a:r>
            <a:r>
              <a:rPr lang="fr-FR" dirty="0" smtClean="0"/>
              <a:t>, T</a:t>
            </a:r>
            <a:r>
              <a:rPr lang="fr-FR" baseline="-25000" dirty="0" smtClean="0"/>
              <a:t>166 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7 </a:t>
            </a:r>
            <a:r>
              <a:rPr lang="fr-FR" dirty="0" err="1" smtClean="0"/>
              <a:t>coeff</a:t>
            </a:r>
            <a:r>
              <a:rPr lang="fr-FR" dirty="0" smtClean="0"/>
              <a:t>. in V (T</a:t>
            </a:r>
            <a:r>
              <a:rPr lang="fr-FR" baseline="-25000" dirty="0" smtClean="0"/>
              <a:t>32</a:t>
            </a:r>
            <a:r>
              <a:rPr lang="fr-FR" dirty="0" smtClean="0"/>
              <a:t>, T</a:t>
            </a:r>
            <a:r>
              <a:rPr lang="fr-FR" baseline="-25000" dirty="0" smtClean="0"/>
              <a:t>33</a:t>
            </a:r>
            <a:r>
              <a:rPr lang="fr-FR" dirty="0" smtClean="0"/>
              <a:t>, T</a:t>
            </a:r>
            <a:r>
              <a:rPr lang="fr-FR" baseline="-25000" dirty="0"/>
              <a:t>4</a:t>
            </a:r>
            <a:r>
              <a:rPr lang="fr-FR" baseline="-25000" dirty="0" smtClean="0"/>
              <a:t>4</a:t>
            </a:r>
            <a:r>
              <a:rPr lang="fr-FR" dirty="0" smtClean="0"/>
              <a:t>, T</a:t>
            </a:r>
            <a:r>
              <a:rPr lang="fr-FR" baseline="-25000" dirty="0"/>
              <a:t>3</a:t>
            </a:r>
            <a:r>
              <a:rPr lang="fr-FR" baseline="-25000" dirty="0" smtClean="0"/>
              <a:t>6</a:t>
            </a:r>
            <a:r>
              <a:rPr lang="fr-FR" dirty="0" smtClean="0"/>
              <a:t>, T</a:t>
            </a:r>
            <a:r>
              <a:rPr lang="fr-FR" baseline="-25000" dirty="0" smtClean="0"/>
              <a:t>33</a:t>
            </a:r>
            <a:r>
              <a:rPr lang="fr-FR" baseline="-25000" dirty="0" smtClean="0"/>
              <a:t>6</a:t>
            </a:r>
            <a:r>
              <a:rPr lang="fr-FR" dirty="0" smtClean="0"/>
              <a:t>, T</a:t>
            </a:r>
            <a:r>
              <a:rPr lang="fr-FR" baseline="-25000" dirty="0"/>
              <a:t>3</a:t>
            </a:r>
            <a:r>
              <a:rPr lang="fr-FR" baseline="-25000" dirty="0" smtClean="0"/>
              <a:t>46</a:t>
            </a:r>
            <a:r>
              <a:rPr lang="fr-FR" dirty="0" smtClean="0"/>
              <a:t>, T</a:t>
            </a:r>
            <a:r>
              <a:rPr lang="fr-FR" baseline="-25000" dirty="0"/>
              <a:t>3</a:t>
            </a:r>
            <a:r>
              <a:rPr lang="fr-FR" baseline="-25000" dirty="0" smtClean="0"/>
              <a:t>66 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X</a:t>
            </a:r>
            <a:r>
              <a:rPr lang="fr-FR" baseline="-25000" dirty="0" smtClean="0"/>
              <a:t>1</a:t>
            </a:r>
            <a:r>
              <a:rPr lang="fr-FR" dirty="0" smtClean="0"/>
              <a:t>, Y</a:t>
            </a:r>
            <a:r>
              <a:rPr lang="fr-FR" baseline="-25000" dirty="0" smtClean="0"/>
              <a:t>1</a:t>
            </a:r>
            <a:r>
              <a:rPr lang="fr-FR" dirty="0" smtClean="0"/>
              <a:t>, X</a:t>
            </a:r>
            <a:r>
              <a:rPr lang="fr-FR" baseline="-25000" dirty="0" smtClean="0"/>
              <a:t>2 </a:t>
            </a:r>
            <a:r>
              <a:rPr lang="fr-FR" dirty="0" smtClean="0"/>
              <a:t>and Y</a:t>
            </a:r>
            <a:r>
              <a:rPr lang="fr-FR" baseline="-25000" dirty="0" smtClean="0"/>
              <a:t>2</a:t>
            </a:r>
            <a:r>
              <a:rPr lang="fr-FR" dirty="0" smtClean="0"/>
              <a:t> 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/>
              <a:t>p</a:t>
            </a:r>
            <a:r>
              <a:rPr lang="fr-FR" baseline="-25000" dirty="0" smtClean="0"/>
              <a:t>x</a:t>
            </a:r>
            <a:r>
              <a:rPr lang="fr-FR" dirty="0" smtClean="0"/>
              <a:t>,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y</a:t>
            </a:r>
            <a:r>
              <a:rPr lang="fr-FR" dirty="0" smtClean="0"/>
              <a:t>, p</a:t>
            </a:r>
            <a:r>
              <a:rPr lang="fr-FR" baseline="-25000" dirty="0" smtClean="0"/>
              <a:t>z </a:t>
            </a:r>
            <a:r>
              <a:rPr lang="fr-FR" dirty="0" smtClean="0"/>
              <a:t>of </a:t>
            </a:r>
            <a:r>
              <a:rPr lang="fr-FR" dirty="0" err="1" smtClean="0"/>
              <a:t>each</a:t>
            </a:r>
            <a:r>
              <a:rPr lang="fr-FR" dirty="0" smtClean="0"/>
              <a:t> pion (</a:t>
            </a:r>
            <a:r>
              <a:rPr lang="fr-FR" dirty="0" err="1" smtClean="0"/>
              <a:t>see</a:t>
            </a:r>
            <a:r>
              <a:rPr lang="fr-FR" dirty="0" smtClean="0"/>
              <a:t> TDR)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7 </a:t>
            </a:r>
            <a:r>
              <a:rPr lang="fr-FR" dirty="0" err="1" smtClean="0"/>
              <a:t>different</a:t>
            </a:r>
            <a:r>
              <a:rPr lang="fr-FR" dirty="0" smtClean="0"/>
              <a:t> settings for the </a:t>
            </a:r>
            <a:r>
              <a:rPr lang="fr-FR" dirty="0" err="1" smtClean="0"/>
              <a:t>spectrometer</a:t>
            </a:r>
            <a:r>
              <a:rPr lang="fr-FR" dirty="0" smtClean="0"/>
              <a:t> part (-4.5 to +4.5 %)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determination</a:t>
            </a:r>
            <a:r>
              <a:rPr lang="fr-FR" dirty="0" smtClean="0">
                <a:sym typeface="Wingdings" panose="05000000000000000000" pitchFamily="2" charset="2"/>
              </a:rPr>
              <a:t> of the dispersive </a:t>
            </a:r>
            <a:r>
              <a:rPr lang="fr-FR" dirty="0" err="1" smtClean="0">
                <a:sym typeface="Wingdings" panose="05000000000000000000" pitchFamily="2" charset="2"/>
              </a:rPr>
              <a:t>terms</a:t>
            </a:r>
            <a:r>
              <a:rPr lang="fr-FR" dirty="0" smtClean="0">
                <a:sym typeface="Wingdings" panose="05000000000000000000" pitchFamily="2" charset="2"/>
              </a:rPr>
              <a:t> T</a:t>
            </a:r>
            <a:r>
              <a:rPr lang="fr-FR" baseline="-25000" dirty="0" smtClean="0">
                <a:sym typeface="Wingdings" panose="05000000000000000000" pitchFamily="2" charset="2"/>
              </a:rPr>
              <a:t>16</a:t>
            </a:r>
            <a:r>
              <a:rPr lang="fr-FR" dirty="0" smtClean="0">
                <a:sym typeface="Wingdings" panose="05000000000000000000" pitchFamily="2" charset="2"/>
              </a:rPr>
              <a:t>, T</a:t>
            </a:r>
            <a:r>
              <a:rPr lang="fr-FR" baseline="-25000" dirty="0" smtClean="0">
                <a:sym typeface="Wingdings" panose="05000000000000000000" pitchFamily="2" charset="2"/>
              </a:rPr>
              <a:t>166</a:t>
            </a:r>
            <a:r>
              <a:rPr lang="fr-FR" dirty="0" smtClean="0">
                <a:sym typeface="Wingdings" panose="05000000000000000000" pitchFamily="2" charset="2"/>
              </a:rPr>
              <a:t>, T</a:t>
            </a:r>
            <a:r>
              <a:rPr lang="fr-FR" baseline="-25000" dirty="0" smtClean="0">
                <a:sym typeface="Wingdings" panose="05000000000000000000" pitchFamily="2" charset="2"/>
              </a:rPr>
              <a:t>36</a:t>
            </a:r>
            <a:r>
              <a:rPr lang="fr-FR" dirty="0" smtClean="0">
                <a:sym typeface="Wingdings" panose="05000000000000000000" pitchFamily="2" charset="2"/>
              </a:rPr>
              <a:t>, etc..</a:t>
            </a:r>
          </a:p>
          <a:p>
            <a:endParaRPr lang="fr-FR" dirty="0" smtClean="0"/>
          </a:p>
          <a:p>
            <a:r>
              <a:rPr lang="fr-FR" dirty="0" smtClean="0"/>
              <a:t>15 </a:t>
            </a:r>
            <a:r>
              <a:rPr lang="fr-FR" dirty="0" err="1" smtClean="0"/>
              <a:t>different</a:t>
            </a:r>
            <a:r>
              <a:rPr lang="fr-FR" dirty="0" smtClean="0"/>
              <a:t> settings for the incident </a:t>
            </a:r>
            <a:r>
              <a:rPr lang="fr-FR" dirty="0" err="1" smtClean="0"/>
              <a:t>beam</a:t>
            </a:r>
            <a:r>
              <a:rPr lang="fr-FR" dirty="0" smtClean="0"/>
              <a:t> line (</a:t>
            </a:r>
            <a:r>
              <a:rPr lang="fr-FR" dirty="0" err="1" smtClean="0"/>
              <a:t>before</a:t>
            </a:r>
            <a:r>
              <a:rPr lang="fr-FR" dirty="0" smtClean="0"/>
              <a:t> the pion production </a:t>
            </a:r>
            <a:r>
              <a:rPr lang="fr-FR" dirty="0" err="1" smtClean="0"/>
              <a:t>target</a:t>
            </a:r>
            <a:r>
              <a:rPr lang="fr-FR" dirty="0" smtClean="0"/>
              <a:t>) 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determination</a:t>
            </a:r>
            <a:r>
              <a:rPr lang="fr-FR" dirty="0" smtClean="0">
                <a:sym typeface="Wingdings" panose="05000000000000000000" pitchFamily="2" charset="2"/>
              </a:rPr>
              <a:t> of T</a:t>
            </a:r>
            <a:r>
              <a:rPr lang="fr-FR" baseline="-25000" dirty="0" smtClean="0">
                <a:sym typeface="Wingdings" panose="05000000000000000000" pitchFamily="2" charset="2"/>
              </a:rPr>
              <a:t>11</a:t>
            </a:r>
            <a:r>
              <a:rPr lang="fr-FR" dirty="0" smtClean="0">
                <a:sym typeface="Wingdings" panose="05000000000000000000" pitchFamily="2" charset="2"/>
              </a:rPr>
              <a:t>, T</a:t>
            </a:r>
            <a:r>
              <a:rPr lang="fr-FR" baseline="-25000" dirty="0" smtClean="0">
                <a:sym typeface="Wingdings" panose="05000000000000000000" pitchFamily="2" charset="2"/>
              </a:rPr>
              <a:t>12</a:t>
            </a:r>
            <a:r>
              <a:rPr lang="fr-FR" dirty="0" smtClean="0">
                <a:sym typeface="Wingdings" panose="05000000000000000000" pitchFamily="2" charset="2"/>
              </a:rPr>
              <a:t>, etc… 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dirty="0" smtClean="0">
                <a:sym typeface="Wingdings" panose="05000000000000000000" pitchFamily="2" charset="2"/>
              </a:rPr>
              <a:t>14 </a:t>
            </a:r>
            <a:r>
              <a:rPr lang="fr-FR" dirty="0" err="1" smtClean="0">
                <a:sym typeface="Wingdings" panose="05000000000000000000" pitchFamily="2" charset="2"/>
              </a:rPr>
              <a:t>different</a:t>
            </a:r>
            <a:r>
              <a:rPr lang="fr-FR" dirty="0" smtClean="0">
                <a:sym typeface="Wingdings" panose="05000000000000000000" pitchFamily="2" charset="2"/>
              </a:rPr>
              <a:t> settings (</a:t>
            </a:r>
            <a:r>
              <a:rPr lang="fr-FR" dirty="0" err="1" smtClean="0">
                <a:sym typeface="Wingdings" panose="05000000000000000000" pitchFamily="2" charset="2"/>
              </a:rPr>
              <a:t>combination</a:t>
            </a:r>
            <a:r>
              <a:rPr lang="fr-FR" dirty="0" smtClean="0">
                <a:sym typeface="Wingdings" panose="05000000000000000000" pitchFamily="2" charset="2"/>
              </a:rPr>
              <a:t> of incident </a:t>
            </a:r>
            <a:r>
              <a:rPr lang="fr-FR" dirty="0" err="1" smtClean="0">
                <a:sym typeface="Wingdings" panose="05000000000000000000" pitchFamily="2" charset="2"/>
              </a:rPr>
              <a:t>beam</a:t>
            </a:r>
            <a:r>
              <a:rPr lang="fr-FR" dirty="0" smtClean="0">
                <a:sym typeface="Wingdings" panose="05000000000000000000" pitchFamily="2" charset="2"/>
              </a:rPr>
              <a:t> line and </a:t>
            </a:r>
            <a:r>
              <a:rPr lang="fr-FR" dirty="0" err="1" smtClean="0">
                <a:sym typeface="Wingdings" panose="05000000000000000000" pitchFamily="2" charset="2"/>
              </a:rPr>
              <a:t>spectrometer</a:t>
            </a:r>
            <a:r>
              <a:rPr lang="fr-FR" dirty="0" smtClean="0">
                <a:sym typeface="Wingdings" panose="05000000000000000000" pitchFamily="2" charset="2"/>
              </a:rPr>
              <a:t> settings) for T</a:t>
            </a:r>
            <a:r>
              <a:rPr lang="fr-FR" baseline="-25000" dirty="0" smtClean="0">
                <a:sym typeface="Wingdings" panose="05000000000000000000" pitchFamily="2" charset="2"/>
              </a:rPr>
              <a:t>ij6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dirty="0" smtClean="0"/>
              <a:t>In total 33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combinations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measured</a:t>
            </a:r>
            <a:endParaRPr lang="fr-FR" dirty="0" smtClean="0"/>
          </a:p>
          <a:p>
            <a:pPr lvl="1"/>
            <a:r>
              <a:rPr lang="fr-FR" dirty="0" smtClean="0"/>
              <a:t>Saturday </a:t>
            </a:r>
            <a:r>
              <a:rPr lang="fr-FR" dirty="0" err="1" smtClean="0"/>
              <a:t>campaign</a:t>
            </a:r>
            <a:r>
              <a:rPr lang="fr-FR" dirty="0" smtClean="0"/>
              <a:t> (</a:t>
            </a:r>
            <a:r>
              <a:rPr lang="fr-FR" dirty="0" err="1" smtClean="0"/>
              <a:t>only</a:t>
            </a:r>
            <a:r>
              <a:rPr lang="fr-FR" dirty="0" smtClean="0"/>
              <a:t> 5 out of 33)</a:t>
            </a:r>
          </a:p>
          <a:p>
            <a:pPr lvl="1"/>
            <a:r>
              <a:rPr lang="fr-FR" dirty="0" err="1" smtClean="0"/>
              <a:t>Wednesday</a:t>
            </a:r>
            <a:r>
              <a:rPr lang="fr-FR" dirty="0" smtClean="0"/>
              <a:t> </a:t>
            </a:r>
            <a:r>
              <a:rPr lang="fr-FR" dirty="0" err="1" smtClean="0"/>
              <a:t>campaing</a:t>
            </a:r>
            <a:endParaRPr lang="fr-FR" dirty="0" smtClean="0"/>
          </a:p>
          <a:p>
            <a:pPr lvl="1"/>
            <a:endParaRPr lang="fr-FR" dirty="0" smtClean="0"/>
          </a:p>
          <a:p>
            <a:endParaRPr lang="fr-FR" baseline="-25000" dirty="0"/>
          </a:p>
        </p:txBody>
      </p:sp>
    </p:spTree>
    <p:extLst>
      <p:ext uri="{BB962C8B-B14F-4D97-AF65-F5344CB8AC3E}">
        <p14:creationId xmlns:p14="http://schemas.microsoft.com/office/powerpoint/2010/main" val="172585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Production of </a:t>
            </a:r>
            <a:r>
              <a:rPr lang="fr-FR" dirty="0" err="1" smtClean="0"/>
              <a:t>root</a:t>
            </a:r>
            <a:r>
              <a:rPr lang="fr-FR" dirty="0" smtClean="0"/>
              <a:t> files (Joana, Lukas)</a:t>
            </a:r>
          </a:p>
          <a:p>
            <a:r>
              <a:rPr lang="fr-FR" dirty="0" err="1" smtClean="0"/>
              <a:t>Consistency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r>
              <a:rPr lang="fr-FR" dirty="0" smtClean="0"/>
              <a:t> (2 </a:t>
            </a:r>
            <a:r>
              <a:rPr lang="fr-FR" dirty="0" err="1" smtClean="0"/>
              <a:t>independant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Analysis</a:t>
            </a:r>
            <a:r>
              <a:rPr lang="fr-FR" dirty="0" smtClean="0"/>
              <a:t> of the </a:t>
            </a:r>
            <a:r>
              <a:rPr lang="fr-FR" dirty="0" err="1" smtClean="0"/>
              <a:t>peaks</a:t>
            </a:r>
            <a:r>
              <a:rPr lang="fr-FR" dirty="0" smtClean="0"/>
              <a:t> (&gt; 150 </a:t>
            </a:r>
            <a:r>
              <a:rPr lang="fr-FR" dirty="0" err="1" smtClean="0"/>
              <a:t>fits</a:t>
            </a:r>
            <a:r>
              <a:rPr lang="fr-FR" dirty="0" smtClean="0"/>
              <a:t> of </a:t>
            </a:r>
            <a:r>
              <a:rPr lang="fr-FR" dirty="0" err="1" smtClean="0"/>
              <a:t>strip</a:t>
            </a:r>
            <a:r>
              <a:rPr lang="fr-FR" dirty="0" smtClean="0"/>
              <a:t> distributions)</a:t>
            </a:r>
          </a:p>
          <a:p>
            <a:r>
              <a:rPr lang="fr-FR" dirty="0" err="1" smtClean="0"/>
              <a:t>Analysis</a:t>
            </a:r>
            <a:r>
              <a:rPr lang="fr-FR" dirty="0" smtClean="0"/>
              <a:t> macros for </a:t>
            </a:r>
            <a:r>
              <a:rPr lang="fr-FR" dirty="0" err="1" smtClean="0"/>
              <a:t>determination</a:t>
            </a:r>
            <a:r>
              <a:rPr lang="fr-FR" dirty="0" smtClean="0"/>
              <a:t> of the coefficients </a:t>
            </a:r>
            <a:r>
              <a:rPr lang="fr-FR" dirty="0" err="1" smtClean="0"/>
              <a:t>written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most</a:t>
            </a:r>
            <a:r>
              <a:rPr lang="fr-FR" dirty="0" smtClean="0"/>
              <a:t> of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tested</a:t>
            </a:r>
            <a:r>
              <a:rPr lang="fr-FR" dirty="0" smtClean="0"/>
              <a:t> and running)</a:t>
            </a:r>
          </a:p>
          <a:p>
            <a:r>
              <a:rPr lang="fr-FR" dirty="0" smtClean="0"/>
              <a:t>First </a:t>
            </a:r>
            <a:r>
              <a:rPr lang="fr-FR" dirty="0" err="1" smtClean="0"/>
              <a:t>results</a:t>
            </a:r>
            <a:r>
              <a:rPr lang="fr-FR" dirty="0" smtClean="0"/>
              <a:t> on dispersion </a:t>
            </a:r>
            <a:r>
              <a:rPr lang="fr-FR" dirty="0" err="1" smtClean="0"/>
              <a:t>coeff</a:t>
            </a:r>
            <a:r>
              <a:rPr lang="fr-FR" dirty="0" smtClean="0"/>
              <a:t>. T</a:t>
            </a:r>
            <a:r>
              <a:rPr lang="fr-FR" baseline="-25000" dirty="0" smtClean="0"/>
              <a:t>16</a:t>
            </a:r>
            <a:r>
              <a:rPr lang="fr-FR" dirty="0" smtClean="0"/>
              <a:t>, T</a:t>
            </a:r>
            <a:r>
              <a:rPr lang="fr-FR" baseline="-25000" dirty="0" smtClean="0"/>
              <a:t>166</a:t>
            </a:r>
            <a:r>
              <a:rPr lang="fr-FR" dirty="0" smtClean="0"/>
              <a:t>, T</a:t>
            </a:r>
            <a:r>
              <a:rPr lang="fr-FR" baseline="-25000" dirty="0" smtClean="0"/>
              <a:t>36</a:t>
            </a:r>
            <a:r>
              <a:rPr lang="fr-FR" dirty="0" smtClean="0"/>
              <a:t>, T</a:t>
            </a:r>
            <a:r>
              <a:rPr lang="fr-FR" baseline="-25000" dirty="0" smtClean="0"/>
              <a:t>366</a:t>
            </a:r>
            <a:r>
              <a:rPr lang="fr-FR" dirty="0" smtClean="0"/>
              <a:t> , </a:t>
            </a:r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shown</a:t>
            </a:r>
            <a:r>
              <a:rPr lang="fr-FR" dirty="0" smtClean="0"/>
              <a:t> by Beatrice last meeting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52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Open </a:t>
            </a:r>
            <a:r>
              <a:rPr lang="fr-FR" dirty="0" err="1" smtClean="0"/>
              <a:t>problems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85000" lnSpcReduction="10000"/>
          </a:bodyPr>
          <a:lstStyle/>
          <a:p>
            <a:r>
              <a:rPr lang="fr-FR" dirty="0" err="1" smtClean="0"/>
              <a:t>Inconsistency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Saturday and </a:t>
            </a:r>
            <a:r>
              <a:rPr lang="fr-FR" dirty="0" err="1" smtClean="0"/>
              <a:t>Wednesday</a:t>
            </a:r>
            <a:r>
              <a:rPr lang="fr-FR" dirty="0" smtClean="0"/>
              <a:t> </a:t>
            </a:r>
            <a:r>
              <a:rPr lang="fr-FR" dirty="0" err="1" smtClean="0"/>
              <a:t>disp</a:t>
            </a:r>
            <a:r>
              <a:rPr lang="fr-FR" dirty="0" smtClean="0"/>
              <a:t>. </a:t>
            </a:r>
            <a:r>
              <a:rPr lang="fr-FR" dirty="0" err="1" smtClean="0"/>
              <a:t>Coeff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T</a:t>
            </a:r>
            <a:r>
              <a:rPr lang="fr-FR" baseline="-25000" dirty="0" smtClean="0"/>
              <a:t>16</a:t>
            </a:r>
            <a:r>
              <a:rPr lang="fr-FR" dirty="0" smtClean="0"/>
              <a:t> (det1) -0.84  </a:t>
            </a:r>
            <a:r>
              <a:rPr lang="fr-FR" dirty="0" smtClean="0">
                <a:sym typeface="Wingdings" panose="05000000000000000000" pitchFamily="2" charset="2"/>
              </a:rPr>
              <a:t> -0.79</a:t>
            </a:r>
          </a:p>
          <a:p>
            <a:r>
              <a:rPr lang="fr-FR" dirty="0" err="1" smtClean="0">
                <a:sym typeface="Wingdings" panose="05000000000000000000" pitchFamily="2" charset="2"/>
              </a:rPr>
              <a:t>Inconsistency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between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measurements</a:t>
            </a:r>
            <a:r>
              <a:rPr lang="fr-FR" dirty="0" smtClean="0">
                <a:sym typeface="Wingdings" panose="05000000000000000000" pitchFamily="2" charset="2"/>
              </a:rPr>
              <a:t> made at more </a:t>
            </a:r>
            <a:r>
              <a:rPr lang="fr-FR" dirty="0" err="1" smtClean="0">
                <a:sym typeface="Wingdings" panose="05000000000000000000" pitchFamily="2" charset="2"/>
              </a:rPr>
              <a:t>than</a:t>
            </a:r>
            <a:r>
              <a:rPr lang="fr-FR" dirty="0" smtClean="0">
                <a:sym typeface="Wingdings" panose="05000000000000000000" pitchFamily="2" charset="2"/>
              </a:rPr>
              <a:t> an </a:t>
            </a:r>
            <a:r>
              <a:rPr lang="fr-FR" dirty="0" err="1" smtClean="0">
                <a:sym typeface="Wingdings" panose="05000000000000000000" pitchFamily="2" charset="2"/>
              </a:rPr>
              <a:t>hour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interval</a:t>
            </a:r>
            <a:endParaRPr lang="fr-FR" dirty="0" smtClean="0">
              <a:sym typeface="Wingdings" panose="05000000000000000000" pitchFamily="2" charset="2"/>
            </a:endParaRP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Position and </a:t>
            </a:r>
            <a:r>
              <a:rPr lang="fr-FR" dirty="0" err="1" smtClean="0">
                <a:sym typeface="Wingdings" panose="05000000000000000000" pitchFamily="2" charset="2"/>
              </a:rPr>
              <a:t>widths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affected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coherently</a:t>
            </a:r>
            <a:r>
              <a:rPr lang="fr-FR" dirty="0" smtClean="0">
                <a:sym typeface="Wingdings" panose="05000000000000000000" pitchFamily="2" charset="2"/>
              </a:rPr>
              <a:t> on all profiles  </a:t>
            </a:r>
            <a:r>
              <a:rPr lang="fr-FR" dirty="0" err="1" smtClean="0">
                <a:sym typeface="Wingdings" panose="05000000000000000000" pitchFamily="2" charset="2"/>
              </a:rPr>
              <a:t>hope</a:t>
            </a:r>
            <a:r>
              <a:rPr lang="fr-FR" dirty="0" smtClean="0">
                <a:sym typeface="Wingdings" panose="05000000000000000000" pitchFamily="2" charset="2"/>
              </a:rPr>
              <a:t> for </a:t>
            </a:r>
            <a:r>
              <a:rPr lang="fr-FR" dirty="0" err="1" smtClean="0">
                <a:sym typeface="Wingdings" panose="05000000000000000000" pitchFamily="2" charset="2"/>
              </a:rPr>
              <a:t>correcting</a:t>
            </a:r>
            <a:r>
              <a:rPr lang="fr-FR" dirty="0" smtClean="0">
                <a:sym typeface="Wingdings" panose="05000000000000000000" pitchFamily="2" charset="2"/>
              </a:rPr>
              <a:t> (or </a:t>
            </a:r>
            <a:r>
              <a:rPr lang="fr-FR" dirty="0" err="1" smtClean="0">
                <a:sym typeface="Wingdings" panose="05000000000000000000" pitchFamily="2" charset="2"/>
              </a:rPr>
              <a:t>removing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fr-FR" dirty="0" err="1" smtClean="0">
                <a:sym typeface="Wingdings" panose="05000000000000000000" pitchFamily="2" charset="2"/>
              </a:rPr>
              <a:t>Difficulties</a:t>
            </a:r>
            <a:r>
              <a:rPr lang="fr-FR" dirty="0" smtClean="0"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sym typeface="Wingdings" panose="05000000000000000000" pitchFamily="2" charset="2"/>
              </a:rPr>
              <a:t>determine</a:t>
            </a:r>
            <a:r>
              <a:rPr lang="fr-FR" dirty="0" smtClean="0">
                <a:sym typeface="Wingdings" panose="05000000000000000000" pitchFamily="2" charset="2"/>
              </a:rPr>
              <a:t> second </a:t>
            </a:r>
            <a:r>
              <a:rPr lang="fr-FR" dirty="0" err="1" smtClean="0">
                <a:sym typeface="Wingdings" panose="05000000000000000000" pitchFamily="2" charset="2"/>
              </a:rPr>
              <a:t>order</a:t>
            </a:r>
            <a:r>
              <a:rPr lang="fr-FR" dirty="0" smtClean="0">
                <a:sym typeface="Wingdings" panose="05000000000000000000" pitchFamily="2" charset="2"/>
              </a:rPr>
              <a:t> coefficients</a:t>
            </a:r>
          </a:p>
          <a:p>
            <a:pPr lvl="2"/>
            <a:r>
              <a:rPr lang="fr-FR" dirty="0" smtClean="0">
                <a:sym typeface="Wingdings" panose="05000000000000000000" pitchFamily="2" charset="2"/>
              </a:rPr>
              <a:t>Values </a:t>
            </a:r>
            <a:r>
              <a:rPr lang="fr-FR" dirty="0" err="1" smtClean="0">
                <a:sym typeface="Wingdings" panose="05000000000000000000" pitchFamily="2" charset="2"/>
              </a:rPr>
              <a:t>can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depend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very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much</a:t>
            </a:r>
            <a:r>
              <a:rPr lang="fr-FR" dirty="0" smtClean="0">
                <a:sym typeface="Wingdings" panose="05000000000000000000" pitchFamily="2" charset="2"/>
              </a:rPr>
              <a:t> on the </a:t>
            </a:r>
            <a:r>
              <a:rPr lang="fr-FR" dirty="0" err="1" smtClean="0">
                <a:sym typeface="Wingdings" panose="05000000000000000000" pitchFamily="2" charset="2"/>
              </a:rPr>
              <a:t>considered</a:t>
            </a:r>
            <a:r>
              <a:rPr lang="fr-FR" dirty="0" smtClean="0">
                <a:sym typeface="Wingdings" panose="05000000000000000000" pitchFamily="2" charset="2"/>
              </a:rPr>
              <a:t> set</a:t>
            </a:r>
          </a:p>
          <a:p>
            <a:pPr lvl="2"/>
            <a:r>
              <a:rPr lang="fr-FR" dirty="0" err="1" smtClean="0">
                <a:sym typeface="Wingdings" panose="05000000000000000000" pitchFamily="2" charset="2"/>
              </a:rPr>
              <a:t>Extreme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sensitivity</a:t>
            </a:r>
            <a:r>
              <a:rPr lang="fr-FR" dirty="0" smtClean="0">
                <a:sym typeface="Wingdings" panose="05000000000000000000" pitchFamily="2" charset="2"/>
              </a:rPr>
              <a:t> to ‘exact’ </a:t>
            </a:r>
            <a:r>
              <a:rPr lang="fr-FR" dirty="0" err="1" smtClean="0">
                <a:sym typeface="Wingdings" panose="05000000000000000000" pitchFamily="2" charset="2"/>
              </a:rPr>
              <a:t>beam</a:t>
            </a:r>
            <a:r>
              <a:rPr lang="fr-FR" dirty="0" smtClean="0">
                <a:sym typeface="Wingdings" panose="05000000000000000000" pitchFamily="2" charset="2"/>
              </a:rPr>
              <a:t> conditions (size of </a:t>
            </a:r>
            <a:r>
              <a:rPr lang="fr-FR" dirty="0" err="1" smtClean="0">
                <a:sym typeface="Wingdings" panose="05000000000000000000" pitchFamily="2" charset="2"/>
              </a:rPr>
              <a:t>corresponding</a:t>
            </a:r>
            <a:r>
              <a:rPr lang="fr-FR" dirty="0" smtClean="0">
                <a:sym typeface="Wingdings" panose="05000000000000000000" pitchFamily="2" charset="2"/>
              </a:rPr>
              <a:t> contributions </a:t>
            </a:r>
            <a:r>
              <a:rPr lang="fr-FR" dirty="0" err="1" smtClean="0">
                <a:sym typeface="Wingdings" panose="05000000000000000000" pitchFamily="2" charset="2"/>
              </a:rPr>
              <a:t>lower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than</a:t>
            </a:r>
            <a:r>
              <a:rPr lang="fr-FR" dirty="0" smtClean="0">
                <a:sym typeface="Wingdings" panose="05000000000000000000" pitchFamily="2" charset="2"/>
              </a:rPr>
              <a:t> position shifts </a:t>
            </a:r>
            <a:r>
              <a:rPr lang="fr-FR" dirty="0" err="1" smtClean="0">
                <a:sym typeface="Wingdings" panose="05000000000000000000" pitchFamily="2" charset="2"/>
              </a:rPr>
              <a:t>resulting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from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uncontrolled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beam</a:t>
            </a:r>
            <a:r>
              <a:rPr lang="fr-FR" dirty="0" smtClean="0">
                <a:sym typeface="Wingdings" panose="05000000000000000000" pitchFamily="2" charset="2"/>
              </a:rPr>
              <a:t> conditions at the </a:t>
            </a:r>
            <a:r>
              <a:rPr lang="fr-FR" dirty="0" err="1" smtClean="0">
                <a:sym typeface="Wingdings" panose="05000000000000000000" pitchFamily="2" charset="2"/>
              </a:rPr>
              <a:t>level</a:t>
            </a:r>
            <a:r>
              <a:rPr lang="fr-FR" dirty="0" smtClean="0">
                <a:sym typeface="Wingdings" panose="05000000000000000000" pitchFamily="2" charset="2"/>
              </a:rPr>
              <a:t> of a fraction of a mm or a </a:t>
            </a:r>
            <a:r>
              <a:rPr lang="fr-FR" dirty="0" err="1" smtClean="0">
                <a:sym typeface="Wingdings" panose="05000000000000000000" pitchFamily="2" charset="2"/>
              </a:rPr>
              <a:t>mrad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</a:p>
          <a:p>
            <a:pPr marL="914400" lvl="2" indent="0">
              <a:buNone/>
            </a:pPr>
            <a:endParaRPr lang="fr-FR" dirty="0" smtClean="0">
              <a:sym typeface="Wingdings" panose="05000000000000000000" pitchFamily="2" charset="2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049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fr-FR" dirty="0" err="1" smtClean="0"/>
              <a:t>remedies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More </a:t>
            </a:r>
            <a:r>
              <a:rPr lang="fr-FR" dirty="0" err="1" smtClean="0"/>
              <a:t>checks</a:t>
            </a:r>
            <a:r>
              <a:rPr lang="fr-FR" dirty="0" smtClean="0"/>
              <a:t> (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measurements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2 times)</a:t>
            </a:r>
          </a:p>
          <a:p>
            <a:r>
              <a:rPr lang="fr-FR" dirty="0" err="1" smtClean="0"/>
              <a:t>Include</a:t>
            </a:r>
            <a:r>
              <a:rPr lang="fr-FR" dirty="0" smtClean="0"/>
              <a:t> </a:t>
            </a:r>
            <a:r>
              <a:rPr lang="fr-FR" dirty="0" err="1" smtClean="0"/>
              <a:t>additional</a:t>
            </a:r>
            <a:r>
              <a:rPr lang="fr-FR" dirty="0" smtClean="0"/>
              <a:t> offset </a:t>
            </a:r>
            <a:r>
              <a:rPr lang="fr-FR" dirty="0" err="1" smtClean="0"/>
              <a:t>parameters</a:t>
            </a:r>
            <a:r>
              <a:rPr lang="fr-FR" dirty="0" smtClean="0"/>
              <a:t> (</a:t>
            </a:r>
            <a:r>
              <a:rPr lang="fr-FR" dirty="0" err="1" smtClean="0"/>
              <a:t>complicated</a:t>
            </a:r>
            <a:r>
              <a:rPr lang="fr-FR" dirty="0" smtClean="0"/>
              <a:t> </a:t>
            </a:r>
            <a:r>
              <a:rPr lang="fr-FR" dirty="0" err="1" smtClean="0"/>
              <a:t>procedure</a:t>
            </a:r>
            <a:r>
              <a:rPr lang="fr-FR" dirty="0"/>
              <a:t>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coupled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analysis</a:t>
            </a:r>
            <a:r>
              <a:rPr lang="fr-FR" dirty="0" smtClean="0">
                <a:sym typeface="Wingdings" panose="05000000000000000000" pitchFamily="2" charset="2"/>
              </a:rPr>
              <a:t> of X/Y det1/det2 position and </a:t>
            </a:r>
            <a:r>
              <a:rPr lang="fr-FR" dirty="0" err="1" smtClean="0">
                <a:sym typeface="Wingdings" panose="05000000000000000000" pitchFamily="2" charset="2"/>
              </a:rPr>
              <a:t>width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spectra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265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Conclusion and </a:t>
            </a:r>
            <a:r>
              <a:rPr lang="fr-FR" dirty="0" err="1" smtClean="0"/>
              <a:t>outlook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Need</a:t>
            </a:r>
            <a:r>
              <a:rPr lang="fr-FR" dirty="0" smtClean="0"/>
              <a:t> of a few more </a:t>
            </a:r>
            <a:r>
              <a:rPr lang="fr-FR" dirty="0" err="1" smtClean="0"/>
              <a:t>days</a:t>
            </a:r>
            <a:endParaRPr lang="fr-FR" dirty="0" smtClean="0"/>
          </a:p>
          <a:p>
            <a:r>
              <a:rPr lang="fr-FR" dirty="0" smtClean="0"/>
              <a:t>In </a:t>
            </a:r>
            <a:r>
              <a:rPr lang="fr-FR" dirty="0" err="1" smtClean="0"/>
              <a:t>parallel</a:t>
            </a:r>
            <a:r>
              <a:rPr lang="fr-FR" dirty="0" smtClean="0"/>
              <a:t>, simulation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performed</a:t>
            </a:r>
            <a:r>
              <a:rPr lang="fr-FR" dirty="0" smtClean="0"/>
              <a:t> to </a:t>
            </a:r>
            <a:r>
              <a:rPr lang="fr-FR" dirty="0" err="1" smtClean="0"/>
              <a:t>analyze</a:t>
            </a:r>
            <a:r>
              <a:rPr lang="fr-FR" dirty="0" smtClean="0"/>
              <a:t> the impact of </a:t>
            </a:r>
            <a:r>
              <a:rPr lang="fr-FR" dirty="0" err="1" smtClean="0"/>
              <a:t>poorly</a:t>
            </a:r>
            <a:r>
              <a:rPr lang="fr-FR" dirty="0" smtClean="0"/>
              <a:t> </a:t>
            </a:r>
            <a:r>
              <a:rPr lang="fr-FR" dirty="0" err="1" smtClean="0"/>
              <a:t>known</a:t>
            </a:r>
            <a:r>
              <a:rPr lang="fr-FR" dirty="0" smtClean="0"/>
              <a:t> coefficients on the </a:t>
            </a:r>
            <a:r>
              <a:rPr lang="fr-FR" dirty="0" err="1" smtClean="0"/>
              <a:t>determination</a:t>
            </a:r>
            <a:r>
              <a:rPr lang="fr-FR" dirty="0" smtClean="0"/>
              <a:t> of </a:t>
            </a:r>
            <a:r>
              <a:rPr lang="fr-FR" dirty="0" smtClean="0"/>
              <a:t>p</a:t>
            </a:r>
            <a:r>
              <a:rPr lang="fr-FR" baseline="-25000" dirty="0" smtClean="0"/>
              <a:t>x</a:t>
            </a:r>
            <a:r>
              <a:rPr lang="fr-FR" dirty="0" smtClean="0"/>
              <a:t>,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y</a:t>
            </a:r>
            <a:r>
              <a:rPr lang="fr-FR" dirty="0" smtClean="0"/>
              <a:t>, p</a:t>
            </a:r>
            <a:r>
              <a:rPr lang="fr-FR" baseline="-25000" dirty="0" smtClean="0"/>
              <a:t>z </a:t>
            </a:r>
            <a:r>
              <a:rPr lang="fr-FR" dirty="0" smtClean="0"/>
              <a:t>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physical</a:t>
            </a:r>
            <a:r>
              <a:rPr lang="fr-FR" dirty="0" smtClean="0"/>
              <a:t> variables ( s, MM)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7655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468</Words>
  <Application>Microsoft Office PowerPoint</Application>
  <PresentationFormat>Affichage à l'écran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Analysis of april 2014 run: experimental determination of beam line transport coefficients</vt:lpstr>
      <vt:lpstr>Aim and run conditions</vt:lpstr>
      <vt:lpstr>Analysis status</vt:lpstr>
      <vt:lpstr>Open problems</vt:lpstr>
      <vt:lpstr>remedies</vt:lpstr>
      <vt:lpstr>Conclusion and outlook</vt:lpstr>
    </vt:vector>
  </TitlesOfParts>
  <Company>ipn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april run: experimental determination of beam line transport coefficients</dc:title>
  <dc:creator>$mellac</dc:creator>
  <cp:lastModifiedBy>$mellac</cp:lastModifiedBy>
  <cp:revision>11</cp:revision>
  <dcterms:created xsi:type="dcterms:W3CDTF">2014-05-28T06:22:02Z</dcterms:created>
  <dcterms:modified xsi:type="dcterms:W3CDTF">2014-05-28T07:27:44Z</dcterms:modified>
</cp:coreProperties>
</file>