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63" r:id="rId3"/>
    <p:sldId id="259" r:id="rId4"/>
    <p:sldId id="257" r:id="rId5"/>
    <p:sldId id="261" r:id="rId6"/>
    <p:sldId id="262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FF"/>
    <a:srgbClr val="9900CC"/>
    <a:srgbClr val="66FF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18" autoAdjust="0"/>
    <p:restoredTop sz="94660"/>
  </p:normalViewPr>
  <p:slideViewPr>
    <p:cSldViewPr>
      <p:cViewPr>
        <p:scale>
          <a:sx n="100" d="100"/>
          <a:sy n="100" d="100"/>
        </p:scale>
        <p:origin x="-36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9B540-BE21-4F4A-AFF1-9CB7AE8BC25E}" type="datetimeFigureOut">
              <a:rPr lang="fr-FR" smtClean="0"/>
              <a:pPr/>
              <a:t>13/06/2013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24768-425E-4723-BF1B-DD161743A1A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17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3DA5-4319-47AB-B40C-CCE658DF162F}" type="datetime1">
              <a:rPr lang="fr-FR" smtClean="0"/>
              <a:t>13/06/2013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HADES CM XXVI, Prague, may 2013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D29-7361-4B91-B684-496562DDD5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43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537B-F4F4-4B0F-BBA2-A24F8F305C8F}" type="datetime1">
              <a:rPr lang="fr-FR" smtClean="0"/>
              <a:t>13/06/2013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HADES CM XXVI, Prague, may 2013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D29-7361-4B91-B684-496562DDD5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54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836C-B60F-4E62-A027-F66336099918}" type="datetime1">
              <a:rPr lang="fr-FR" smtClean="0"/>
              <a:t>13/06/2013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HADES CM XXVI, Prague, may 2013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D29-7361-4B91-B684-496562DDD5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046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529F-9A0A-4463-B0F9-710FE1852ADE}" type="datetime1">
              <a:rPr lang="fr-FR" smtClean="0"/>
              <a:t>13/06/2013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HADES CM XXVI, Prague, may 2013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D29-7361-4B91-B684-496562DDD5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6682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EBC77-DD3E-4D8A-8898-AB7C7D837C06}" type="datetime1">
              <a:rPr lang="fr-FR" smtClean="0"/>
              <a:t>13/06/2013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HADES CM XXVI, Prague, may 2013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D29-7361-4B91-B684-496562DDD5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05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888E-3F41-4426-AD37-F523FD3A98CC}" type="datetime1">
              <a:rPr lang="fr-FR" smtClean="0"/>
              <a:t>13/06/2013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HADES CM XXVI, Prague, may 2013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D29-7361-4B91-B684-496562DDD5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0561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A9DE-D934-45CA-A31D-441921F351B2}" type="datetime1">
              <a:rPr lang="fr-FR" smtClean="0"/>
              <a:t>13/06/2013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HADES CM XXVI, Prague, may 2013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D29-7361-4B91-B684-496562DDD5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316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6BD6-21AA-4EB5-85B3-A6D0A28BC89E}" type="datetime1">
              <a:rPr lang="fr-FR" smtClean="0"/>
              <a:t>13/06/2013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HADES CM XXVI, Prague, may 2013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D29-7361-4B91-B684-496562DDD5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37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A875-6A8C-425D-95EA-A87A985C1116}" type="datetime1">
              <a:rPr lang="fr-FR" smtClean="0"/>
              <a:t>13/06/2013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HADES CM XXVI, Prague, may 2013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D29-7361-4B91-B684-496562DDD5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363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B606A-B68B-413A-9CCD-5F9C54CE5607}" type="datetime1">
              <a:rPr lang="fr-FR" smtClean="0"/>
              <a:t>13/06/2013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HADES CM XXVI, Prague, may 2013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D29-7361-4B91-B684-496562DDD5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15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7C1C5-BB26-49B2-95C1-FEB7548DF3EC}" type="datetime1">
              <a:rPr lang="fr-FR" smtClean="0"/>
              <a:t>13/06/2013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HADES CM XXVI, Prague, may 2013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D29-7361-4B91-B684-496562DDD5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05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D75EA-CDE4-45B7-AE9F-4B2E83D8E671}" type="datetime1">
              <a:rPr lang="fr-FR" smtClean="0"/>
              <a:t>13/06/2013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HADES CM XXVI, Prague, may 2013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06D29-7361-4B91-B684-496562DDD5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531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Latest</a:t>
            </a:r>
            <a:r>
              <a:rPr lang="fr-FR" dirty="0" smtClean="0"/>
              <a:t> news </a:t>
            </a:r>
            <a:r>
              <a:rPr lang="fr-FR" dirty="0" err="1" smtClean="0"/>
              <a:t>from</a:t>
            </a:r>
            <a:r>
              <a:rPr lang="fr-FR" dirty="0" smtClean="0"/>
              <a:t> LH2: </a:t>
            </a:r>
            <a:r>
              <a:rPr lang="fr-FR" dirty="0" err="1" smtClean="0"/>
              <a:t>picture</a:t>
            </a:r>
            <a:r>
              <a:rPr lang="fr-FR" dirty="0" smtClean="0"/>
              <a:t> and dimensions </a:t>
            </a:r>
            <a:r>
              <a:rPr lang="fr-FR" dirty="0" err="1" smtClean="0"/>
              <a:t>taken</a:t>
            </a:r>
            <a:r>
              <a:rPr lang="fr-FR" dirty="0" smtClean="0"/>
              <a:t> on 13/6/13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3140968"/>
            <a:ext cx="6400800" cy="1752600"/>
          </a:xfrm>
        </p:spPr>
        <p:txBody>
          <a:bodyPr/>
          <a:lstStyle/>
          <a:p>
            <a:r>
              <a:rPr lang="fr-FR" dirty="0" smtClean="0"/>
              <a:t>T. </a:t>
            </a:r>
            <a:r>
              <a:rPr lang="fr-FR" dirty="0" err="1" smtClean="0"/>
              <a:t>Hennino</a:t>
            </a:r>
            <a:endParaRPr lang="fr-FR" dirty="0" smtClean="0"/>
          </a:p>
          <a:p>
            <a:r>
              <a:rPr lang="fr-FR" dirty="0" smtClean="0"/>
              <a:t>R. </a:t>
            </a:r>
            <a:r>
              <a:rPr lang="fr-FR" dirty="0" err="1" smtClean="0"/>
              <a:t>Skowron</a:t>
            </a:r>
            <a:endParaRPr lang="fr-FR" dirty="0" smtClean="0"/>
          </a:p>
          <a:p>
            <a:r>
              <a:rPr lang="fr-FR" dirty="0" smtClean="0"/>
              <a:t>IPN Orsay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2214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4067944" cy="4421088"/>
          </a:xfrm>
        </p:spPr>
        <p:txBody>
          <a:bodyPr>
            <a:noAutofit/>
          </a:bodyPr>
          <a:lstStyle/>
          <a:p>
            <a:r>
              <a:rPr lang="fr-FR" sz="1600" dirty="0" smtClean="0"/>
              <a:t>Front </a:t>
            </a:r>
            <a:r>
              <a:rPr lang="fr-FR" sz="1600" dirty="0" err="1" smtClean="0"/>
              <a:t>view</a:t>
            </a:r>
            <a:r>
              <a:rPr lang="fr-FR" sz="1600" dirty="0" smtClean="0"/>
              <a:t> of </a:t>
            </a:r>
            <a:r>
              <a:rPr lang="fr-FR" sz="1600" dirty="0" err="1" smtClean="0"/>
              <a:t>target</a:t>
            </a:r>
            <a:r>
              <a:rPr lang="fr-FR" sz="1600" dirty="0" smtClean="0"/>
              <a:t> </a:t>
            </a:r>
            <a:r>
              <a:rPr lang="fr-FR" sz="1600" dirty="0" err="1" smtClean="0"/>
              <a:t>seen</a:t>
            </a:r>
            <a:r>
              <a:rPr lang="fr-FR" sz="1600" dirty="0" smtClean="0"/>
              <a:t> </a:t>
            </a:r>
            <a:r>
              <a:rPr lang="fr-FR" sz="1600" dirty="0" err="1" smtClean="0"/>
              <a:t>from</a:t>
            </a:r>
            <a:r>
              <a:rPr lang="fr-FR" sz="1600" dirty="0" smtClean="0"/>
              <a:t> </a:t>
            </a:r>
            <a:r>
              <a:rPr lang="fr-FR" sz="1600" dirty="0" err="1" smtClean="0"/>
              <a:t>accelerator</a:t>
            </a:r>
            <a:r>
              <a:rPr lang="fr-FR" sz="1600" dirty="0" smtClean="0"/>
              <a:t> </a:t>
            </a:r>
            <a:r>
              <a:rPr lang="fr-FR" sz="1600" dirty="0" err="1" smtClean="0"/>
              <a:t>side</a:t>
            </a:r>
            <a:endParaRPr lang="fr-FR" sz="1600" dirty="0" smtClean="0"/>
          </a:p>
          <a:p>
            <a:r>
              <a:rPr lang="fr-FR" sz="1600" dirty="0" smtClean="0"/>
              <a:t>The 2 pipes to </a:t>
            </a:r>
            <a:r>
              <a:rPr lang="fr-FR" sz="1600" dirty="0" err="1" smtClean="0"/>
              <a:t>feed</a:t>
            </a:r>
            <a:r>
              <a:rPr lang="fr-FR" sz="1600" dirty="0" smtClean="0"/>
              <a:t> the </a:t>
            </a:r>
            <a:r>
              <a:rPr lang="fr-FR" sz="1600" dirty="0" err="1" smtClean="0"/>
              <a:t>liquid</a:t>
            </a:r>
            <a:r>
              <a:rPr lang="fr-FR" sz="1600" dirty="0" smtClean="0"/>
              <a:t> </a:t>
            </a:r>
            <a:r>
              <a:rPr lang="fr-FR" sz="1600" dirty="0" err="1" smtClean="0"/>
              <a:t>target</a:t>
            </a:r>
            <a:r>
              <a:rPr lang="fr-FR" sz="1600" dirty="0" smtClean="0"/>
              <a:t> </a:t>
            </a:r>
            <a:r>
              <a:rPr lang="fr-FR" sz="1600" dirty="0" err="1" smtClean="0"/>
              <a:t>vessel</a:t>
            </a:r>
            <a:r>
              <a:rPr lang="fr-FR" sz="1600" dirty="0" smtClean="0"/>
              <a:t> are </a:t>
            </a:r>
            <a:r>
              <a:rPr lang="fr-FR" sz="1600" dirty="0" err="1" smtClean="0"/>
              <a:t>seen</a:t>
            </a:r>
            <a:r>
              <a:rPr lang="fr-FR" sz="1600" dirty="0" smtClean="0"/>
              <a:t> </a:t>
            </a:r>
            <a:r>
              <a:rPr lang="fr-FR" sz="1600" dirty="0" err="1" smtClean="0"/>
              <a:t>clearly</a:t>
            </a:r>
            <a:endParaRPr lang="fr-FR" sz="1600" dirty="0" smtClean="0"/>
          </a:p>
          <a:p>
            <a:pPr lvl="1"/>
            <a:r>
              <a:rPr lang="fr-FR" sz="1400" dirty="0" smtClean="0">
                <a:solidFill>
                  <a:srgbClr val="00B050"/>
                </a:solidFill>
              </a:rPr>
              <a:t>One </a:t>
            </a:r>
            <a:r>
              <a:rPr lang="fr-FR" sz="1400" dirty="0" err="1" smtClean="0">
                <a:solidFill>
                  <a:srgbClr val="00B050"/>
                </a:solidFill>
              </a:rPr>
              <a:t>comes</a:t>
            </a:r>
            <a:r>
              <a:rPr lang="fr-FR" sz="1400" dirty="0" smtClean="0">
                <a:solidFill>
                  <a:srgbClr val="00B050"/>
                </a:solidFill>
              </a:rPr>
              <a:t> </a:t>
            </a:r>
            <a:r>
              <a:rPr lang="fr-FR" sz="1400" dirty="0" err="1" smtClean="0">
                <a:solidFill>
                  <a:srgbClr val="00B050"/>
                </a:solidFill>
              </a:rPr>
              <a:t>from</a:t>
            </a:r>
            <a:r>
              <a:rPr lang="fr-FR" sz="1400" dirty="0" smtClean="0">
                <a:solidFill>
                  <a:srgbClr val="00B050"/>
                </a:solidFill>
              </a:rPr>
              <a:t> the top (</a:t>
            </a:r>
            <a:r>
              <a:rPr lang="fr-FR" sz="1400" dirty="0" smtClean="0">
                <a:solidFill>
                  <a:srgbClr val="00B050"/>
                </a:solidFill>
                <a:latin typeface="Symbol" pitchFamily="18" charset="2"/>
              </a:rPr>
              <a:t> j</a:t>
            </a:r>
            <a:r>
              <a:rPr lang="fr-FR" sz="1400" dirty="0" smtClean="0">
                <a:solidFill>
                  <a:srgbClr val="00B050"/>
                </a:solidFill>
              </a:rPr>
              <a:t> = 90°) and </a:t>
            </a:r>
            <a:r>
              <a:rPr lang="fr-FR" sz="1400" dirty="0" err="1" smtClean="0">
                <a:solidFill>
                  <a:srgbClr val="00B050"/>
                </a:solidFill>
              </a:rPr>
              <a:t>goes</a:t>
            </a:r>
            <a:r>
              <a:rPr lang="fr-FR" sz="1400" dirty="0" smtClean="0">
                <a:solidFill>
                  <a:srgbClr val="00B050"/>
                </a:solidFill>
              </a:rPr>
              <a:t> </a:t>
            </a:r>
            <a:r>
              <a:rPr lang="fr-FR" sz="1400" dirty="0" err="1" smtClean="0">
                <a:solidFill>
                  <a:srgbClr val="00B050"/>
                </a:solidFill>
              </a:rPr>
              <a:t>until</a:t>
            </a:r>
            <a:r>
              <a:rPr lang="fr-FR" sz="1400" dirty="0" smtClean="0">
                <a:solidFill>
                  <a:srgbClr val="00B050"/>
                </a:solidFill>
              </a:rPr>
              <a:t> the </a:t>
            </a:r>
            <a:r>
              <a:rPr lang="fr-FR" sz="1400" dirty="0" err="1" smtClean="0">
                <a:solidFill>
                  <a:srgbClr val="00B050"/>
                </a:solidFill>
              </a:rPr>
              <a:t>target</a:t>
            </a:r>
            <a:r>
              <a:rPr lang="fr-FR" sz="1400" dirty="0" smtClean="0">
                <a:solidFill>
                  <a:srgbClr val="00B050"/>
                </a:solidFill>
              </a:rPr>
              <a:t> </a:t>
            </a:r>
            <a:r>
              <a:rPr lang="fr-FR" sz="1400" dirty="0" err="1" smtClean="0">
                <a:solidFill>
                  <a:srgbClr val="00B050"/>
                </a:solidFill>
              </a:rPr>
              <a:t>at</a:t>
            </a:r>
            <a:r>
              <a:rPr lang="fr-FR" sz="1400" dirty="0" smtClean="0">
                <a:solidFill>
                  <a:srgbClr val="00B050"/>
                </a:solidFill>
              </a:rPr>
              <a:t> the </a:t>
            </a:r>
            <a:r>
              <a:rPr lang="fr-FR" sz="1400" dirty="0" err="1" smtClean="0">
                <a:solidFill>
                  <a:srgbClr val="00B050"/>
                </a:solidFill>
              </a:rPr>
              <a:t>same</a:t>
            </a:r>
            <a:r>
              <a:rPr lang="fr-FR" sz="1400" dirty="0" smtClean="0">
                <a:solidFill>
                  <a:srgbClr val="00B050"/>
                </a:solidFill>
              </a:rPr>
              <a:t> </a:t>
            </a:r>
            <a:r>
              <a:rPr lang="fr-FR" sz="1400" dirty="0">
                <a:solidFill>
                  <a:srgbClr val="00B050"/>
                </a:solidFill>
                <a:latin typeface="Symbol" pitchFamily="18" charset="2"/>
              </a:rPr>
              <a:t>j</a:t>
            </a:r>
            <a:r>
              <a:rPr lang="fr-FR" sz="1400" dirty="0">
                <a:solidFill>
                  <a:srgbClr val="00B050"/>
                </a:solidFill>
              </a:rPr>
              <a:t> = </a:t>
            </a:r>
            <a:r>
              <a:rPr lang="fr-FR" sz="1400" dirty="0" smtClean="0">
                <a:solidFill>
                  <a:srgbClr val="00B050"/>
                </a:solidFill>
              </a:rPr>
              <a:t>90°</a:t>
            </a:r>
          </a:p>
          <a:p>
            <a:pPr lvl="1"/>
            <a:r>
              <a:rPr lang="fr-FR" sz="1400" dirty="0" smtClean="0">
                <a:solidFill>
                  <a:srgbClr val="0000FF"/>
                </a:solidFill>
              </a:rPr>
              <a:t>The </a:t>
            </a:r>
            <a:r>
              <a:rPr lang="fr-FR" sz="1400" dirty="0" err="1" smtClean="0">
                <a:solidFill>
                  <a:srgbClr val="0000FF"/>
                </a:solidFill>
              </a:rPr>
              <a:t>other</a:t>
            </a:r>
            <a:r>
              <a:rPr lang="fr-FR" sz="1400" dirty="0" smtClean="0">
                <a:solidFill>
                  <a:srgbClr val="0000FF"/>
                </a:solidFill>
              </a:rPr>
              <a:t> one </a:t>
            </a:r>
            <a:r>
              <a:rPr lang="fr-FR" sz="1400" dirty="0" err="1" smtClean="0">
                <a:solidFill>
                  <a:srgbClr val="0000FF"/>
                </a:solidFill>
              </a:rPr>
              <a:t>starts</a:t>
            </a:r>
            <a:r>
              <a:rPr lang="fr-FR" sz="1400" dirty="0" smtClean="0">
                <a:solidFill>
                  <a:srgbClr val="0000FF"/>
                </a:solidFill>
              </a:rPr>
              <a:t> </a:t>
            </a:r>
            <a:r>
              <a:rPr lang="fr-FR" sz="1400" dirty="0" err="1" smtClean="0">
                <a:solidFill>
                  <a:srgbClr val="0000FF"/>
                </a:solidFill>
              </a:rPr>
              <a:t>at</a:t>
            </a:r>
            <a:r>
              <a:rPr lang="fr-FR" sz="1400" dirty="0" smtClean="0">
                <a:solidFill>
                  <a:srgbClr val="0000FF"/>
                </a:solidFill>
              </a:rPr>
              <a:t> </a:t>
            </a:r>
            <a:r>
              <a:rPr lang="fr-FR" sz="1400" dirty="0">
                <a:solidFill>
                  <a:srgbClr val="0000FF"/>
                </a:solidFill>
                <a:latin typeface="Symbol" pitchFamily="18" charset="2"/>
              </a:rPr>
              <a:t>j</a:t>
            </a:r>
            <a:r>
              <a:rPr lang="fr-FR" sz="1400" dirty="0">
                <a:solidFill>
                  <a:srgbClr val="0000FF"/>
                </a:solidFill>
              </a:rPr>
              <a:t> = </a:t>
            </a:r>
            <a:r>
              <a:rPr lang="fr-FR" sz="1400" dirty="0" smtClean="0">
                <a:solidFill>
                  <a:srgbClr val="0000FF"/>
                </a:solidFill>
              </a:rPr>
              <a:t>0° and </a:t>
            </a:r>
            <a:r>
              <a:rPr lang="fr-FR" sz="1400" dirty="0" err="1" smtClean="0">
                <a:solidFill>
                  <a:srgbClr val="0000FF"/>
                </a:solidFill>
              </a:rPr>
              <a:t>goes</a:t>
            </a:r>
            <a:r>
              <a:rPr lang="fr-FR" sz="1400" dirty="0" smtClean="0">
                <a:solidFill>
                  <a:srgbClr val="0000FF"/>
                </a:solidFill>
              </a:rPr>
              <a:t> </a:t>
            </a:r>
            <a:r>
              <a:rPr lang="fr-FR" sz="1400" dirty="0" err="1" smtClean="0">
                <a:solidFill>
                  <a:srgbClr val="0000FF"/>
                </a:solidFill>
              </a:rPr>
              <a:t>progerssively</a:t>
            </a:r>
            <a:r>
              <a:rPr lang="fr-FR" sz="1400" dirty="0" smtClean="0">
                <a:solidFill>
                  <a:srgbClr val="0000FF"/>
                </a:solidFill>
              </a:rPr>
              <a:t> to the </a:t>
            </a:r>
            <a:r>
              <a:rPr lang="fr-FR" sz="1400" dirty="0" err="1" smtClean="0">
                <a:solidFill>
                  <a:srgbClr val="0000FF"/>
                </a:solidFill>
              </a:rPr>
              <a:t>lower</a:t>
            </a:r>
            <a:r>
              <a:rPr lang="fr-FR" sz="1400" dirty="0" smtClean="0">
                <a:solidFill>
                  <a:srgbClr val="0000FF"/>
                </a:solidFill>
              </a:rPr>
              <a:t> part of the </a:t>
            </a:r>
            <a:r>
              <a:rPr lang="fr-FR" sz="1400" dirty="0" err="1" smtClean="0">
                <a:solidFill>
                  <a:srgbClr val="0000FF"/>
                </a:solidFill>
              </a:rPr>
              <a:t>target</a:t>
            </a:r>
            <a:r>
              <a:rPr lang="fr-FR" sz="1400" dirty="0" smtClean="0">
                <a:solidFill>
                  <a:srgbClr val="0000FF"/>
                </a:solidFill>
              </a:rPr>
              <a:t> (</a:t>
            </a:r>
            <a:r>
              <a:rPr lang="fr-FR" sz="1400" dirty="0">
                <a:solidFill>
                  <a:srgbClr val="0000FF"/>
                </a:solidFill>
                <a:latin typeface="Symbol" pitchFamily="18" charset="2"/>
              </a:rPr>
              <a:t>j</a:t>
            </a:r>
            <a:r>
              <a:rPr lang="fr-FR" sz="1400" dirty="0">
                <a:solidFill>
                  <a:srgbClr val="0000FF"/>
                </a:solidFill>
              </a:rPr>
              <a:t> = </a:t>
            </a:r>
            <a:r>
              <a:rPr lang="fr-FR" sz="1400" dirty="0" smtClean="0">
                <a:solidFill>
                  <a:srgbClr val="0000FF"/>
                </a:solidFill>
              </a:rPr>
              <a:t>270° )</a:t>
            </a:r>
          </a:p>
          <a:p>
            <a:r>
              <a:rPr lang="fr-FR" sz="1600" dirty="0" smtClean="0"/>
              <a:t>The entrance </a:t>
            </a:r>
            <a:r>
              <a:rPr lang="fr-FR" sz="1600" dirty="0" err="1" smtClean="0"/>
              <a:t>diameter</a:t>
            </a:r>
            <a:r>
              <a:rPr lang="fr-FR" sz="1600" dirty="0" smtClean="0"/>
              <a:t> </a:t>
            </a:r>
            <a:r>
              <a:rPr lang="fr-FR" sz="1600" dirty="0" err="1" smtClean="0"/>
              <a:t>is</a:t>
            </a:r>
            <a:r>
              <a:rPr lang="fr-FR" sz="1600" dirty="0" smtClean="0"/>
              <a:t> 46 mm </a:t>
            </a:r>
          </a:p>
          <a:p>
            <a:r>
              <a:rPr lang="fr-FR" sz="1600" dirty="0" smtClean="0"/>
              <a:t>The </a:t>
            </a:r>
            <a:r>
              <a:rPr lang="fr-FR" sz="1600" dirty="0" err="1" smtClean="0"/>
              <a:t>available</a:t>
            </a:r>
            <a:r>
              <a:rPr lang="fr-FR" sz="1600" dirty="0" smtClean="0"/>
              <a:t> </a:t>
            </a:r>
            <a:r>
              <a:rPr lang="fr-FR" sz="1600" dirty="0" err="1" smtClean="0"/>
              <a:t>diameter</a:t>
            </a:r>
            <a:r>
              <a:rPr lang="fr-FR" sz="1600" dirty="0" smtClean="0"/>
              <a:t> </a:t>
            </a:r>
            <a:r>
              <a:rPr lang="fr-FR" sz="1600" dirty="0" err="1" smtClean="0"/>
              <a:t>within</a:t>
            </a:r>
            <a:r>
              <a:rPr lang="fr-FR" sz="1600" dirty="0" smtClean="0"/>
              <a:t> the pipes </a:t>
            </a:r>
            <a:r>
              <a:rPr lang="fr-FR" sz="1600" dirty="0" err="1" smtClean="0"/>
              <a:t>is</a:t>
            </a:r>
            <a:r>
              <a:rPr lang="fr-FR" sz="1600" dirty="0" smtClean="0"/>
              <a:t> of the </a:t>
            </a:r>
            <a:r>
              <a:rPr lang="fr-FR" sz="1600" dirty="0" err="1" smtClean="0"/>
              <a:t>order</a:t>
            </a:r>
            <a:r>
              <a:rPr lang="fr-FR" sz="1600" dirty="0" smtClean="0"/>
              <a:t> of 22 to 22 mm (</a:t>
            </a:r>
            <a:r>
              <a:rPr lang="fr-FR" sz="1600" dirty="0" err="1" smtClean="0"/>
              <a:t>difficult</a:t>
            </a:r>
            <a:r>
              <a:rPr lang="fr-FR" sz="1600" dirty="0" smtClean="0"/>
              <a:t> to </a:t>
            </a:r>
            <a:r>
              <a:rPr lang="fr-FR" sz="1600" dirty="0" err="1" smtClean="0"/>
              <a:t>measure</a:t>
            </a:r>
            <a:r>
              <a:rPr lang="fr-FR" sz="1600" dirty="0" smtClean="0"/>
              <a:t> </a:t>
            </a:r>
            <a:r>
              <a:rPr lang="fr-FR" sz="1600" dirty="0" err="1" smtClean="0"/>
              <a:t>accurately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14006" y="1512484"/>
            <a:ext cx="5982237" cy="4486678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>
            <a:off x="5036315" y="3284984"/>
            <a:ext cx="3096344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730599" y="3386491"/>
            <a:ext cx="100811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46 mm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4570359" y="1124744"/>
            <a:ext cx="4032448" cy="432048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 rot="2893780">
            <a:off x="5619926" y="2257116"/>
            <a:ext cx="100811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75 mm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3851920" y="2852936"/>
            <a:ext cx="2745565" cy="8779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3596155" y="3386491"/>
            <a:ext cx="2704037" cy="22786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607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10560" y="845216"/>
            <a:ext cx="6761724" cy="5071293"/>
          </a:xfrm>
        </p:spPr>
      </p:pic>
      <p:sp>
        <p:nvSpPr>
          <p:cNvPr id="8" name="ZoneTexte 7"/>
          <p:cNvSpPr txBox="1"/>
          <p:nvPr/>
        </p:nvSpPr>
        <p:spPr>
          <a:xfrm>
            <a:off x="35496" y="1628800"/>
            <a:ext cx="2448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Maybe</a:t>
            </a:r>
            <a:r>
              <a:rPr lang="fr-FR" b="1" dirty="0" smtClean="0"/>
              <a:t> a </a:t>
            </a:r>
            <a:r>
              <a:rPr lang="fr-FR" b="1" dirty="0" err="1" smtClean="0"/>
              <a:t>better</a:t>
            </a:r>
            <a:r>
              <a:rPr lang="fr-FR" b="1" dirty="0" smtClean="0"/>
              <a:t> </a:t>
            </a:r>
            <a:r>
              <a:rPr lang="fr-FR" b="1" dirty="0" err="1" smtClean="0"/>
              <a:t>view</a:t>
            </a:r>
            <a:r>
              <a:rPr lang="fr-FR" b="1" dirty="0" smtClean="0"/>
              <a:t> on how the tubes are </a:t>
            </a:r>
            <a:r>
              <a:rPr lang="fr-FR" b="1" dirty="0" err="1" smtClean="0"/>
              <a:t>located</a:t>
            </a:r>
            <a:r>
              <a:rPr lang="fr-FR" b="1" dirty="0" smtClean="0"/>
              <a:t> </a:t>
            </a:r>
            <a:r>
              <a:rPr lang="fr-FR" b="1" dirty="0" err="1" smtClean="0"/>
              <a:t>inside</a:t>
            </a:r>
            <a:r>
              <a:rPr lang="fr-FR" b="1" dirty="0" smtClean="0"/>
              <a:t> the 46 mm </a:t>
            </a:r>
            <a:r>
              <a:rPr lang="fr-FR" b="1" dirty="0" err="1" smtClean="0"/>
              <a:t>cylinder</a:t>
            </a:r>
            <a:endParaRPr lang="fr-FR" b="1" dirty="0" smtClean="0"/>
          </a:p>
          <a:p>
            <a:r>
              <a:rPr lang="fr-FR" b="1" dirty="0" smtClean="0">
                <a:solidFill>
                  <a:srgbClr val="9900CC"/>
                </a:solidFill>
              </a:rPr>
              <a:t>The ‘gold’ ring has a radius of about 5 </a:t>
            </a:r>
            <a:r>
              <a:rPr lang="fr-FR" b="1" dirty="0" err="1" smtClean="0">
                <a:solidFill>
                  <a:srgbClr val="9900CC"/>
                </a:solidFill>
              </a:rPr>
              <a:t>mm.</a:t>
            </a:r>
            <a:r>
              <a:rPr lang="fr-FR" b="1" dirty="0" smtClean="0">
                <a:solidFill>
                  <a:srgbClr val="9900CC"/>
                </a:solidFill>
              </a:rPr>
              <a:t> </a:t>
            </a:r>
          </a:p>
          <a:p>
            <a:r>
              <a:rPr lang="fr-FR" b="1" dirty="0" smtClean="0">
                <a:solidFill>
                  <a:srgbClr val="00B050"/>
                </a:solidFill>
              </a:rPr>
              <a:t>The </a:t>
            </a:r>
            <a:r>
              <a:rPr lang="fr-FR" b="1" dirty="0" err="1" smtClean="0">
                <a:solidFill>
                  <a:srgbClr val="00B050"/>
                </a:solidFill>
              </a:rPr>
              <a:t>outer</a:t>
            </a:r>
            <a:r>
              <a:rPr lang="fr-FR" b="1" dirty="0" smtClean="0">
                <a:solidFill>
                  <a:srgbClr val="00B050"/>
                </a:solidFill>
              </a:rPr>
              <a:t> part of the ring </a:t>
            </a:r>
            <a:r>
              <a:rPr lang="fr-FR" b="1" dirty="0" err="1" smtClean="0">
                <a:solidFill>
                  <a:srgbClr val="00B050"/>
                </a:solidFill>
              </a:rPr>
              <a:t>is</a:t>
            </a:r>
            <a:r>
              <a:rPr lang="fr-FR" b="1" dirty="0" smtClean="0">
                <a:solidFill>
                  <a:srgbClr val="00B050"/>
                </a:solidFill>
              </a:rPr>
              <a:t> </a:t>
            </a:r>
            <a:r>
              <a:rPr lang="fr-FR" b="1" dirty="0" err="1" smtClean="0">
                <a:solidFill>
                  <a:srgbClr val="00B050"/>
                </a:solidFill>
              </a:rPr>
              <a:t>just</a:t>
            </a:r>
            <a:r>
              <a:rPr lang="fr-FR" b="1" dirty="0" smtClean="0">
                <a:solidFill>
                  <a:srgbClr val="00B050"/>
                </a:solidFill>
              </a:rPr>
              <a:t> a </a:t>
            </a:r>
            <a:r>
              <a:rPr lang="fr-FR" b="1" dirty="0" err="1" smtClean="0">
                <a:solidFill>
                  <a:srgbClr val="00B050"/>
                </a:solidFill>
              </a:rPr>
              <a:t>reflexion</a:t>
            </a:r>
            <a:r>
              <a:rPr lang="fr-FR" b="1" dirty="0" smtClean="0">
                <a:solidFill>
                  <a:srgbClr val="00B050"/>
                </a:solidFill>
              </a:rPr>
              <a:t> on the </a:t>
            </a:r>
            <a:r>
              <a:rPr lang="fr-FR" b="1" dirty="0" err="1" smtClean="0">
                <a:solidFill>
                  <a:srgbClr val="00B050"/>
                </a:solidFill>
              </a:rPr>
              <a:t>cylinder</a:t>
            </a:r>
            <a:r>
              <a:rPr lang="fr-FR" b="1" dirty="0" smtClean="0">
                <a:solidFill>
                  <a:srgbClr val="00B050"/>
                </a:solidFill>
              </a:rPr>
              <a:t> surface.</a:t>
            </a:r>
            <a:br>
              <a:rPr lang="fr-FR" b="1" dirty="0" smtClean="0">
                <a:solidFill>
                  <a:srgbClr val="00B050"/>
                </a:solidFill>
              </a:rPr>
            </a:br>
            <a:r>
              <a:rPr lang="fr-FR" b="1" dirty="0" smtClean="0">
                <a:solidFill>
                  <a:srgbClr val="FF0000"/>
                </a:solidFill>
              </a:rPr>
              <a:t>One </a:t>
            </a:r>
            <a:r>
              <a:rPr lang="fr-FR" b="1" dirty="0" err="1" smtClean="0">
                <a:solidFill>
                  <a:srgbClr val="FF0000"/>
                </a:solidFill>
              </a:rPr>
              <a:t>clearly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see</a:t>
            </a:r>
            <a:r>
              <a:rPr lang="fr-FR" b="1" dirty="0" smtClean="0">
                <a:solidFill>
                  <a:srgbClr val="FF0000"/>
                </a:solidFill>
              </a:rPr>
              <a:t> the entrance </a:t>
            </a:r>
            <a:r>
              <a:rPr lang="fr-FR" b="1" dirty="0" err="1" smtClean="0">
                <a:solidFill>
                  <a:srgbClr val="FF0000"/>
                </a:solidFill>
              </a:rPr>
              <a:t>Mylar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window</a:t>
            </a:r>
            <a:r>
              <a:rPr lang="fr-FR" b="1" dirty="0" smtClean="0">
                <a:solidFill>
                  <a:srgbClr val="FF0000"/>
                </a:solidFill>
              </a:rPr>
              <a:t> of the </a:t>
            </a:r>
            <a:r>
              <a:rPr lang="fr-FR" b="1" dirty="0" err="1" smtClean="0">
                <a:solidFill>
                  <a:srgbClr val="FF0000"/>
                </a:solidFill>
              </a:rPr>
              <a:t>target</a:t>
            </a:r>
            <a:r>
              <a:rPr lang="fr-FR" b="1" dirty="0" smtClean="0">
                <a:solidFill>
                  <a:srgbClr val="FF0000"/>
                </a:solidFill>
              </a:rPr>
              <a:t>. 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2411760" y="3212976"/>
            <a:ext cx="3384376" cy="15841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2123728" y="2780928"/>
            <a:ext cx="3528392" cy="288032"/>
          </a:xfrm>
          <a:prstGeom prst="straightConnector1">
            <a:avLst/>
          </a:prstGeom>
          <a:ln w="28575">
            <a:solidFill>
              <a:srgbClr val="CC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2195736" y="3187427"/>
            <a:ext cx="3134444" cy="67362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7668344" y="3260883"/>
            <a:ext cx="1475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00FF"/>
                </a:solidFill>
              </a:rPr>
              <a:t>Available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</a:rPr>
              <a:t>diameter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</a:rPr>
              <a:t>within</a:t>
            </a:r>
            <a:r>
              <a:rPr lang="fr-FR" b="1" dirty="0" smtClean="0">
                <a:solidFill>
                  <a:srgbClr val="0000FF"/>
                </a:solidFill>
              </a:rPr>
              <a:t> the pipes  ≈</a:t>
            </a:r>
          </a:p>
          <a:p>
            <a:r>
              <a:rPr lang="fr-FR" b="1" dirty="0" smtClean="0">
                <a:solidFill>
                  <a:srgbClr val="0000FF"/>
                </a:solidFill>
              </a:rPr>
              <a:t>20-22 mm !!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5536679" y="2887216"/>
            <a:ext cx="576064" cy="576064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/>
          <p:cNvCxnSpPr/>
          <p:nvPr/>
        </p:nvCxnSpPr>
        <p:spPr>
          <a:xfrm flipH="1" flipV="1">
            <a:off x="6112743" y="3212977"/>
            <a:ext cx="1627609" cy="50405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897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5576" y="692696"/>
            <a:ext cx="6860580" cy="5145435"/>
          </a:xfrm>
        </p:spPr>
      </p:pic>
      <p:cxnSp>
        <p:nvCxnSpPr>
          <p:cNvPr id="9" name="Connecteur droit 8"/>
          <p:cNvCxnSpPr/>
          <p:nvPr/>
        </p:nvCxnSpPr>
        <p:spPr>
          <a:xfrm>
            <a:off x="971600" y="1772816"/>
            <a:ext cx="0" cy="2016224"/>
          </a:xfrm>
          <a:prstGeom prst="line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619672" y="1759496"/>
            <a:ext cx="0" cy="20162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1763688" y="1759496"/>
            <a:ext cx="0" cy="20162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139952" y="2013992"/>
            <a:ext cx="0" cy="20162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7452320" y="1861592"/>
            <a:ext cx="0" cy="20162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1763688" y="2132856"/>
            <a:ext cx="2376264" cy="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1604727" y="1835299"/>
            <a:ext cx="188764" cy="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4139952" y="2276872"/>
            <a:ext cx="3312368" cy="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954103" y="3717032"/>
            <a:ext cx="247012" cy="397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964596" y="1878732"/>
            <a:ext cx="626262" cy="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1187624" y="1772816"/>
            <a:ext cx="0" cy="2740362"/>
          </a:xfrm>
          <a:prstGeom prst="line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 rot="16200000">
            <a:off x="753987" y="3910263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</a:rPr>
              <a:t>22 mm</a:t>
            </a:r>
            <a:endParaRPr lang="fr-FR" sz="1100" b="1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390438" y="4388346"/>
            <a:ext cx="260549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00B050"/>
                </a:solidFill>
              </a:rPr>
              <a:t>Minimal distance </a:t>
            </a:r>
            <a:r>
              <a:rPr lang="fr-FR" sz="1100" b="1" dirty="0" err="1" smtClean="0">
                <a:solidFill>
                  <a:srgbClr val="00B050"/>
                </a:solidFill>
              </a:rPr>
              <a:t>between</a:t>
            </a:r>
            <a:r>
              <a:rPr lang="fr-FR" sz="1100" b="1" dirty="0" smtClean="0">
                <a:solidFill>
                  <a:srgbClr val="00B050"/>
                </a:solidFill>
              </a:rPr>
              <a:t> </a:t>
            </a:r>
            <a:r>
              <a:rPr lang="fr-FR" sz="1100" b="1" dirty="0" err="1" smtClean="0">
                <a:solidFill>
                  <a:srgbClr val="00B050"/>
                </a:solidFill>
              </a:rPr>
              <a:t>target</a:t>
            </a:r>
            <a:r>
              <a:rPr lang="fr-FR" sz="1100" b="1" dirty="0" smtClean="0">
                <a:solidFill>
                  <a:srgbClr val="00B050"/>
                </a:solidFill>
              </a:rPr>
              <a:t> center and </a:t>
            </a:r>
            <a:r>
              <a:rPr lang="fr-FR" sz="1100" b="1" dirty="0" err="1" smtClean="0">
                <a:solidFill>
                  <a:srgbClr val="00B050"/>
                </a:solidFill>
              </a:rPr>
              <a:t>diamond</a:t>
            </a:r>
            <a:r>
              <a:rPr lang="fr-FR" sz="1100" b="1" dirty="0" smtClean="0">
                <a:solidFill>
                  <a:srgbClr val="00B050"/>
                </a:solidFill>
              </a:rPr>
              <a:t>  ≈  382 mm</a:t>
            </a:r>
            <a:endParaRPr lang="fr-FR" sz="1100" b="1" dirty="0">
              <a:solidFill>
                <a:srgbClr val="00B05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 rot="16200000">
            <a:off x="5179277" y="1804029"/>
            <a:ext cx="8280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</a:rPr>
              <a:t>495 mm</a:t>
            </a:r>
            <a:endParaRPr lang="fr-FR" sz="1100" b="1" dirty="0">
              <a:solidFill>
                <a:srgbClr val="FF00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 rot="16200000">
            <a:off x="2591780" y="1642011"/>
            <a:ext cx="7200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</a:rPr>
              <a:t>305 mm</a:t>
            </a:r>
            <a:endParaRPr lang="fr-FR" sz="1100" b="1" dirty="0">
              <a:solidFill>
                <a:srgbClr val="FF000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 rot="16200000">
            <a:off x="1363587" y="1389984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</a:rPr>
              <a:t>15 mm</a:t>
            </a:r>
            <a:endParaRPr lang="fr-FR" sz="1100" b="1" dirty="0">
              <a:solidFill>
                <a:srgbClr val="FF00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 rot="16200000">
            <a:off x="1066401" y="1389983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</a:rPr>
              <a:t>74 mm</a:t>
            </a:r>
            <a:endParaRPr lang="fr-FR" sz="1100" b="1" dirty="0">
              <a:solidFill>
                <a:srgbClr val="FF000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 rot="16200000">
            <a:off x="382326" y="1123603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</a:rPr>
              <a:t>Target end point</a:t>
            </a:r>
            <a:endParaRPr lang="fr-FR" sz="1100" b="1" dirty="0">
              <a:solidFill>
                <a:srgbClr val="FF000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 rot="16200000">
            <a:off x="610926" y="1137955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</a:rPr>
              <a:t>Target center</a:t>
            </a:r>
            <a:endParaRPr lang="fr-FR" sz="1100" b="1" dirty="0">
              <a:solidFill>
                <a:srgbClr val="FF0000"/>
              </a:solidFill>
            </a:endParaRPr>
          </a:p>
        </p:txBody>
      </p:sp>
      <p:cxnSp>
        <p:nvCxnSpPr>
          <p:cNvPr id="39" name="Connecteur droit 38"/>
          <p:cNvCxnSpPr/>
          <p:nvPr/>
        </p:nvCxnSpPr>
        <p:spPr>
          <a:xfrm>
            <a:off x="4240535" y="2435746"/>
            <a:ext cx="0" cy="19526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4211960" y="394880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B050"/>
                </a:solidFill>
              </a:rPr>
              <a:t>Max position of </a:t>
            </a:r>
            <a:r>
              <a:rPr lang="fr-FR" sz="1200" b="1" dirty="0" err="1" smtClean="0">
                <a:solidFill>
                  <a:srgbClr val="00B050"/>
                </a:solidFill>
              </a:rPr>
              <a:t>diamond</a:t>
            </a:r>
            <a:r>
              <a:rPr lang="fr-FR" sz="1200" b="1" dirty="0" smtClean="0">
                <a:solidFill>
                  <a:srgbClr val="00B050"/>
                </a:solidFill>
              </a:rPr>
              <a:t> detector</a:t>
            </a:r>
            <a:endParaRPr lang="fr-FR" sz="1200" b="1" dirty="0">
              <a:solidFill>
                <a:srgbClr val="00B050"/>
              </a:solidFill>
            </a:endParaRPr>
          </a:p>
        </p:txBody>
      </p:sp>
      <p:cxnSp>
        <p:nvCxnSpPr>
          <p:cNvPr id="42" name="Connecteur droit avec flèche 41"/>
          <p:cNvCxnSpPr/>
          <p:nvPr/>
        </p:nvCxnSpPr>
        <p:spPr>
          <a:xfrm>
            <a:off x="1208828" y="4293096"/>
            <a:ext cx="3031707" cy="0"/>
          </a:xfrm>
          <a:prstGeom prst="straightConnector1">
            <a:avLst/>
          </a:prstGeom>
          <a:ln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018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8174" y="942967"/>
            <a:ext cx="6034617" cy="4525963"/>
          </a:xfrm>
        </p:spPr>
      </p:pic>
      <p:sp>
        <p:nvSpPr>
          <p:cNvPr id="10" name="ZoneTexte 9"/>
          <p:cNvSpPr txBox="1"/>
          <p:nvPr/>
        </p:nvSpPr>
        <p:spPr>
          <a:xfrm>
            <a:off x="323528" y="1196752"/>
            <a:ext cx="33843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Front </a:t>
            </a:r>
            <a:r>
              <a:rPr lang="fr-FR" b="1" dirty="0" err="1" smtClean="0"/>
              <a:t>view</a:t>
            </a:r>
            <a:r>
              <a:rPr lang="fr-FR" b="1" dirty="0" smtClean="0"/>
              <a:t> of </a:t>
            </a:r>
            <a:r>
              <a:rPr lang="fr-FR" b="1" dirty="0" err="1" smtClean="0"/>
              <a:t>liquid</a:t>
            </a:r>
            <a:r>
              <a:rPr lang="fr-FR" b="1" dirty="0" smtClean="0"/>
              <a:t> </a:t>
            </a:r>
            <a:r>
              <a:rPr lang="fr-FR" b="1" dirty="0" err="1" smtClean="0"/>
              <a:t>vessel</a:t>
            </a:r>
            <a:r>
              <a:rPr lang="fr-FR" b="1" dirty="0"/>
              <a:t> </a:t>
            </a:r>
            <a:r>
              <a:rPr lang="fr-FR" b="1" dirty="0" err="1" smtClean="0"/>
              <a:t>seen</a:t>
            </a:r>
            <a:r>
              <a:rPr lang="fr-FR" b="1" dirty="0" smtClean="0"/>
              <a:t> </a:t>
            </a:r>
            <a:r>
              <a:rPr lang="fr-FR" b="1" dirty="0" err="1" smtClean="0"/>
              <a:t>from</a:t>
            </a:r>
            <a:r>
              <a:rPr lang="fr-FR" b="1" dirty="0" smtClean="0"/>
              <a:t> </a:t>
            </a:r>
            <a:r>
              <a:rPr lang="fr-FR" b="1" dirty="0" err="1" smtClean="0"/>
              <a:t>beam</a:t>
            </a:r>
            <a:r>
              <a:rPr lang="fr-FR" b="1" dirty="0" smtClean="0"/>
              <a:t> dump </a:t>
            </a:r>
            <a:r>
              <a:rPr lang="fr-FR" b="1" dirty="0" err="1" smtClean="0"/>
              <a:t>side</a:t>
            </a:r>
            <a:r>
              <a:rPr lang="fr-FR" b="1" dirty="0" smtClean="0"/>
              <a:t>.</a:t>
            </a:r>
            <a:br>
              <a:rPr lang="fr-FR" b="1" dirty="0" smtClean="0"/>
            </a:br>
            <a:r>
              <a:rPr lang="fr-FR" b="1" dirty="0" smtClean="0"/>
              <a:t>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b="1" dirty="0" smtClean="0">
                <a:solidFill>
                  <a:srgbClr val="FF0000"/>
                </a:solidFill>
              </a:rPr>
              <a:t>The entrance </a:t>
            </a:r>
            <a:r>
              <a:rPr lang="fr-FR" b="1" dirty="0" err="1" smtClean="0">
                <a:solidFill>
                  <a:srgbClr val="FF0000"/>
                </a:solidFill>
              </a:rPr>
              <a:t>Mylar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window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b="1" dirty="0" smtClean="0">
                <a:solidFill>
                  <a:srgbClr val="FF0000"/>
                </a:solidFill>
              </a:rPr>
              <a:t>      (</a:t>
            </a:r>
            <a:r>
              <a:rPr lang="fr-FR" b="1" dirty="0" err="1" smtClean="0">
                <a:solidFill>
                  <a:srgbClr val="FF0000"/>
                </a:solidFill>
              </a:rPr>
              <a:t>diameter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>
                <a:solidFill>
                  <a:srgbClr val="FF0000"/>
                </a:solidFill>
              </a:rPr>
              <a:t>≈ </a:t>
            </a:r>
            <a:r>
              <a:rPr lang="fr-FR" b="1" dirty="0" smtClean="0">
                <a:solidFill>
                  <a:srgbClr val="FF0000"/>
                </a:solidFill>
              </a:rPr>
              <a:t>15 </a:t>
            </a:r>
            <a:r>
              <a:rPr lang="fr-FR" b="1" dirty="0">
                <a:solidFill>
                  <a:srgbClr val="FF0000"/>
                </a:solidFill>
              </a:rPr>
              <a:t>mm</a:t>
            </a:r>
            <a:r>
              <a:rPr lang="fr-FR" b="1" dirty="0" smtClean="0">
                <a:solidFill>
                  <a:srgbClr val="FF0000"/>
                </a:solidFill>
              </a:rPr>
              <a:t>)</a:t>
            </a: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b="1" dirty="0">
                <a:solidFill>
                  <a:srgbClr val="0000FF"/>
                </a:solidFill>
              </a:rPr>
              <a:t>the exit </a:t>
            </a:r>
            <a:r>
              <a:rPr lang="fr-FR" b="1" dirty="0" err="1">
                <a:solidFill>
                  <a:srgbClr val="0000FF"/>
                </a:solidFill>
              </a:rPr>
              <a:t>Mylar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>
                <a:solidFill>
                  <a:srgbClr val="0000FF"/>
                </a:solidFill>
              </a:rPr>
              <a:t>window</a:t>
            </a:r>
            <a:r>
              <a:rPr lang="fr-FR" b="1" dirty="0">
                <a:solidFill>
                  <a:srgbClr val="0000FF"/>
                </a:solidFill>
              </a:rPr>
              <a:t> </a:t>
            </a:r>
          </a:p>
          <a:p>
            <a:r>
              <a:rPr lang="fr-FR" b="1" dirty="0">
                <a:solidFill>
                  <a:srgbClr val="0000FF"/>
                </a:solidFill>
              </a:rPr>
              <a:t>      ( </a:t>
            </a:r>
            <a:r>
              <a:rPr lang="fr-FR" b="1" dirty="0" err="1">
                <a:solidFill>
                  <a:srgbClr val="0000FF"/>
                </a:solidFill>
              </a:rPr>
              <a:t>diameter</a:t>
            </a:r>
            <a:r>
              <a:rPr lang="fr-FR" b="1" dirty="0">
                <a:solidFill>
                  <a:srgbClr val="0000FF"/>
                </a:solidFill>
              </a:rPr>
              <a:t> ≈ 30 mm</a:t>
            </a:r>
            <a:r>
              <a:rPr lang="fr-FR" b="1" dirty="0" smtClean="0">
                <a:solidFill>
                  <a:srgbClr val="0000FF"/>
                </a:solidFill>
              </a:rPr>
              <a:t>)</a:t>
            </a:r>
          </a:p>
          <a:p>
            <a:endParaRPr lang="fr-FR" b="1" dirty="0" smtClean="0">
              <a:solidFill>
                <a:srgbClr val="0000F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b="1" dirty="0" smtClean="0">
                <a:solidFill>
                  <a:srgbClr val="00B050"/>
                </a:solidFill>
              </a:rPr>
              <a:t>The </a:t>
            </a:r>
            <a:r>
              <a:rPr lang="fr-FR" b="1" dirty="0" err="1" smtClean="0">
                <a:solidFill>
                  <a:srgbClr val="00B050"/>
                </a:solidFill>
              </a:rPr>
              <a:t>superinsulation</a:t>
            </a:r>
            <a:endParaRPr lang="fr-FR" b="1" dirty="0">
              <a:solidFill>
                <a:srgbClr val="00B050"/>
              </a:solidFill>
            </a:endParaRPr>
          </a:p>
          <a:p>
            <a:endParaRPr lang="fr-FR" b="1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fr-FR" b="1" dirty="0">
              <a:solidFill>
                <a:srgbClr val="0000FF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2987824" y="2951078"/>
            <a:ext cx="1944216" cy="26189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4932040" y="2151906"/>
            <a:ext cx="1862683" cy="185315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3491880" y="2247255"/>
            <a:ext cx="1592560" cy="12107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5084440" y="2132856"/>
            <a:ext cx="778941" cy="7991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2699792" y="3573016"/>
            <a:ext cx="1872208" cy="28803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111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6357" y="798259"/>
            <a:ext cx="6033233" cy="4525963"/>
          </a:xfrm>
        </p:spPr>
      </p:pic>
      <p:sp>
        <p:nvSpPr>
          <p:cNvPr id="8" name="ZoneTexte 7"/>
          <p:cNvSpPr txBox="1"/>
          <p:nvPr/>
        </p:nvSpPr>
        <p:spPr>
          <a:xfrm>
            <a:off x="467544" y="1484784"/>
            <a:ext cx="33843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Front </a:t>
            </a:r>
            <a:r>
              <a:rPr lang="fr-FR" b="1" dirty="0" err="1" smtClean="0"/>
              <a:t>view</a:t>
            </a:r>
            <a:r>
              <a:rPr lang="fr-FR" b="1" dirty="0" smtClean="0"/>
              <a:t> of </a:t>
            </a:r>
            <a:r>
              <a:rPr lang="fr-FR" b="1" dirty="0" err="1" smtClean="0"/>
              <a:t>liquid</a:t>
            </a:r>
            <a:r>
              <a:rPr lang="fr-FR" b="1" dirty="0" smtClean="0"/>
              <a:t> </a:t>
            </a:r>
            <a:r>
              <a:rPr lang="fr-FR" b="1" dirty="0" err="1" smtClean="0"/>
              <a:t>vessel</a:t>
            </a:r>
            <a:r>
              <a:rPr lang="fr-FR" b="1" dirty="0"/>
              <a:t> </a:t>
            </a:r>
            <a:r>
              <a:rPr lang="fr-FR" b="1" dirty="0" err="1" smtClean="0"/>
              <a:t>seen</a:t>
            </a:r>
            <a:r>
              <a:rPr lang="fr-FR" b="1" dirty="0" smtClean="0"/>
              <a:t> </a:t>
            </a:r>
            <a:r>
              <a:rPr lang="fr-FR" b="1" dirty="0" err="1" smtClean="0"/>
              <a:t>from</a:t>
            </a:r>
            <a:r>
              <a:rPr lang="fr-FR" b="1" dirty="0" smtClean="0"/>
              <a:t> </a:t>
            </a:r>
            <a:r>
              <a:rPr lang="fr-FR" b="1" dirty="0" err="1" smtClean="0"/>
              <a:t>beam</a:t>
            </a:r>
            <a:r>
              <a:rPr lang="fr-FR" b="1" dirty="0" smtClean="0"/>
              <a:t> dump </a:t>
            </a:r>
            <a:r>
              <a:rPr lang="fr-FR" b="1" dirty="0" err="1" smtClean="0"/>
              <a:t>side</a:t>
            </a:r>
            <a:r>
              <a:rPr lang="fr-FR" b="1" dirty="0" smtClean="0"/>
              <a:t>.</a:t>
            </a:r>
            <a:br>
              <a:rPr lang="fr-FR" b="1" dirty="0" smtClean="0"/>
            </a:br>
            <a:r>
              <a:rPr lang="fr-FR" b="1" dirty="0" smtClean="0"/>
              <a:t>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b="1" dirty="0" smtClean="0">
                <a:solidFill>
                  <a:srgbClr val="0000FF"/>
                </a:solidFill>
              </a:rPr>
              <a:t>the </a:t>
            </a:r>
            <a:r>
              <a:rPr lang="fr-FR" b="1" dirty="0">
                <a:solidFill>
                  <a:srgbClr val="0000FF"/>
                </a:solidFill>
              </a:rPr>
              <a:t>exit </a:t>
            </a:r>
            <a:r>
              <a:rPr lang="fr-FR" b="1" dirty="0" err="1">
                <a:solidFill>
                  <a:srgbClr val="0000FF"/>
                </a:solidFill>
              </a:rPr>
              <a:t>Mylar</a:t>
            </a:r>
            <a:r>
              <a:rPr lang="fr-FR" b="1" dirty="0">
                <a:solidFill>
                  <a:srgbClr val="0000FF"/>
                </a:solidFill>
              </a:rPr>
              <a:t> </a:t>
            </a:r>
            <a:r>
              <a:rPr lang="fr-FR" b="1" dirty="0" err="1">
                <a:solidFill>
                  <a:srgbClr val="0000FF"/>
                </a:solidFill>
              </a:rPr>
              <a:t>window</a:t>
            </a:r>
            <a:r>
              <a:rPr lang="fr-FR" b="1" dirty="0">
                <a:solidFill>
                  <a:srgbClr val="0000FF"/>
                </a:solidFill>
              </a:rPr>
              <a:t> </a:t>
            </a:r>
          </a:p>
          <a:p>
            <a:r>
              <a:rPr lang="fr-FR" b="1" dirty="0">
                <a:solidFill>
                  <a:srgbClr val="0000FF"/>
                </a:solidFill>
              </a:rPr>
              <a:t>      ( </a:t>
            </a:r>
            <a:r>
              <a:rPr lang="fr-FR" b="1" dirty="0" err="1">
                <a:solidFill>
                  <a:srgbClr val="0000FF"/>
                </a:solidFill>
              </a:rPr>
              <a:t>diameter</a:t>
            </a:r>
            <a:r>
              <a:rPr lang="fr-FR" b="1" dirty="0">
                <a:solidFill>
                  <a:srgbClr val="0000FF"/>
                </a:solidFill>
              </a:rPr>
              <a:t> ≈ 30 mm</a:t>
            </a:r>
            <a:r>
              <a:rPr lang="fr-FR" b="1" dirty="0" smtClean="0">
                <a:solidFill>
                  <a:srgbClr val="0000FF"/>
                </a:solidFill>
              </a:rPr>
              <a:t>)</a:t>
            </a:r>
          </a:p>
          <a:p>
            <a:endParaRPr lang="fr-FR" b="1" dirty="0" smtClean="0">
              <a:solidFill>
                <a:srgbClr val="0000F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b="1" dirty="0" smtClean="0">
                <a:solidFill>
                  <a:srgbClr val="00B050"/>
                </a:solidFill>
              </a:rPr>
              <a:t>The </a:t>
            </a:r>
            <a:r>
              <a:rPr lang="fr-FR" b="1" dirty="0" err="1" smtClean="0">
                <a:solidFill>
                  <a:srgbClr val="00B050"/>
                </a:solidFill>
              </a:rPr>
              <a:t>superinsulation</a:t>
            </a:r>
            <a:endParaRPr lang="fr-FR" b="1" dirty="0">
              <a:solidFill>
                <a:srgbClr val="00B050"/>
              </a:solidFill>
            </a:endParaRPr>
          </a:p>
          <a:p>
            <a:endParaRPr lang="fr-FR" b="1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fr-FR" b="1" dirty="0">
              <a:solidFill>
                <a:srgbClr val="0000FF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3059832" y="2492896"/>
            <a:ext cx="5400600" cy="7920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2915816" y="3356992"/>
            <a:ext cx="4536504" cy="21602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72960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221</Words>
  <Application>Microsoft Office PowerPoint</Application>
  <PresentationFormat>Affichage à l'écran (4:3)</PresentationFormat>
  <Paragraphs>39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Latest news from LH2: picture and dimensions taken on 13/6/13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ipn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HADES Pion beam line: an update</dc:title>
  <dc:creator>$mellac</dc:creator>
  <cp:lastModifiedBy>$mellac</cp:lastModifiedBy>
  <cp:revision>143</cp:revision>
  <dcterms:created xsi:type="dcterms:W3CDTF">2013-03-28T07:49:34Z</dcterms:created>
  <dcterms:modified xsi:type="dcterms:W3CDTF">2013-06-13T10:40:04Z</dcterms:modified>
</cp:coreProperties>
</file>