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1" r:id="rId10"/>
    <p:sldId id="273" r:id="rId11"/>
    <p:sldId id="272" r:id="rId12"/>
    <p:sldId id="265" r:id="rId13"/>
    <p:sldId id="266" r:id="rId14"/>
    <p:sldId id="267" r:id="rId15"/>
    <p:sldId id="271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5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3A072-4C22-4591-9296-B3A305E8F643}" type="datetimeFigureOut">
              <a:rPr lang="pl-PL" smtClean="0"/>
              <a:pPr/>
              <a:t>2013-07-22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DFB50-E7C0-469B-97C0-E444B1E8EC50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0076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DFB50-E7C0-469B-97C0-E444B1E8EC50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38078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74BD-9FE8-4F61-9695-848E04FDFB24}" type="datetimeFigureOut">
              <a:rPr lang="pl-PL" smtClean="0"/>
              <a:pPr/>
              <a:t>2013-07-22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C1D5-720A-479B-83EF-C033AF3F9C3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74BD-9FE8-4F61-9695-848E04FDFB24}" type="datetimeFigureOut">
              <a:rPr lang="pl-PL" smtClean="0"/>
              <a:pPr/>
              <a:t>2013-07-22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C1D5-720A-479B-83EF-C033AF3F9C3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74BD-9FE8-4F61-9695-848E04FDFB24}" type="datetimeFigureOut">
              <a:rPr lang="pl-PL" smtClean="0"/>
              <a:pPr/>
              <a:t>2013-07-22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C1D5-720A-479B-83EF-C033AF3F9C3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74BD-9FE8-4F61-9695-848E04FDFB24}" type="datetimeFigureOut">
              <a:rPr lang="pl-PL" smtClean="0"/>
              <a:pPr/>
              <a:t>2013-07-22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C1D5-720A-479B-83EF-C033AF3F9C3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74BD-9FE8-4F61-9695-848E04FDFB24}" type="datetimeFigureOut">
              <a:rPr lang="pl-PL" smtClean="0"/>
              <a:pPr/>
              <a:t>2013-07-22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C1D5-720A-479B-83EF-C033AF3F9C3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74BD-9FE8-4F61-9695-848E04FDFB24}" type="datetimeFigureOut">
              <a:rPr lang="pl-PL" smtClean="0"/>
              <a:pPr/>
              <a:t>2013-07-22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C1D5-720A-479B-83EF-C033AF3F9C3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74BD-9FE8-4F61-9695-848E04FDFB24}" type="datetimeFigureOut">
              <a:rPr lang="pl-PL" smtClean="0"/>
              <a:pPr/>
              <a:t>2013-07-22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C1D5-720A-479B-83EF-C033AF3F9C3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74BD-9FE8-4F61-9695-848E04FDFB24}" type="datetimeFigureOut">
              <a:rPr lang="pl-PL" smtClean="0"/>
              <a:pPr/>
              <a:t>2013-07-22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C1D5-720A-479B-83EF-C033AF3F9C3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74BD-9FE8-4F61-9695-848E04FDFB24}" type="datetimeFigureOut">
              <a:rPr lang="pl-PL" smtClean="0"/>
              <a:pPr/>
              <a:t>2013-07-22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C1D5-720A-479B-83EF-C033AF3F9C3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74BD-9FE8-4F61-9695-848E04FDFB24}" type="datetimeFigureOut">
              <a:rPr lang="pl-PL" smtClean="0"/>
              <a:pPr/>
              <a:t>2013-07-22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C1D5-720A-479B-83EF-C033AF3F9C3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74BD-9FE8-4F61-9695-848E04FDFB24}" type="datetimeFigureOut">
              <a:rPr lang="pl-PL" smtClean="0"/>
              <a:pPr/>
              <a:t>2013-07-22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C1D5-720A-479B-83EF-C033AF3F9C3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D74BD-9FE8-4F61-9695-848E04FDFB24}" type="datetimeFigureOut">
              <a:rPr lang="pl-PL" smtClean="0"/>
              <a:pPr/>
              <a:t>2013-07-22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4C1D5-720A-479B-83EF-C033AF3F9C3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Office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Beam</a:t>
            </a:r>
            <a:r>
              <a:rPr lang="pl-PL" dirty="0" smtClean="0"/>
              <a:t> transport:</a:t>
            </a:r>
            <a:br>
              <a:rPr lang="pl-PL" dirty="0" smtClean="0"/>
            </a:br>
            <a:r>
              <a:rPr lang="pl-PL" dirty="0" err="1" smtClean="0"/>
              <a:t>Checks</a:t>
            </a:r>
            <a:r>
              <a:rPr lang="pl-PL" dirty="0" smtClean="0"/>
              <a:t> in PLUTO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Full </a:t>
            </a:r>
            <a:r>
              <a:rPr lang="en-US" dirty="0" smtClean="0"/>
              <a:t>smearing</a:t>
            </a:r>
            <a:r>
              <a:rPr lang="pl-PL" dirty="0" smtClean="0"/>
              <a:t> </a:t>
            </a:r>
            <a:r>
              <a:rPr lang="pl-PL" dirty="0" err="1"/>
              <a:t>Dp</a:t>
            </a:r>
            <a:r>
              <a:rPr lang="pl-PL" dirty="0"/>
              <a:t>, </a:t>
            </a:r>
            <a:r>
              <a:rPr lang="pl-PL" dirty="0">
                <a:sym typeface="Symbol"/>
              </a:rPr>
              <a:t>, and X</a:t>
            </a:r>
            <a:r>
              <a:rPr lang="pl-PL" baseline="-25000" dirty="0">
                <a:sym typeface="Symbol"/>
              </a:rPr>
              <a:t>0</a:t>
            </a:r>
            <a:r>
              <a:rPr lang="pl-PL" dirty="0">
                <a:sym typeface="Symbol"/>
              </a:rPr>
              <a:t>Y</a:t>
            </a:r>
            <a:r>
              <a:rPr lang="pl-PL" baseline="-25000" dirty="0">
                <a:sym typeface="Symbol"/>
              </a:rPr>
              <a:t>0</a:t>
            </a:r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3709210" cy="255957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933056"/>
            <a:ext cx="4048583" cy="275932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933056"/>
            <a:ext cx="4114182" cy="2804642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788024" y="1484784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problem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momentum</a:t>
            </a:r>
            <a:r>
              <a:rPr lang="pl-PL" dirty="0" smtClean="0"/>
              <a:t> </a:t>
            </a:r>
            <a:r>
              <a:rPr lang="pl-PL" dirty="0" err="1" smtClean="0"/>
              <a:t>sampling</a:t>
            </a:r>
            <a:r>
              <a:rPr lang="pl-PL" dirty="0" smtClean="0"/>
              <a:t> </a:t>
            </a:r>
            <a:r>
              <a:rPr lang="pl-PL" dirty="0" err="1" smtClean="0"/>
              <a:t>found</a:t>
            </a:r>
            <a:r>
              <a:rPr lang="pl-PL" dirty="0" smtClean="0"/>
              <a:t> and </a:t>
            </a:r>
            <a:r>
              <a:rPr lang="pl-PL" dirty="0" err="1" smtClean="0"/>
              <a:t>removed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err="1" smtClean="0"/>
              <a:t>calculation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output</a:t>
            </a:r>
            <a:r>
              <a:rPr lang="pl-PL" dirty="0" smtClean="0"/>
              <a:t> </a:t>
            </a:r>
            <a:r>
              <a:rPr lang="pl-PL" dirty="0" err="1" smtClean="0"/>
              <a:t>momentum</a:t>
            </a:r>
            <a:r>
              <a:rPr lang="pl-PL" dirty="0" smtClean="0"/>
              <a:t> </a:t>
            </a:r>
            <a:r>
              <a:rPr lang="pl-PL" dirty="0" err="1" smtClean="0"/>
              <a:t>from</a:t>
            </a:r>
            <a:r>
              <a:rPr lang="pl-PL" dirty="0" smtClean="0"/>
              <a:t> </a:t>
            </a:r>
            <a:r>
              <a:rPr lang="pl-PL" dirty="0" err="1" smtClean="0"/>
              <a:t>dp</a:t>
            </a:r>
            <a:r>
              <a:rPr lang="pl-PL" dirty="0" smtClean="0"/>
              <a:t> to p was not correct</a:t>
            </a:r>
          </a:p>
          <a:p>
            <a:endParaRPr lang="pl-PL" dirty="0" smtClean="0"/>
          </a:p>
          <a:p>
            <a:r>
              <a:rPr lang="pl-PL" dirty="0" err="1" smtClean="0"/>
              <a:t>Now</a:t>
            </a:r>
            <a:r>
              <a:rPr lang="pl-PL" dirty="0" smtClean="0"/>
              <a:t> </a:t>
            </a:r>
            <a:r>
              <a:rPr lang="pl-PL" dirty="0" err="1" smtClean="0"/>
              <a:t>all</a:t>
            </a:r>
            <a:r>
              <a:rPr lang="pl-PL" dirty="0" smtClean="0"/>
              <a:t> </a:t>
            </a:r>
            <a:r>
              <a:rPr lang="pl-PL" dirty="0" err="1" smtClean="0"/>
              <a:t>looks</a:t>
            </a:r>
            <a:r>
              <a:rPr lang="pl-PL" dirty="0" smtClean="0"/>
              <a:t> </a:t>
            </a:r>
            <a:r>
              <a:rPr lang="pl-PL" dirty="0" err="1" smtClean="0"/>
              <a:t>fine</a:t>
            </a:r>
            <a:r>
              <a:rPr lang="pl-PL" dirty="0" smtClean="0"/>
              <a:t> !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872198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l-PL" dirty="0" smtClean="0"/>
              <a:t>Test of </a:t>
            </a:r>
            <a:r>
              <a:rPr lang="pl-PL" dirty="0" err="1" smtClean="0"/>
              <a:t>mementum</a:t>
            </a:r>
            <a:r>
              <a:rPr lang="pl-PL" dirty="0" smtClean="0"/>
              <a:t> </a:t>
            </a:r>
            <a:r>
              <a:rPr lang="pl-PL" dirty="0" err="1" smtClean="0"/>
              <a:t>reconstruction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 -   delta(p)/p = 3 %  </a:t>
            </a:r>
            <a:r>
              <a:rPr lang="pl-PL" sz="1800" dirty="0" err="1" smtClean="0"/>
              <a:t>emission</a:t>
            </a:r>
            <a:r>
              <a:rPr lang="pl-PL" sz="1800" dirty="0" smtClean="0"/>
              <a:t> </a:t>
            </a:r>
            <a:r>
              <a:rPr lang="pl-PL" sz="1800" dirty="0" err="1" smtClean="0"/>
              <a:t>angles</a:t>
            </a:r>
            <a:r>
              <a:rPr lang="pl-PL" sz="1800" dirty="0" smtClean="0"/>
              <a:t>  </a:t>
            </a:r>
            <a:r>
              <a:rPr lang="en-US" sz="1800" dirty="0" smtClean="0">
                <a:sym typeface="Symbol"/>
              </a:rPr>
              <a:t></a:t>
            </a:r>
            <a:r>
              <a:rPr lang="pl-PL" sz="1800" dirty="0" smtClean="0">
                <a:sym typeface="Symbol"/>
              </a:rPr>
              <a:t> </a:t>
            </a:r>
            <a:r>
              <a:rPr lang="en-US" sz="1800" dirty="0" smtClean="0"/>
              <a:t>uniform</a:t>
            </a:r>
            <a:r>
              <a:rPr lang="pl-PL" sz="1800" dirty="0" smtClean="0"/>
              <a:t> </a:t>
            </a:r>
            <a:r>
              <a:rPr lang="en-US" sz="1800" dirty="0" smtClean="0"/>
              <a:t>between </a:t>
            </a:r>
            <a:r>
              <a:rPr lang="en-US" sz="1800" dirty="0"/>
              <a:t> -10 </a:t>
            </a:r>
            <a:r>
              <a:rPr lang="en-US" sz="1800" dirty="0" err="1"/>
              <a:t>mrad</a:t>
            </a:r>
            <a:r>
              <a:rPr lang="en-US" sz="1800" dirty="0"/>
              <a:t> and + 10 </a:t>
            </a:r>
            <a:r>
              <a:rPr lang="en-US" sz="1800" dirty="0" err="1"/>
              <a:t>mrad</a:t>
            </a:r>
            <a:r>
              <a:rPr lang="en-US" sz="1800" dirty="0"/>
              <a:t>  </a:t>
            </a:r>
            <a:r>
              <a:rPr lang="en-US" sz="1800" dirty="0" smtClean="0"/>
              <a:t> </a:t>
            </a:r>
            <a:r>
              <a:rPr lang="en-US" sz="1800" dirty="0"/>
              <a:t>i.e.  </a:t>
            </a:r>
            <a:r>
              <a:rPr lang="en-US" sz="1800" dirty="0" err="1"/>
              <a:t>px</a:t>
            </a:r>
            <a:r>
              <a:rPr lang="en-US" sz="1800" dirty="0"/>
              <a:t>/</a:t>
            </a:r>
            <a:r>
              <a:rPr lang="en-US" sz="1800" dirty="0" err="1"/>
              <a:t>pz</a:t>
            </a:r>
            <a:r>
              <a:rPr lang="en-US" sz="1800" dirty="0"/>
              <a:t> </a:t>
            </a:r>
            <a:r>
              <a:rPr lang="pl-PL" sz="1800" dirty="0" smtClean="0"/>
              <a:t>  </a:t>
            </a:r>
            <a:r>
              <a:rPr lang="en-US" sz="1800" dirty="0" smtClean="0"/>
              <a:t> </a:t>
            </a:r>
            <a:r>
              <a:rPr lang="en-US" sz="1800" dirty="0"/>
              <a:t>-0.01 to 0.01 </a:t>
            </a:r>
            <a:r>
              <a:rPr lang="en-US" sz="1800" dirty="0" smtClean="0"/>
              <a:t> </a:t>
            </a:r>
            <a:r>
              <a:rPr lang="en-US" sz="1800" dirty="0" smtClean="0"/>
              <a:t>, </a:t>
            </a:r>
            <a:r>
              <a:rPr lang="en-US" sz="1800" dirty="0"/>
              <a:t>no x and Y  smearing</a:t>
            </a:r>
            <a:br>
              <a:rPr lang="en-US" sz="1800" dirty="0"/>
            </a:br>
            <a:r>
              <a:rPr lang="en-US" sz="1800" dirty="0"/>
              <a:t> </a:t>
            </a:r>
            <a:endParaRPr lang="pl-PL" sz="1800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708920"/>
            <a:ext cx="4279160" cy="290331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779912" y="57332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Dp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187624" y="436510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>
                <a:sym typeface="Symbol"/>
              </a:rPr>
              <a:t>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955160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New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4857403"/>
          </a:xfrm>
        </p:spPr>
        <p:txBody>
          <a:bodyPr numCol="2">
            <a:normAutofit fontScale="25000" lnSpcReduction="20000"/>
          </a:bodyPr>
          <a:lstStyle/>
          <a:p>
            <a:r>
              <a:rPr lang="en-US" dirty="0"/>
              <a:t> </a:t>
            </a:r>
            <a:r>
              <a:rPr lang="en-US" dirty="0" smtClean="0"/>
              <a:t>{</a:t>
            </a:r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    //</a:t>
            </a:r>
            <a:r>
              <a:rPr lang="en-US" sz="4000" dirty="0" err="1"/>
              <a:t>Init</a:t>
            </a:r>
            <a:r>
              <a:rPr lang="en-US" sz="4000" dirty="0"/>
              <a:t> the reaction for </a:t>
            </a:r>
            <a:r>
              <a:rPr lang="en-US" sz="4000" dirty="0" err="1"/>
              <a:t>c.m</a:t>
            </a:r>
            <a:r>
              <a:rPr lang="en-US" sz="4000" dirty="0"/>
              <a:t>. sampling:</a:t>
            </a:r>
          </a:p>
          <a:p>
            <a:endParaRPr lang="en-US" sz="4000" dirty="0"/>
          </a:p>
          <a:p>
            <a:r>
              <a:rPr lang="en-US" sz="4000" dirty="0"/>
              <a:t>    </a:t>
            </a:r>
            <a:r>
              <a:rPr lang="en-US" sz="4000" dirty="0" err="1"/>
              <a:t>PBeamLineSimulation</a:t>
            </a:r>
            <a:r>
              <a:rPr lang="en-US" sz="4000" dirty="0"/>
              <a:t> *</a:t>
            </a:r>
            <a:r>
              <a:rPr lang="en-US" sz="4000" dirty="0" err="1"/>
              <a:t>sim</a:t>
            </a:r>
            <a:r>
              <a:rPr lang="en-US" sz="4000" dirty="0"/>
              <a:t> = new </a:t>
            </a:r>
            <a:r>
              <a:rPr lang="en-US" sz="4000" dirty="0" err="1"/>
              <a:t>PBeamLineSimulation</a:t>
            </a:r>
            <a:r>
              <a:rPr lang="en-US" sz="4000" dirty="0"/>
              <a:t>("beam", "Beam line simulation")</a:t>
            </a:r>
            <a:r>
              <a:rPr lang="en-US" sz="4000" dirty="0" smtClean="0"/>
              <a:t>;</a:t>
            </a:r>
            <a:endParaRPr lang="en-US" sz="4000" dirty="0"/>
          </a:p>
          <a:p>
            <a:r>
              <a:rPr lang="en-US" sz="4000" dirty="0"/>
              <a:t>    </a:t>
            </a:r>
            <a:r>
              <a:rPr lang="en-US" sz="4000" dirty="0" err="1"/>
              <a:t>sim</a:t>
            </a:r>
            <a:r>
              <a:rPr lang="en-US" sz="4000" dirty="0"/>
              <a:t>-&gt;</a:t>
            </a:r>
            <a:r>
              <a:rPr lang="en-US" sz="4000" dirty="0" err="1"/>
              <a:t>SetReaction</a:t>
            </a:r>
            <a:r>
              <a:rPr lang="en-US" sz="4000" dirty="0"/>
              <a:t>("pi- + p")</a:t>
            </a:r>
            <a:r>
              <a:rPr lang="en-US" sz="4000" dirty="0" smtClean="0"/>
              <a:t>;</a:t>
            </a:r>
            <a:endParaRPr lang="en-US" sz="4000" dirty="0"/>
          </a:p>
          <a:p>
            <a:r>
              <a:rPr lang="en-US" sz="4000" dirty="0"/>
              <a:t>    //Read the data </a:t>
            </a:r>
            <a:r>
              <a:rPr lang="en-US" sz="4000" dirty="0" smtClean="0"/>
              <a:t>file</a:t>
            </a:r>
            <a:endParaRPr lang="en-US" sz="4000" dirty="0"/>
          </a:p>
          <a:p>
            <a:r>
              <a:rPr lang="en-US" sz="4000" dirty="0"/>
              <a:t>    </a:t>
            </a:r>
            <a:r>
              <a:rPr lang="en-US" sz="4000" dirty="0" err="1"/>
              <a:t>sim</a:t>
            </a:r>
            <a:r>
              <a:rPr lang="en-US" sz="4000" dirty="0"/>
              <a:t>-&gt;</a:t>
            </a:r>
            <a:r>
              <a:rPr lang="en-US" sz="4000" dirty="0" err="1"/>
              <a:t>InitBeamLine</a:t>
            </a:r>
            <a:r>
              <a:rPr lang="en-US" sz="4000" dirty="0"/>
              <a:t>("pibeam_set6_mod.data")</a:t>
            </a:r>
            <a:r>
              <a:rPr lang="en-US" sz="4000" dirty="0" smtClean="0"/>
              <a:t>;</a:t>
            </a:r>
            <a:endParaRPr lang="en-US" sz="4000" dirty="0"/>
          </a:p>
          <a:p>
            <a:r>
              <a:rPr lang="en-US" sz="4000" dirty="0"/>
              <a:t>    //Place (virtual) detector along the beam line. Units are in mm:</a:t>
            </a:r>
          </a:p>
          <a:p>
            <a:endParaRPr lang="en-US" sz="4000" dirty="0"/>
          </a:p>
          <a:p>
            <a:r>
              <a:rPr lang="en-US" sz="4000" dirty="0"/>
              <a:t>    </a:t>
            </a:r>
            <a:r>
              <a:rPr lang="en-US" sz="4000" dirty="0" err="1"/>
              <a:t>sim</a:t>
            </a:r>
            <a:r>
              <a:rPr lang="en-US" sz="4000" dirty="0"/>
              <a:t>-&gt;</a:t>
            </a:r>
            <a:r>
              <a:rPr lang="en-US" sz="4000" dirty="0" err="1"/>
              <a:t>AddDetector</a:t>
            </a:r>
            <a:r>
              <a:rPr lang="en-US" sz="4000" dirty="0"/>
              <a:t>("det1", -17092.6);</a:t>
            </a:r>
          </a:p>
          <a:p>
            <a:endParaRPr lang="en-US" sz="4000" dirty="0"/>
          </a:p>
          <a:p>
            <a:r>
              <a:rPr lang="en-US" sz="4000" dirty="0"/>
              <a:t>    </a:t>
            </a:r>
            <a:r>
              <a:rPr lang="en-US" sz="4000" dirty="0" err="1"/>
              <a:t>sim</a:t>
            </a:r>
            <a:r>
              <a:rPr lang="en-US" sz="4000" dirty="0"/>
              <a:t>-&gt;</a:t>
            </a:r>
            <a:r>
              <a:rPr lang="en-US" sz="4000" dirty="0" err="1"/>
              <a:t>AddDetector</a:t>
            </a:r>
            <a:r>
              <a:rPr lang="en-US" sz="4000" dirty="0"/>
              <a:t>("det2", -5400.0);</a:t>
            </a:r>
          </a:p>
          <a:p>
            <a:endParaRPr lang="en-US" sz="4000" dirty="0"/>
          </a:p>
          <a:p>
            <a:r>
              <a:rPr lang="en-US" sz="4000" dirty="0"/>
              <a:t>    </a:t>
            </a:r>
            <a:r>
              <a:rPr lang="en-US" sz="4000" dirty="0" err="1"/>
              <a:t>sim</a:t>
            </a:r>
            <a:r>
              <a:rPr lang="en-US" sz="4000" dirty="0"/>
              <a:t>-&gt;</a:t>
            </a:r>
            <a:r>
              <a:rPr lang="en-US" sz="4000" dirty="0" err="1"/>
              <a:t>AddDetector</a:t>
            </a:r>
            <a:r>
              <a:rPr lang="en-US" sz="4000" dirty="0"/>
              <a:t>("det3",-300);</a:t>
            </a:r>
          </a:p>
          <a:p>
            <a:endParaRPr lang="en-US" sz="4000" dirty="0"/>
          </a:p>
          <a:p>
            <a:r>
              <a:rPr lang="en-US" sz="4000" dirty="0"/>
              <a:t>    </a:t>
            </a:r>
            <a:r>
              <a:rPr lang="en-US" sz="4000" dirty="0" err="1"/>
              <a:t>sim</a:t>
            </a:r>
            <a:r>
              <a:rPr lang="en-US" sz="4000" dirty="0"/>
              <a:t>-&gt;</a:t>
            </a:r>
            <a:r>
              <a:rPr lang="en-US" sz="4000" dirty="0" err="1"/>
              <a:t>AddDetector</a:t>
            </a:r>
            <a:r>
              <a:rPr lang="en-US" sz="4000" dirty="0"/>
              <a:t>("det4",-10);    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    for (double </a:t>
            </a:r>
            <a:r>
              <a:rPr lang="en-US" sz="4000" dirty="0" err="1"/>
              <a:t>dist</a:t>
            </a:r>
            <a:r>
              <a:rPr lang="en-US" sz="4000" dirty="0"/>
              <a:t> = -36000; </a:t>
            </a:r>
            <a:r>
              <a:rPr lang="en-US" sz="4000" dirty="0" err="1"/>
              <a:t>dist</a:t>
            </a:r>
            <a:r>
              <a:rPr lang="en-US" sz="4000" dirty="0"/>
              <a:t>&lt;0; </a:t>
            </a:r>
            <a:r>
              <a:rPr lang="en-US" sz="4000" dirty="0" err="1"/>
              <a:t>dist</a:t>
            </a:r>
            <a:r>
              <a:rPr lang="en-US" sz="4000" dirty="0"/>
              <a:t>+=100)</a:t>
            </a:r>
          </a:p>
          <a:p>
            <a:endParaRPr lang="en-US" sz="4000" dirty="0"/>
          </a:p>
          <a:p>
            <a:r>
              <a:rPr lang="en-US" sz="4000" dirty="0"/>
              <a:t>	</a:t>
            </a:r>
            <a:r>
              <a:rPr lang="en-US" sz="4000" dirty="0" err="1"/>
              <a:t>sim</a:t>
            </a:r>
            <a:r>
              <a:rPr lang="en-US" sz="4000" dirty="0"/>
              <a:t>-&gt;</a:t>
            </a:r>
            <a:r>
              <a:rPr lang="en-US" sz="4000" dirty="0" err="1"/>
              <a:t>AddDetector</a:t>
            </a:r>
            <a:r>
              <a:rPr lang="en-US" sz="4000" dirty="0"/>
              <a:t>("complete", </a:t>
            </a:r>
            <a:r>
              <a:rPr lang="en-US" sz="4000" dirty="0" err="1"/>
              <a:t>dist</a:t>
            </a:r>
            <a:r>
              <a:rPr lang="en-US" sz="4000" dirty="0"/>
              <a:t>);</a:t>
            </a:r>
          </a:p>
          <a:p>
            <a:endParaRPr lang="en-US" sz="4000" dirty="0"/>
          </a:p>
          <a:p>
            <a:r>
              <a:rPr lang="en-US" sz="4000" dirty="0"/>
              <a:t>    //open the ROOT file and type</a:t>
            </a:r>
            <a:r>
              <a:rPr lang="en-US" sz="4000" dirty="0" smtClean="0"/>
              <a:t>:</a:t>
            </a:r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    //Choose which module should be the target:</a:t>
            </a:r>
          </a:p>
          <a:p>
            <a:endParaRPr lang="en-US" sz="4000" dirty="0"/>
          </a:p>
          <a:p>
            <a:r>
              <a:rPr lang="en-US" sz="4000" dirty="0"/>
              <a:t>    </a:t>
            </a:r>
            <a:r>
              <a:rPr lang="en-US" sz="4000" dirty="0" err="1"/>
              <a:t>sim</a:t>
            </a:r>
            <a:r>
              <a:rPr lang="en-US" sz="4000" dirty="0"/>
              <a:t>-&gt;</a:t>
            </a:r>
            <a:r>
              <a:rPr lang="en-US" sz="4000" dirty="0" err="1"/>
              <a:t>TargetIsElement</a:t>
            </a:r>
            <a:r>
              <a:rPr lang="en-US" sz="4000" dirty="0"/>
              <a:t>(33);</a:t>
            </a:r>
          </a:p>
          <a:p>
            <a:endParaRPr lang="en-US" sz="4000" dirty="0"/>
          </a:p>
          <a:p>
            <a:r>
              <a:rPr lang="en-US" sz="4000" dirty="0"/>
              <a:t>    //Select the global momentum:</a:t>
            </a:r>
          </a:p>
          <a:p>
            <a:endParaRPr lang="en-US" sz="4000" dirty="0"/>
          </a:p>
          <a:p>
            <a:r>
              <a:rPr lang="en-US" sz="4000" dirty="0"/>
              <a:t>    </a:t>
            </a:r>
            <a:r>
              <a:rPr lang="en-US" sz="4000" dirty="0" err="1"/>
              <a:t>sim</a:t>
            </a:r>
            <a:r>
              <a:rPr lang="en-US" sz="4000" dirty="0"/>
              <a:t>-&gt;</a:t>
            </a:r>
            <a:r>
              <a:rPr lang="en-US" sz="4000" dirty="0" err="1"/>
              <a:t>SetGlobalMomentum</a:t>
            </a:r>
            <a:r>
              <a:rPr lang="en-US" sz="4000" dirty="0"/>
              <a:t>(3.0</a:t>
            </a:r>
            <a:r>
              <a:rPr lang="en-US" sz="4000" dirty="0" smtClean="0"/>
              <a:t>);</a:t>
            </a:r>
            <a:endParaRPr lang="pl-PL" sz="4000" dirty="0" smtClean="0"/>
          </a:p>
          <a:p>
            <a:endParaRPr lang="pl-PL" sz="4000" dirty="0" smtClean="0"/>
          </a:p>
          <a:p>
            <a:r>
              <a:rPr lang="pl-PL" sz="4000" dirty="0" err="1" smtClean="0"/>
              <a:t>sim-</a:t>
            </a:r>
            <a:r>
              <a:rPr lang="pl-PL" sz="4000" dirty="0" err="1" smtClean="0"/>
              <a:t>&gt;Do</a:t>
            </a:r>
            <a:r>
              <a:rPr lang="pl-PL" sz="4000" dirty="0" smtClean="0"/>
              <a:t>("_</a:t>
            </a:r>
            <a:r>
              <a:rPr lang="pl-PL" sz="4000" dirty="0" err="1" smtClean="0"/>
              <a:t>beam_y</a:t>
            </a:r>
            <a:r>
              <a:rPr lang="pl-PL" sz="4000" dirty="0" smtClean="0"/>
              <a:t> = 1.0*sampleFlat()-0.5;"); //+- 1mm</a:t>
            </a:r>
          </a:p>
          <a:p>
            <a:r>
              <a:rPr lang="pl-PL" sz="4000" dirty="0" err="1" smtClean="0"/>
              <a:t>sim-&gt;Do</a:t>
            </a:r>
            <a:r>
              <a:rPr lang="pl-PL" sz="4000" dirty="0" smtClean="0"/>
              <a:t>("_</a:t>
            </a:r>
            <a:r>
              <a:rPr lang="pl-PL" sz="4000" dirty="0" err="1" smtClean="0"/>
              <a:t>beam_x</a:t>
            </a:r>
            <a:r>
              <a:rPr lang="pl-PL" sz="4000" dirty="0" smtClean="0"/>
              <a:t> = 1.0*sampleFlat()-0.5;"); //+- 1mm</a:t>
            </a:r>
          </a:p>
          <a:p>
            <a:endParaRPr lang="pl-PL" sz="4000" dirty="0" smtClean="0"/>
          </a:p>
          <a:p>
            <a:endParaRPr lang="pl-PL" sz="4000" dirty="0" smtClean="0"/>
          </a:p>
          <a:p>
            <a:r>
              <a:rPr lang="pl-PL" sz="4000" dirty="0" smtClean="0"/>
              <a:t>//</a:t>
            </a:r>
            <a:r>
              <a:rPr lang="pl-PL" sz="4000" dirty="0" err="1" smtClean="0"/>
              <a:t>divergence</a:t>
            </a:r>
            <a:r>
              <a:rPr lang="pl-PL" sz="4000" dirty="0" smtClean="0"/>
              <a:t> </a:t>
            </a:r>
            <a:r>
              <a:rPr lang="pl-PL" sz="4000" dirty="0" err="1" smtClean="0"/>
              <a:t>in</a:t>
            </a:r>
            <a:r>
              <a:rPr lang="pl-PL" sz="4000" dirty="0" smtClean="0"/>
              <a:t> </a:t>
            </a:r>
            <a:r>
              <a:rPr lang="pl-PL" sz="4000" dirty="0" err="1" smtClean="0"/>
              <a:t>px</a:t>
            </a:r>
            <a:r>
              <a:rPr lang="pl-PL" sz="4000" dirty="0" smtClean="0"/>
              <a:t>/</a:t>
            </a:r>
            <a:r>
              <a:rPr lang="pl-PL" sz="4000" dirty="0" err="1" smtClean="0"/>
              <a:t>pz</a:t>
            </a:r>
            <a:r>
              <a:rPr lang="pl-PL" sz="4000" dirty="0" smtClean="0"/>
              <a:t> and </a:t>
            </a:r>
            <a:r>
              <a:rPr lang="pl-PL" sz="4000" dirty="0" err="1" smtClean="0"/>
              <a:t>py</a:t>
            </a:r>
            <a:r>
              <a:rPr lang="pl-PL" sz="4000" dirty="0" smtClean="0"/>
              <a:t>/</a:t>
            </a:r>
            <a:r>
              <a:rPr lang="pl-PL" sz="4000" dirty="0" err="1" smtClean="0"/>
              <a:t>pz</a:t>
            </a:r>
            <a:r>
              <a:rPr lang="pl-PL" sz="4000" dirty="0" smtClean="0"/>
              <a:t>:</a:t>
            </a:r>
          </a:p>
          <a:p>
            <a:r>
              <a:rPr lang="pl-PL" sz="4000" dirty="0" smtClean="0"/>
              <a:t/>
            </a:r>
            <a:br>
              <a:rPr lang="pl-PL" sz="4000" dirty="0" smtClean="0"/>
            </a:br>
            <a:endParaRPr lang="pl-PL" sz="4000" dirty="0" smtClean="0"/>
          </a:p>
          <a:p>
            <a:r>
              <a:rPr lang="pl-PL" sz="4000" dirty="0" err="1" smtClean="0"/>
              <a:t>sim-&gt;Do</a:t>
            </a:r>
            <a:r>
              <a:rPr lang="pl-PL" sz="4000" dirty="0" smtClean="0"/>
              <a:t>("_</a:t>
            </a:r>
            <a:r>
              <a:rPr lang="pl-PL" sz="4000" dirty="0" err="1" smtClean="0"/>
              <a:t>beam_px</a:t>
            </a:r>
            <a:r>
              <a:rPr lang="pl-PL" sz="4000" dirty="0" smtClean="0"/>
              <a:t> = 0.02*PUtils::sampleFlat() - 0.01;");</a:t>
            </a:r>
          </a:p>
          <a:p>
            <a:r>
              <a:rPr lang="pl-PL" sz="4000" dirty="0" smtClean="0"/>
              <a:t/>
            </a:r>
            <a:br>
              <a:rPr lang="pl-PL" sz="4000" dirty="0" smtClean="0"/>
            </a:br>
            <a:endParaRPr lang="pl-PL" sz="4000" dirty="0" smtClean="0"/>
          </a:p>
          <a:p>
            <a:r>
              <a:rPr lang="pl-PL" sz="4000" dirty="0" err="1" smtClean="0"/>
              <a:t>sim-&gt;Do</a:t>
            </a:r>
            <a:r>
              <a:rPr lang="pl-PL" sz="4000" dirty="0" smtClean="0"/>
              <a:t>("_</a:t>
            </a:r>
            <a:r>
              <a:rPr lang="pl-PL" sz="4000" dirty="0" err="1" smtClean="0"/>
              <a:t>beam_py</a:t>
            </a:r>
            <a:r>
              <a:rPr lang="pl-PL" sz="4000" dirty="0" smtClean="0"/>
              <a:t> = 0.1*PUtils::sampleFlat() - 0.05;");</a:t>
            </a:r>
          </a:p>
          <a:p>
            <a:r>
              <a:rPr lang="pl-PL" sz="4000" dirty="0" smtClean="0"/>
              <a:t/>
            </a:r>
            <a:br>
              <a:rPr lang="pl-PL" sz="4000" dirty="0" smtClean="0"/>
            </a:br>
            <a:endParaRPr lang="pl-PL" sz="4000" dirty="0" smtClean="0"/>
          </a:p>
          <a:p>
            <a:r>
              <a:rPr lang="pl-PL" sz="4000" dirty="0" smtClean="0"/>
              <a:t>//</a:t>
            </a:r>
            <a:r>
              <a:rPr lang="pl-PL" sz="4000" dirty="0" err="1" smtClean="0"/>
              <a:t>momentum</a:t>
            </a:r>
            <a:r>
              <a:rPr lang="pl-PL" sz="4000" dirty="0" smtClean="0"/>
              <a:t> </a:t>
            </a:r>
            <a:r>
              <a:rPr lang="pl-PL" sz="4000" dirty="0" err="1" smtClean="0"/>
              <a:t>spread</a:t>
            </a:r>
            <a:r>
              <a:rPr lang="pl-PL" sz="4000" dirty="0" smtClean="0"/>
              <a:t>:</a:t>
            </a:r>
          </a:p>
          <a:p>
            <a:r>
              <a:rPr lang="pl-PL" sz="4000" dirty="0" err="1" smtClean="0"/>
              <a:t>sim-&gt;Do</a:t>
            </a:r>
            <a:r>
              <a:rPr lang="pl-PL" sz="4000" dirty="0" smtClean="0"/>
              <a:t>("_</a:t>
            </a:r>
            <a:r>
              <a:rPr lang="pl-PL" sz="4000" dirty="0" err="1" smtClean="0"/>
              <a:t>beam_dp</a:t>
            </a:r>
            <a:r>
              <a:rPr lang="pl-PL" sz="4000" dirty="0" smtClean="0"/>
              <a:t> = 0.12*sampleFlat() - 0.06;"); //+- 6%</a:t>
            </a:r>
          </a:p>
          <a:p>
            <a:pPr>
              <a:buNone/>
            </a:pPr>
            <a:endParaRPr lang="en-US" sz="4400" dirty="0"/>
          </a:p>
          <a:p>
            <a:r>
              <a:rPr lang="en-US" sz="4400" dirty="0"/>
              <a:t>    //Beam profile at the production </a:t>
            </a:r>
            <a:r>
              <a:rPr lang="en-US" sz="4400" dirty="0" smtClean="0"/>
              <a:t>target</a:t>
            </a:r>
            <a:endParaRPr lang="en-US" sz="4400" dirty="0"/>
          </a:p>
          <a:p>
            <a:r>
              <a:rPr lang="en-US" sz="4400" dirty="0"/>
              <a:t>    //position in mm:</a:t>
            </a:r>
          </a:p>
          <a:p>
            <a:endParaRPr lang="en-US" sz="4400" dirty="0"/>
          </a:p>
          <a:p>
            <a:r>
              <a:rPr lang="en-US" sz="4400" dirty="0"/>
              <a:t>    //Add and enable module:</a:t>
            </a:r>
          </a:p>
          <a:p>
            <a:endParaRPr lang="en-US" sz="4400" dirty="0"/>
          </a:p>
          <a:p>
            <a:r>
              <a:rPr lang="en-US" sz="4400" dirty="0"/>
              <a:t>    </a:t>
            </a:r>
            <a:r>
              <a:rPr lang="en-US" sz="4400" dirty="0" err="1"/>
              <a:t>makeDistributionManager</a:t>
            </a:r>
            <a:r>
              <a:rPr lang="en-US" sz="4400" dirty="0"/>
              <a:t>()-&gt;Add(</a:t>
            </a:r>
            <a:r>
              <a:rPr lang="en-US" sz="4400" dirty="0" err="1"/>
              <a:t>sim</a:t>
            </a:r>
            <a:r>
              <a:rPr lang="en-US" sz="4400" dirty="0"/>
              <a:t>);</a:t>
            </a:r>
          </a:p>
          <a:p>
            <a:pPr marL="0" indent="0">
              <a:buNone/>
            </a:pPr>
            <a:endParaRPr lang="en-US" sz="4400" dirty="0"/>
          </a:p>
          <a:p>
            <a:endParaRPr lang="en-US" sz="4400" dirty="0"/>
          </a:p>
          <a:p>
            <a:pPr>
              <a:buNone/>
            </a:pPr>
            <a:r>
              <a:rPr lang="en-US" sz="4400" dirty="0" err="1" smtClean="0"/>
              <a:t>PReaction</a:t>
            </a:r>
            <a:r>
              <a:rPr lang="en-US" sz="4400" dirty="0" smtClean="0"/>
              <a:t> </a:t>
            </a:r>
            <a:r>
              <a:rPr lang="en-US" sz="4400" dirty="0" err="1"/>
              <a:t>my_reaction</a:t>
            </a:r>
            <a:r>
              <a:rPr lang="en-US" sz="4400" dirty="0"/>
              <a:t>("_T1 = 1.3","pi-","p","n w [e+ e-]","pi_p_n_rho0");</a:t>
            </a:r>
          </a:p>
          <a:p>
            <a:endParaRPr lang="en-US" sz="4400" dirty="0"/>
          </a:p>
          <a:p>
            <a:r>
              <a:rPr lang="en-US" sz="4400" dirty="0"/>
              <a:t>    </a:t>
            </a:r>
            <a:r>
              <a:rPr lang="en-US" sz="4400" dirty="0" err="1"/>
              <a:t>my_reaction.Print</a:t>
            </a:r>
            <a:r>
              <a:rPr lang="en-US" sz="4400" dirty="0"/>
              <a:t>();   //The "Print()" statement is optional</a:t>
            </a:r>
          </a:p>
          <a:p>
            <a:endParaRPr lang="en-US" sz="4400" dirty="0"/>
          </a:p>
          <a:p>
            <a:r>
              <a:rPr lang="en-US" sz="4400" dirty="0"/>
              <a:t>    </a:t>
            </a:r>
            <a:r>
              <a:rPr lang="en-US" sz="4400" dirty="0" err="1"/>
              <a:t>my_reaction.Loop</a:t>
            </a:r>
            <a:r>
              <a:rPr lang="en-US" sz="4400" dirty="0"/>
              <a:t>(500000);</a:t>
            </a:r>
          </a:p>
        </p:txBody>
      </p:sp>
    </p:spTree>
    <p:extLst>
      <p:ext uri="{BB962C8B-B14F-4D97-AF65-F5344CB8AC3E}">
        <p14:creationId xmlns="" xmlns:p14="http://schemas.microsoft.com/office/powerpoint/2010/main" val="4193649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115616" y="1340768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 smtClean="0"/>
              <a:t>Remark</a:t>
            </a:r>
            <a:r>
              <a:rPr lang="pl-PL" dirty="0" smtClean="0"/>
              <a:t> to </a:t>
            </a:r>
            <a:r>
              <a:rPr lang="pl-PL" dirty="0" err="1" smtClean="0"/>
              <a:t>syntax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PLUTO </a:t>
            </a:r>
            <a:r>
              <a:rPr lang="pl-PL" dirty="0" err="1" smtClean="0"/>
              <a:t>macro</a:t>
            </a:r>
            <a:r>
              <a:rPr lang="pl-PL" dirty="0" smtClean="0"/>
              <a:t> :  </a:t>
            </a:r>
            <a:r>
              <a:rPr lang="en-US" dirty="0" smtClean="0"/>
              <a:t>settings</a:t>
            </a:r>
            <a:r>
              <a:rPr lang="pl-PL" dirty="0" smtClean="0"/>
              <a:t> of x, y /px ,py </a:t>
            </a:r>
            <a:r>
              <a:rPr lang="en-US" dirty="0" smtClean="0"/>
              <a:t>need</a:t>
            </a:r>
            <a:r>
              <a:rPr lang="pl-PL" dirty="0" smtClean="0"/>
              <a:t> to be set in </a:t>
            </a:r>
            <a:r>
              <a:rPr lang="en-US" dirty="0" smtClean="0"/>
              <a:t>separate</a:t>
            </a:r>
            <a:r>
              <a:rPr lang="pl-PL" dirty="0" smtClean="0"/>
              <a:t> lines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Results </a:t>
            </a:r>
            <a:r>
              <a:rPr lang="pl-PL" dirty="0" smtClean="0"/>
              <a:t>for </a:t>
            </a:r>
            <a:r>
              <a:rPr lang="pl-PL" dirty="0" err="1" smtClean="0"/>
              <a:t>beam</a:t>
            </a:r>
            <a:r>
              <a:rPr lang="pl-PL" dirty="0" smtClean="0"/>
              <a:t> profile </a:t>
            </a:r>
            <a:r>
              <a:rPr lang="en-US" dirty="0" smtClean="0"/>
              <a:t>are </a:t>
            </a:r>
            <a:r>
              <a:rPr lang="en-US" dirty="0" smtClean="0"/>
              <a:t>as expected</a:t>
            </a:r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492896"/>
            <a:ext cx="4704953" cy="31912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979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Momentum reconstruction at HADES target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6002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pl-PL" sz="2000" dirty="0" smtClean="0"/>
                  <a:t>A </a:t>
                </a:r>
                <a:r>
                  <a:rPr lang="en-US" sz="2000" dirty="0" smtClean="0"/>
                  <a:t>reconstruction</a:t>
                </a:r>
                <a:r>
                  <a:rPr lang="pl-PL" sz="2000" dirty="0" smtClean="0"/>
                  <a:t> of p</a:t>
                </a:r>
                <a:r>
                  <a:rPr lang="pl-PL" sz="2000" baseline="-25000" dirty="0" smtClean="0"/>
                  <a:t>x</a:t>
                </a:r>
                <a:r>
                  <a:rPr lang="pl-PL" sz="2000" dirty="0" smtClean="0"/>
                  <a:t>, p</a:t>
                </a:r>
                <a:r>
                  <a:rPr lang="pl-PL" sz="2000" baseline="-25000" dirty="0" smtClean="0"/>
                  <a:t>y</a:t>
                </a:r>
                <a:r>
                  <a:rPr lang="pl-PL" sz="2000" dirty="0" smtClean="0"/>
                  <a:t> ,p</a:t>
                </a:r>
                <a:r>
                  <a:rPr lang="pl-PL" sz="2000" baseline="-25000" dirty="0" smtClean="0"/>
                  <a:t>z </a:t>
                </a:r>
                <a:r>
                  <a:rPr lang="pl-PL" sz="2000" dirty="0" smtClean="0"/>
                  <a:t>was </a:t>
                </a:r>
                <a:r>
                  <a:rPr lang="en-US" sz="2000" dirty="0" smtClean="0"/>
                  <a:t>preformed</a:t>
                </a:r>
                <a:endParaRPr lang="pl-PL" sz="2000" dirty="0" smtClean="0"/>
              </a:p>
              <a:p>
                <a:r>
                  <a:rPr lang="en-US" sz="2000" dirty="0" smtClean="0"/>
                  <a:t>To check the reconstructed values of momentum a so called target detector was implemented on the beam line simulation</a:t>
                </a:r>
                <a:r>
                  <a:rPr lang="pl-PL" sz="2000" dirty="0" smtClean="0"/>
                  <a:t> (1 cm </a:t>
                </a:r>
                <a:r>
                  <a:rPr lang="en-US" sz="2000" dirty="0" smtClean="0"/>
                  <a:t>before</a:t>
                </a:r>
                <a:r>
                  <a:rPr lang="pl-PL" sz="2000" dirty="0" smtClean="0"/>
                  <a:t> the target)</a:t>
                </a:r>
              </a:p>
              <a:p>
                <a:r>
                  <a:rPr lang="en-US" sz="2000" dirty="0" smtClean="0"/>
                  <a:t>To simulate the acceptance of the beam line, a condition was introduced </a:t>
                </a:r>
                <a:r>
                  <a:rPr lang="pl-PL" sz="2000" dirty="0" smtClean="0"/>
                  <a:t>(x &lt; 6 &amp; y &lt; 6)</a:t>
                </a:r>
              </a:p>
              <a:p>
                <a:r>
                  <a:rPr lang="en-US" sz="2000" dirty="0" smtClean="0"/>
                  <a:t>A start detector was also added to the beam line</a:t>
                </a:r>
                <a:r>
                  <a:rPr lang="pl-PL" sz="2000" dirty="0" smtClean="0"/>
                  <a:t> (</a:t>
                </a:r>
                <a:r>
                  <a:rPr lang="en-US" sz="2000" dirty="0" smtClean="0"/>
                  <a:t>a hit from the start detector says that this was a valid event</a:t>
                </a:r>
                <a:r>
                  <a:rPr lang="pl-PL" sz="2000" dirty="0" smtClean="0"/>
                  <a:t>)</a:t>
                </a:r>
              </a:p>
              <a:p>
                <a:r>
                  <a:rPr lang="en-US" sz="2000" dirty="0" smtClean="0"/>
                  <a:t>Simulated reaction</a:t>
                </a:r>
                <a:r>
                  <a:rPr lang="pl-PL" sz="2000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pl-PL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l-PL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l-P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pl-P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l-P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pl-P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pl-P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l-P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pl-P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l-P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l-P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pl-PL" sz="2000" dirty="0" smtClean="0"/>
              </a:p>
              <a:p>
                <a:r>
                  <a:rPr lang="en-US" sz="2000" dirty="0" smtClean="0"/>
                  <a:t>Calculations of the mass of neutron was preformed for three situations </a:t>
                </a:r>
                <a:r>
                  <a:rPr lang="pl-PL" sz="2000" dirty="0" smtClean="0"/>
                  <a:t>(</a:t>
                </a:r>
                <a:r>
                  <a:rPr lang="en-US" sz="2000" dirty="0" smtClean="0"/>
                  <a:t>fixed momentum = 1.3, momentum form target detector, momentum coming from reconstruction</a:t>
                </a:r>
                <a:r>
                  <a:rPr lang="pl-PL" sz="2000" dirty="0" smtClean="0"/>
                  <a:t>)</a:t>
                </a:r>
                <a:endParaRPr lang="en-US" sz="2000" dirty="0"/>
              </a:p>
            </p:txBody>
          </p:sp>
        </mc:Choice>
        <mc:Fallback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600200"/>
                <a:ext cx="8229600" cy="4525963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802090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Acceptance cut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484784"/>
            <a:ext cx="6480720" cy="4668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9467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Invariant mass of e+ e-</a:t>
            </a:r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420888"/>
            <a:ext cx="4989934" cy="35713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5521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pl-PL" dirty="0" smtClean="0"/>
              <a:t>Neutron mass </a:t>
            </a:r>
            <a:r>
              <a:rPr lang="en-US" dirty="0" smtClean="0"/>
              <a:t>calculations</a:t>
            </a:r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80728"/>
            <a:ext cx="3790677" cy="268726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980728"/>
            <a:ext cx="3872405" cy="2674053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861048"/>
            <a:ext cx="3888432" cy="285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5868144" y="4365104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pion </a:t>
            </a:r>
            <a:r>
              <a:rPr lang="pl-PL" dirty="0" err="1" smtClean="0"/>
              <a:t>beam</a:t>
            </a:r>
            <a:r>
              <a:rPr lang="pl-PL" dirty="0" smtClean="0"/>
              <a:t> </a:t>
            </a:r>
            <a:r>
              <a:rPr lang="pl-PL" dirty="0" err="1" smtClean="0"/>
              <a:t>acceptance</a:t>
            </a:r>
            <a:r>
              <a:rPr lang="pl-PL" dirty="0" smtClean="0"/>
              <a:t> </a:t>
            </a:r>
            <a:r>
              <a:rPr lang="pl-PL" dirty="0" err="1" smtClean="0"/>
              <a:t>included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err="1" smtClean="0"/>
              <a:t>hits</a:t>
            </a:r>
            <a:r>
              <a:rPr lang="pl-PL" dirty="0" smtClean="0"/>
              <a:t> on start </a:t>
            </a:r>
            <a:r>
              <a:rPr lang="pl-PL" dirty="0" err="1" smtClean="0"/>
              <a:t>detector</a:t>
            </a:r>
            <a:r>
              <a:rPr lang="pl-PL" dirty="0" smtClean="0"/>
              <a:t> </a:t>
            </a:r>
            <a:r>
              <a:rPr lang="pl-PL" dirty="0" err="1" smtClean="0"/>
              <a:t>required</a:t>
            </a:r>
            <a:r>
              <a:rPr lang="pl-PL" dirty="0" smtClean="0"/>
              <a:t> (30 cm </a:t>
            </a:r>
            <a:r>
              <a:rPr lang="pl-PL" dirty="0" err="1" smtClean="0"/>
              <a:t>in</a:t>
            </a:r>
            <a:r>
              <a:rPr lang="pl-PL" dirty="0" smtClean="0"/>
              <a:t> front of </a:t>
            </a:r>
            <a:r>
              <a:rPr lang="pl-PL" dirty="0" err="1" smtClean="0"/>
              <a:t>the</a:t>
            </a:r>
            <a:r>
              <a:rPr lang="pl-PL" dirty="0" smtClean="0"/>
              <a:t> target 16x16 mm</a:t>
            </a:r>
            <a:r>
              <a:rPr lang="pl-PL" baseline="30000" dirty="0" smtClean="0"/>
              <a:t>2 </a:t>
            </a:r>
            <a:r>
              <a:rPr lang="pl-PL" dirty="0" smtClean="0"/>
              <a:t> </a:t>
            </a:r>
            <a:r>
              <a:rPr lang="pl-PL" dirty="0" err="1" smtClean="0"/>
              <a:t>active</a:t>
            </a:r>
            <a:r>
              <a:rPr lang="pl-PL" dirty="0" smtClean="0"/>
              <a:t> </a:t>
            </a:r>
            <a:r>
              <a:rPr lang="pl-PL" dirty="0" err="1" smtClean="0"/>
              <a:t>area</a:t>
            </a:r>
            <a:r>
              <a:rPr lang="pl-PL" smtClean="0"/>
              <a:t>) 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935435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issue of missing momentum in the simulation is fixed;</a:t>
            </a:r>
            <a:endParaRPr lang="pl-PL" dirty="0" smtClean="0"/>
          </a:p>
          <a:p>
            <a:r>
              <a:rPr lang="en-US" dirty="0" smtClean="0"/>
              <a:t>Calculations of neutron missing mass show that the algorithm works as it should</a:t>
            </a:r>
            <a:r>
              <a:rPr lang="pl-PL" dirty="0" smtClean="0"/>
              <a:t> (</a:t>
            </a:r>
            <a:r>
              <a:rPr lang="en-US" dirty="0" smtClean="0"/>
              <a:t>same results coming from reconstruction and target detector</a:t>
            </a:r>
            <a:r>
              <a:rPr lang="pl-PL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4765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dirty="0" smtClean="0"/>
              <a:t>Element </a:t>
            </a:r>
            <a:r>
              <a:rPr lang="pl-PL" sz="3200" dirty="0" err="1" smtClean="0"/>
              <a:t>positions</a:t>
            </a:r>
            <a:r>
              <a:rPr lang="pl-PL" sz="3200" dirty="0" smtClean="0"/>
              <a:t> </a:t>
            </a:r>
            <a:r>
              <a:rPr lang="pl-PL" sz="3200" dirty="0" err="1" smtClean="0"/>
              <a:t>along</a:t>
            </a:r>
            <a:r>
              <a:rPr lang="pl-PL" sz="3200" dirty="0" smtClean="0"/>
              <a:t> the </a:t>
            </a:r>
            <a:r>
              <a:rPr lang="pl-PL" sz="3200" dirty="0" err="1" smtClean="0"/>
              <a:t>beam</a:t>
            </a:r>
            <a:r>
              <a:rPr lang="pl-PL" sz="3200" dirty="0" smtClean="0"/>
              <a:t> </a:t>
            </a:r>
            <a:r>
              <a:rPr lang="pl-PL" sz="3200" dirty="0" err="1" smtClean="0"/>
              <a:t>line</a:t>
            </a:r>
            <a:endParaRPr lang="pl-PL" sz="3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020272" y="1412776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 smtClean="0"/>
              <a:t>This</a:t>
            </a:r>
            <a:r>
              <a:rPr lang="pl-PL" sz="1400" dirty="0" smtClean="0"/>
              <a:t> </a:t>
            </a:r>
            <a:r>
              <a:rPr lang="pl-PL" sz="1400" dirty="0" err="1" smtClean="0"/>
              <a:t>excell</a:t>
            </a:r>
            <a:r>
              <a:rPr lang="pl-PL" sz="1400" dirty="0" smtClean="0"/>
              <a:t> </a:t>
            </a:r>
            <a:r>
              <a:rPr lang="pl-PL" sz="1400" dirty="0" err="1" smtClean="0"/>
              <a:t>table</a:t>
            </a:r>
            <a:r>
              <a:rPr lang="pl-PL" sz="1400" dirty="0" smtClean="0"/>
              <a:t> </a:t>
            </a:r>
            <a:r>
              <a:rPr lang="pl-PL" sz="1400" dirty="0" err="1" smtClean="0"/>
              <a:t>gives</a:t>
            </a:r>
            <a:r>
              <a:rPr lang="pl-PL" sz="1400" dirty="0" smtClean="0"/>
              <a:t> </a:t>
            </a:r>
            <a:r>
              <a:rPr lang="pl-PL" sz="1400" dirty="0" err="1" smtClean="0"/>
              <a:t>positions</a:t>
            </a:r>
            <a:r>
              <a:rPr lang="pl-PL" sz="1400" dirty="0" smtClean="0"/>
              <a:t> </a:t>
            </a:r>
            <a:r>
              <a:rPr lang="pl-PL" sz="1400" dirty="0" err="1" smtClean="0"/>
              <a:t>in</a:t>
            </a:r>
            <a:r>
              <a:rPr lang="pl-PL" sz="1400" dirty="0" smtClean="0"/>
              <a:t> mm </a:t>
            </a:r>
            <a:r>
              <a:rPr lang="pl-PL" sz="1400" dirty="0" err="1" smtClean="0"/>
              <a:t>going</a:t>
            </a:r>
            <a:r>
              <a:rPr lang="pl-PL" sz="1400" dirty="0" smtClean="0"/>
              <a:t> </a:t>
            </a:r>
            <a:r>
              <a:rPr lang="pl-PL" sz="1400" dirty="0" err="1" smtClean="0"/>
              <a:t>from</a:t>
            </a:r>
            <a:r>
              <a:rPr lang="pl-PL" sz="1400" dirty="0" smtClean="0"/>
              <a:t> target </a:t>
            </a:r>
            <a:r>
              <a:rPr lang="pl-PL" sz="1400" dirty="0" err="1" smtClean="0"/>
              <a:t>backward</a:t>
            </a:r>
            <a:r>
              <a:rPr lang="pl-PL" sz="1400" dirty="0" smtClean="0"/>
              <a:t> </a:t>
            </a:r>
            <a:endParaRPr lang="pl-PL" sz="1400" dirty="0"/>
          </a:p>
        </p:txBody>
      </p:sp>
      <p:graphicFrame>
        <p:nvGraphicFramePr>
          <p:cNvPr id="2064" name="Object 16"/>
          <p:cNvGraphicFramePr>
            <a:graphicFrameLocks noChangeAspect="1"/>
          </p:cNvGraphicFramePr>
          <p:nvPr/>
        </p:nvGraphicFramePr>
        <p:xfrm>
          <a:off x="1763712" y="1125538"/>
          <a:ext cx="3888407" cy="5648192"/>
        </p:xfrm>
        <a:graphic>
          <a:graphicData uri="http://schemas.openxmlformats.org/presentationml/2006/ole">
            <p:oleObj spid="_x0000_s2064" name="Arkusz" r:id="rId3" imgW="5280768" imgH="7673412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l-PL" dirty="0" err="1" smtClean="0"/>
              <a:t>Effect</a:t>
            </a:r>
            <a:r>
              <a:rPr lang="pl-PL" dirty="0" smtClean="0"/>
              <a:t> of </a:t>
            </a:r>
            <a:r>
              <a:rPr lang="pl-PL" dirty="0" err="1" smtClean="0"/>
              <a:t>Dp</a:t>
            </a:r>
            <a:r>
              <a:rPr lang="pl-PL" dirty="0" smtClean="0"/>
              <a:t>/p =+-8%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24744"/>
            <a:ext cx="8507288" cy="5184576"/>
          </a:xfrm>
        </p:spPr>
        <p:txBody>
          <a:bodyPr>
            <a:normAutofit fontScale="25000" lnSpcReduction="20000"/>
          </a:bodyPr>
          <a:lstStyle/>
          <a:p>
            <a:r>
              <a:rPr lang="pl-PL" dirty="0" smtClean="0"/>
              <a:t> //</a:t>
            </a:r>
            <a:r>
              <a:rPr lang="pl-PL" dirty="0" err="1" smtClean="0"/>
              <a:t>Init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reaction</a:t>
            </a:r>
            <a:r>
              <a:rPr lang="pl-PL" dirty="0" smtClean="0"/>
              <a:t> for </a:t>
            </a:r>
            <a:r>
              <a:rPr lang="pl-PL" dirty="0" err="1" smtClean="0"/>
              <a:t>c.m</a:t>
            </a:r>
            <a:r>
              <a:rPr lang="pl-PL" dirty="0" smtClean="0"/>
              <a:t>. </a:t>
            </a:r>
            <a:r>
              <a:rPr lang="pl-PL" dirty="0" err="1" smtClean="0"/>
              <a:t>sampling</a:t>
            </a:r>
            <a:r>
              <a:rPr lang="pl-PL" dirty="0" smtClean="0"/>
              <a:t>:</a:t>
            </a:r>
          </a:p>
          <a:p>
            <a:r>
              <a:rPr lang="pl-PL" dirty="0" smtClean="0"/>
              <a:t>    </a:t>
            </a:r>
            <a:r>
              <a:rPr lang="pl-PL" dirty="0" err="1" smtClean="0"/>
              <a:t>PBeamLineSimulation</a:t>
            </a:r>
            <a:r>
              <a:rPr lang="pl-PL" dirty="0" smtClean="0"/>
              <a:t> *sim = </a:t>
            </a:r>
            <a:r>
              <a:rPr lang="pl-PL" dirty="0" err="1" smtClean="0"/>
              <a:t>new</a:t>
            </a:r>
            <a:r>
              <a:rPr lang="pl-PL" dirty="0" smtClean="0"/>
              <a:t> </a:t>
            </a:r>
            <a:r>
              <a:rPr lang="pl-PL" dirty="0" err="1" smtClean="0"/>
              <a:t>PBeamLineSimulation</a:t>
            </a:r>
            <a:r>
              <a:rPr lang="pl-PL" dirty="0" smtClean="0"/>
              <a:t>("</a:t>
            </a:r>
            <a:r>
              <a:rPr lang="pl-PL" dirty="0" err="1" smtClean="0"/>
              <a:t>beam</a:t>
            </a:r>
            <a:r>
              <a:rPr lang="pl-PL" dirty="0" smtClean="0"/>
              <a:t>", "Beam </a:t>
            </a:r>
            <a:r>
              <a:rPr lang="pl-PL" dirty="0" err="1" smtClean="0"/>
              <a:t>line</a:t>
            </a:r>
            <a:r>
              <a:rPr lang="pl-PL" dirty="0" smtClean="0"/>
              <a:t> </a:t>
            </a:r>
            <a:r>
              <a:rPr lang="pl-PL" dirty="0" err="1" smtClean="0"/>
              <a:t>simulation</a:t>
            </a:r>
            <a:r>
              <a:rPr lang="pl-PL" dirty="0" smtClean="0"/>
              <a:t>");</a:t>
            </a:r>
          </a:p>
          <a:p>
            <a:r>
              <a:rPr lang="pl-PL" dirty="0" smtClean="0"/>
              <a:t>    </a:t>
            </a:r>
            <a:r>
              <a:rPr lang="pl-PL" dirty="0" err="1" smtClean="0"/>
              <a:t>sim-&gt;SetReaction</a:t>
            </a:r>
            <a:r>
              <a:rPr lang="pl-PL" dirty="0" smtClean="0"/>
              <a:t>("p + </a:t>
            </a:r>
            <a:r>
              <a:rPr lang="pl-PL" dirty="0" err="1" smtClean="0"/>
              <a:t>p</a:t>
            </a:r>
            <a:r>
              <a:rPr lang="pl-PL" dirty="0" smtClean="0"/>
              <a:t>");</a:t>
            </a:r>
          </a:p>
          <a:p>
            <a:r>
              <a:rPr lang="pl-PL" dirty="0" smtClean="0"/>
              <a:t>    //</a:t>
            </a:r>
            <a:r>
              <a:rPr lang="pl-PL" dirty="0" err="1" smtClean="0"/>
              <a:t>Read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data file</a:t>
            </a:r>
          </a:p>
          <a:p>
            <a:r>
              <a:rPr lang="pl-PL" dirty="0" smtClean="0"/>
              <a:t>    </a:t>
            </a:r>
            <a:r>
              <a:rPr lang="pl-PL" dirty="0" err="1" smtClean="0"/>
              <a:t>sim-&gt;InitBeamLine</a:t>
            </a:r>
            <a:r>
              <a:rPr lang="pl-PL" dirty="0" smtClean="0"/>
              <a:t>("pibeam_set6.data");</a:t>
            </a:r>
          </a:p>
          <a:p>
            <a:r>
              <a:rPr lang="pl-PL" dirty="0" smtClean="0"/>
              <a:t>    //Place (</a:t>
            </a:r>
            <a:r>
              <a:rPr lang="pl-PL" dirty="0" err="1" smtClean="0"/>
              <a:t>virtual</a:t>
            </a:r>
            <a:r>
              <a:rPr lang="pl-PL" dirty="0" smtClean="0"/>
              <a:t>) </a:t>
            </a:r>
            <a:r>
              <a:rPr lang="pl-PL" dirty="0" err="1" smtClean="0"/>
              <a:t>detector</a:t>
            </a:r>
            <a:r>
              <a:rPr lang="pl-PL" dirty="0" smtClean="0"/>
              <a:t> </a:t>
            </a:r>
            <a:r>
              <a:rPr lang="pl-PL" dirty="0" err="1" smtClean="0"/>
              <a:t>along</a:t>
            </a:r>
            <a:r>
              <a:rPr lang="pl-PL" dirty="0" smtClean="0"/>
              <a:t> the </a:t>
            </a:r>
            <a:r>
              <a:rPr lang="pl-PL" dirty="0" err="1" smtClean="0"/>
              <a:t>beam</a:t>
            </a:r>
            <a:r>
              <a:rPr lang="pl-PL" dirty="0" smtClean="0"/>
              <a:t> </a:t>
            </a:r>
            <a:r>
              <a:rPr lang="pl-PL" dirty="0" err="1" smtClean="0"/>
              <a:t>line</a:t>
            </a:r>
            <a:r>
              <a:rPr lang="pl-PL" dirty="0" smtClean="0"/>
              <a:t>. </a:t>
            </a:r>
            <a:r>
              <a:rPr lang="pl-PL" dirty="0" err="1" smtClean="0"/>
              <a:t>Units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mm:</a:t>
            </a:r>
          </a:p>
          <a:p>
            <a:r>
              <a:rPr lang="pl-PL" dirty="0" smtClean="0"/>
              <a:t>    </a:t>
            </a:r>
            <a:r>
              <a:rPr lang="pl-PL" dirty="0" err="1" smtClean="0"/>
              <a:t>sim-&gt;AddDetector</a:t>
            </a:r>
            <a:r>
              <a:rPr lang="pl-PL" dirty="0" smtClean="0"/>
              <a:t>("det1", -3000.0);</a:t>
            </a:r>
          </a:p>
          <a:p>
            <a:r>
              <a:rPr lang="pl-PL" dirty="0" smtClean="0"/>
              <a:t>    </a:t>
            </a:r>
            <a:r>
              <a:rPr lang="pl-PL" dirty="0" err="1" smtClean="0"/>
              <a:t>sim-&gt;AddDetector</a:t>
            </a:r>
            <a:r>
              <a:rPr lang="pl-PL" dirty="0" smtClean="0"/>
              <a:t>("det2", -6000.0);</a:t>
            </a:r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    for (double </a:t>
            </a:r>
            <a:r>
              <a:rPr lang="pl-PL" dirty="0" err="1" smtClean="0"/>
              <a:t>dist</a:t>
            </a:r>
            <a:r>
              <a:rPr lang="pl-PL" dirty="0" smtClean="0"/>
              <a:t> = -30000; dist&lt;0; dist+=300)</a:t>
            </a:r>
          </a:p>
          <a:p>
            <a:r>
              <a:rPr lang="pl-PL" dirty="0" smtClean="0"/>
              <a:t>	</a:t>
            </a:r>
            <a:r>
              <a:rPr lang="pl-PL" dirty="0" err="1" smtClean="0"/>
              <a:t>sim-&gt;AddDetector</a:t>
            </a:r>
            <a:r>
              <a:rPr lang="pl-PL" dirty="0" smtClean="0"/>
              <a:t>("</a:t>
            </a:r>
            <a:r>
              <a:rPr lang="pl-PL" dirty="0" err="1" smtClean="0"/>
              <a:t>complete</a:t>
            </a:r>
            <a:r>
              <a:rPr lang="pl-PL" dirty="0" smtClean="0"/>
              <a:t>", </a:t>
            </a:r>
            <a:r>
              <a:rPr lang="pl-PL" dirty="0" err="1" smtClean="0"/>
              <a:t>dist</a:t>
            </a:r>
            <a:r>
              <a:rPr lang="pl-PL" dirty="0" smtClean="0"/>
              <a:t>);</a:t>
            </a:r>
          </a:p>
          <a:p>
            <a:r>
              <a:rPr lang="pl-PL" dirty="0" smtClean="0"/>
              <a:t>    //</a:t>
            </a:r>
            <a:r>
              <a:rPr lang="pl-PL" dirty="0" err="1" smtClean="0"/>
              <a:t>open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ROOT file and </a:t>
            </a:r>
            <a:r>
              <a:rPr lang="pl-PL" dirty="0" err="1" smtClean="0"/>
              <a:t>type</a:t>
            </a:r>
            <a:r>
              <a:rPr lang="pl-PL" dirty="0" smtClean="0"/>
              <a:t>:</a:t>
            </a:r>
          </a:p>
          <a:p>
            <a:r>
              <a:rPr lang="pl-PL" dirty="0" smtClean="0"/>
              <a:t>    //</a:t>
            </a:r>
            <a:r>
              <a:rPr lang="pl-PL" dirty="0" err="1" smtClean="0"/>
              <a:t>data.Draw</a:t>
            </a:r>
            <a:r>
              <a:rPr lang="pl-PL" dirty="0" smtClean="0"/>
              <a:t>("</a:t>
            </a:r>
            <a:r>
              <a:rPr lang="pl-PL" dirty="0" err="1" smtClean="0"/>
              <a:t>complete.fV.fX:complete.fV.fZ</a:t>
            </a:r>
            <a:r>
              <a:rPr lang="pl-PL" dirty="0" smtClean="0"/>
              <a:t> &gt;&gt;h3(100,-30000,0,100,-80,80)","","</a:t>
            </a:r>
            <a:r>
              <a:rPr lang="pl-PL" dirty="0" err="1" smtClean="0"/>
              <a:t>colz</a:t>
            </a:r>
            <a:r>
              <a:rPr lang="pl-PL" dirty="0" smtClean="0"/>
              <a:t>");</a:t>
            </a:r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    //</a:t>
            </a:r>
            <a:r>
              <a:rPr lang="pl-PL" dirty="0" err="1" smtClean="0"/>
              <a:t>Choose</a:t>
            </a:r>
            <a:r>
              <a:rPr lang="pl-PL" dirty="0" smtClean="0"/>
              <a:t> </a:t>
            </a:r>
            <a:r>
              <a:rPr lang="pl-PL" dirty="0" err="1" smtClean="0"/>
              <a:t>which</a:t>
            </a:r>
            <a:r>
              <a:rPr lang="pl-PL" dirty="0" smtClean="0"/>
              <a:t> module </a:t>
            </a:r>
            <a:r>
              <a:rPr lang="pl-PL" dirty="0" err="1" smtClean="0"/>
              <a:t>should</a:t>
            </a:r>
            <a:r>
              <a:rPr lang="pl-PL" dirty="0" smtClean="0"/>
              <a:t> be </a:t>
            </a:r>
            <a:r>
              <a:rPr lang="pl-PL" dirty="0" err="1" smtClean="0"/>
              <a:t>the</a:t>
            </a:r>
            <a:r>
              <a:rPr lang="pl-PL" dirty="0" smtClean="0"/>
              <a:t> target:</a:t>
            </a:r>
          </a:p>
          <a:p>
            <a:r>
              <a:rPr lang="pl-PL" dirty="0" smtClean="0"/>
              <a:t>    </a:t>
            </a:r>
            <a:r>
              <a:rPr lang="pl-PL" dirty="0" err="1" smtClean="0"/>
              <a:t>sim-&gt;TargetIsElement</a:t>
            </a:r>
            <a:r>
              <a:rPr lang="pl-PL" dirty="0" smtClean="0"/>
              <a:t>(33);</a:t>
            </a:r>
          </a:p>
          <a:p>
            <a:r>
              <a:rPr lang="pl-PL" dirty="0" smtClean="0"/>
              <a:t>    //</a:t>
            </a:r>
            <a:r>
              <a:rPr lang="pl-PL" dirty="0" err="1" smtClean="0"/>
              <a:t>Select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global </a:t>
            </a:r>
            <a:r>
              <a:rPr lang="pl-PL" dirty="0" err="1" smtClean="0"/>
              <a:t>momentum</a:t>
            </a:r>
            <a:r>
              <a:rPr lang="pl-PL" dirty="0" smtClean="0"/>
              <a:t>:</a:t>
            </a:r>
          </a:p>
          <a:p>
            <a:r>
              <a:rPr lang="pl-PL" dirty="0" smtClean="0"/>
              <a:t>    </a:t>
            </a:r>
            <a:r>
              <a:rPr lang="pl-PL" dirty="0" err="1" smtClean="0"/>
              <a:t>sim-&gt;SetGlobalMomentum</a:t>
            </a:r>
            <a:r>
              <a:rPr lang="pl-PL" dirty="0" smtClean="0"/>
              <a:t>(3.0);</a:t>
            </a:r>
          </a:p>
          <a:p>
            <a:endParaRPr lang="pl-PL" dirty="0" smtClean="0"/>
          </a:p>
          <a:p>
            <a:r>
              <a:rPr lang="pl-PL" dirty="0" smtClean="0">
                <a:solidFill>
                  <a:schemeClr val="accent1"/>
                </a:solidFill>
              </a:rPr>
              <a:t>    //Beam profile </a:t>
            </a:r>
            <a:r>
              <a:rPr lang="pl-PL" dirty="0" err="1" smtClean="0">
                <a:solidFill>
                  <a:schemeClr val="accent1"/>
                </a:solidFill>
              </a:rPr>
              <a:t>at</a:t>
            </a:r>
            <a:r>
              <a:rPr lang="pl-PL" dirty="0" smtClean="0">
                <a:solidFill>
                  <a:schemeClr val="accent1"/>
                </a:solidFill>
              </a:rPr>
              <a:t> the </a:t>
            </a:r>
            <a:r>
              <a:rPr lang="pl-PL" dirty="0" err="1" smtClean="0">
                <a:solidFill>
                  <a:schemeClr val="accent1"/>
                </a:solidFill>
              </a:rPr>
              <a:t>production</a:t>
            </a:r>
            <a:r>
              <a:rPr lang="pl-PL" dirty="0" smtClean="0">
                <a:solidFill>
                  <a:schemeClr val="accent1"/>
                </a:solidFill>
              </a:rPr>
              <a:t> target</a:t>
            </a:r>
          </a:p>
          <a:p>
            <a:r>
              <a:rPr lang="pl-PL" dirty="0" smtClean="0">
                <a:solidFill>
                  <a:schemeClr val="accent1"/>
                </a:solidFill>
              </a:rPr>
              <a:t>    //</a:t>
            </a:r>
            <a:r>
              <a:rPr lang="pl-PL" dirty="0" err="1" smtClean="0">
                <a:solidFill>
                  <a:schemeClr val="accent1"/>
                </a:solidFill>
              </a:rPr>
              <a:t>position</a:t>
            </a:r>
            <a:r>
              <a:rPr lang="pl-PL" dirty="0" smtClean="0">
                <a:solidFill>
                  <a:schemeClr val="accent1"/>
                </a:solidFill>
              </a:rPr>
              <a:t> </a:t>
            </a:r>
            <a:r>
              <a:rPr lang="pl-PL" dirty="0" err="1" smtClean="0">
                <a:solidFill>
                  <a:schemeClr val="accent1"/>
                </a:solidFill>
              </a:rPr>
              <a:t>in</a:t>
            </a:r>
            <a:r>
              <a:rPr lang="pl-PL" dirty="0" smtClean="0">
                <a:solidFill>
                  <a:schemeClr val="accent1"/>
                </a:solidFill>
              </a:rPr>
              <a:t> mm:</a:t>
            </a:r>
          </a:p>
          <a:p>
            <a:r>
              <a:rPr lang="pl-PL" dirty="0" smtClean="0">
                <a:solidFill>
                  <a:schemeClr val="accent1"/>
                </a:solidFill>
              </a:rPr>
              <a:t>    </a:t>
            </a:r>
            <a:r>
              <a:rPr lang="pl-PL" dirty="0" err="1" smtClean="0">
                <a:solidFill>
                  <a:schemeClr val="accent1"/>
                </a:solidFill>
              </a:rPr>
              <a:t>sim-&gt;Do</a:t>
            </a:r>
            <a:r>
              <a:rPr lang="pl-PL" dirty="0" smtClean="0">
                <a:solidFill>
                  <a:schemeClr val="accent1"/>
                </a:solidFill>
              </a:rPr>
              <a:t>("_</a:t>
            </a:r>
            <a:r>
              <a:rPr lang="pl-PL" dirty="0" err="1" smtClean="0">
                <a:solidFill>
                  <a:schemeClr val="accent1"/>
                </a:solidFill>
              </a:rPr>
              <a:t>beam_x</a:t>
            </a:r>
            <a:r>
              <a:rPr lang="pl-PL" dirty="0" smtClean="0">
                <a:solidFill>
                  <a:schemeClr val="accent1"/>
                </a:solidFill>
              </a:rPr>
              <a:t> = 0;  _</a:t>
            </a:r>
            <a:r>
              <a:rPr lang="pl-PL" dirty="0" err="1" smtClean="0">
                <a:solidFill>
                  <a:schemeClr val="accent1"/>
                </a:solidFill>
              </a:rPr>
              <a:t>beam_y</a:t>
            </a:r>
            <a:r>
              <a:rPr lang="pl-PL" dirty="0" smtClean="0">
                <a:solidFill>
                  <a:schemeClr val="accent1"/>
                </a:solidFill>
              </a:rPr>
              <a:t> = 0;");</a:t>
            </a:r>
          </a:p>
          <a:p>
            <a:r>
              <a:rPr lang="pl-PL" dirty="0" smtClean="0">
                <a:solidFill>
                  <a:schemeClr val="accent1"/>
                </a:solidFill>
              </a:rPr>
              <a:t>    //</a:t>
            </a:r>
            <a:r>
              <a:rPr lang="pl-PL" dirty="0" err="1" smtClean="0">
                <a:solidFill>
                  <a:schemeClr val="accent1"/>
                </a:solidFill>
              </a:rPr>
              <a:t>divergence</a:t>
            </a:r>
            <a:r>
              <a:rPr lang="pl-PL" dirty="0" smtClean="0">
                <a:solidFill>
                  <a:schemeClr val="accent1"/>
                </a:solidFill>
              </a:rPr>
              <a:t> </a:t>
            </a:r>
            <a:r>
              <a:rPr lang="pl-PL" dirty="0" err="1" smtClean="0">
                <a:solidFill>
                  <a:schemeClr val="accent1"/>
                </a:solidFill>
              </a:rPr>
              <a:t>in</a:t>
            </a:r>
            <a:r>
              <a:rPr lang="pl-PL" dirty="0" smtClean="0">
                <a:solidFill>
                  <a:schemeClr val="accent1"/>
                </a:solidFill>
              </a:rPr>
              <a:t> </a:t>
            </a:r>
            <a:r>
              <a:rPr lang="pl-PL" dirty="0" err="1" smtClean="0">
                <a:solidFill>
                  <a:schemeClr val="accent1"/>
                </a:solidFill>
              </a:rPr>
              <a:t>px</a:t>
            </a:r>
            <a:r>
              <a:rPr lang="pl-PL" dirty="0" smtClean="0">
                <a:solidFill>
                  <a:schemeClr val="accent1"/>
                </a:solidFill>
              </a:rPr>
              <a:t>/</a:t>
            </a:r>
            <a:r>
              <a:rPr lang="pl-PL" dirty="0" err="1" smtClean="0">
                <a:solidFill>
                  <a:schemeClr val="accent1"/>
                </a:solidFill>
              </a:rPr>
              <a:t>pz</a:t>
            </a:r>
            <a:r>
              <a:rPr lang="pl-PL" dirty="0" smtClean="0">
                <a:solidFill>
                  <a:schemeClr val="accent1"/>
                </a:solidFill>
              </a:rPr>
              <a:t> and </a:t>
            </a:r>
            <a:r>
              <a:rPr lang="pl-PL" dirty="0" err="1" smtClean="0">
                <a:solidFill>
                  <a:schemeClr val="accent1"/>
                </a:solidFill>
              </a:rPr>
              <a:t>py</a:t>
            </a:r>
            <a:r>
              <a:rPr lang="pl-PL" dirty="0" smtClean="0">
                <a:solidFill>
                  <a:schemeClr val="accent1"/>
                </a:solidFill>
              </a:rPr>
              <a:t>/</a:t>
            </a:r>
            <a:r>
              <a:rPr lang="pl-PL" dirty="0" err="1" smtClean="0">
                <a:solidFill>
                  <a:schemeClr val="accent1"/>
                </a:solidFill>
              </a:rPr>
              <a:t>pz</a:t>
            </a:r>
            <a:r>
              <a:rPr lang="pl-PL" dirty="0" smtClean="0">
                <a:solidFill>
                  <a:schemeClr val="accent1"/>
                </a:solidFill>
              </a:rPr>
              <a:t>:</a:t>
            </a:r>
          </a:p>
          <a:p>
            <a:r>
              <a:rPr lang="pl-PL" dirty="0" smtClean="0">
                <a:solidFill>
                  <a:schemeClr val="accent1"/>
                </a:solidFill>
              </a:rPr>
              <a:t>    //</a:t>
            </a:r>
            <a:r>
              <a:rPr lang="pl-PL" dirty="0" err="1" smtClean="0">
                <a:solidFill>
                  <a:schemeClr val="accent1"/>
                </a:solidFill>
              </a:rPr>
              <a:t>sim-&gt;Do</a:t>
            </a:r>
            <a:r>
              <a:rPr lang="pl-PL" dirty="0" smtClean="0">
                <a:solidFill>
                  <a:schemeClr val="accent1"/>
                </a:solidFill>
              </a:rPr>
              <a:t>("_</a:t>
            </a:r>
            <a:r>
              <a:rPr lang="pl-PL" dirty="0" err="1" smtClean="0">
                <a:solidFill>
                  <a:schemeClr val="accent1"/>
                </a:solidFill>
              </a:rPr>
              <a:t>beam_px</a:t>
            </a:r>
            <a:r>
              <a:rPr lang="pl-PL" dirty="0" smtClean="0">
                <a:solidFill>
                  <a:schemeClr val="accent1"/>
                </a:solidFill>
              </a:rPr>
              <a:t> = 0; _</a:t>
            </a:r>
            <a:r>
              <a:rPr lang="pl-PL" dirty="0" err="1" smtClean="0">
                <a:solidFill>
                  <a:schemeClr val="accent1"/>
                </a:solidFill>
              </a:rPr>
              <a:t>beam_py</a:t>
            </a:r>
            <a:r>
              <a:rPr lang="pl-PL" dirty="0" smtClean="0">
                <a:solidFill>
                  <a:schemeClr val="accent1"/>
                </a:solidFill>
              </a:rPr>
              <a:t> = 0.05;");</a:t>
            </a:r>
          </a:p>
          <a:p>
            <a:r>
              <a:rPr lang="pl-PL" dirty="0" smtClean="0">
                <a:solidFill>
                  <a:schemeClr val="accent1"/>
                </a:solidFill>
              </a:rPr>
              <a:t>    </a:t>
            </a:r>
            <a:r>
              <a:rPr lang="pl-PL" dirty="0" err="1" smtClean="0">
                <a:solidFill>
                  <a:schemeClr val="accent1"/>
                </a:solidFill>
              </a:rPr>
              <a:t>sim-&gt;Do</a:t>
            </a:r>
            <a:r>
              <a:rPr lang="pl-PL" dirty="0" smtClean="0">
                <a:solidFill>
                  <a:schemeClr val="accent1"/>
                </a:solidFill>
              </a:rPr>
              <a:t>("_</a:t>
            </a:r>
            <a:r>
              <a:rPr lang="pl-PL" dirty="0" err="1" smtClean="0">
                <a:solidFill>
                  <a:schemeClr val="accent1"/>
                </a:solidFill>
              </a:rPr>
              <a:t>beam_px</a:t>
            </a:r>
            <a:r>
              <a:rPr lang="pl-PL" dirty="0" smtClean="0">
                <a:solidFill>
                  <a:schemeClr val="accent1"/>
                </a:solidFill>
              </a:rPr>
              <a:t> = 0; _</a:t>
            </a:r>
            <a:r>
              <a:rPr lang="pl-PL" dirty="0" err="1" smtClean="0">
                <a:solidFill>
                  <a:schemeClr val="accent1"/>
                </a:solidFill>
              </a:rPr>
              <a:t>beam_py</a:t>
            </a:r>
            <a:r>
              <a:rPr lang="pl-PL" dirty="0" smtClean="0">
                <a:solidFill>
                  <a:schemeClr val="accent1"/>
                </a:solidFill>
              </a:rPr>
              <a:t> = 0;");</a:t>
            </a:r>
          </a:p>
          <a:p>
            <a:r>
              <a:rPr lang="pl-PL" dirty="0" smtClean="0">
                <a:solidFill>
                  <a:schemeClr val="accent1"/>
                </a:solidFill>
              </a:rPr>
              <a:t>    //</a:t>
            </a:r>
            <a:r>
              <a:rPr lang="pl-PL" dirty="0" err="1" smtClean="0">
                <a:solidFill>
                  <a:schemeClr val="accent1"/>
                </a:solidFill>
              </a:rPr>
              <a:t>momentum</a:t>
            </a:r>
            <a:r>
              <a:rPr lang="pl-PL" dirty="0" smtClean="0">
                <a:solidFill>
                  <a:schemeClr val="accent1"/>
                </a:solidFill>
              </a:rPr>
              <a:t> </a:t>
            </a:r>
            <a:r>
              <a:rPr lang="pl-PL" dirty="0" err="1" smtClean="0">
                <a:solidFill>
                  <a:schemeClr val="accent1"/>
                </a:solidFill>
              </a:rPr>
              <a:t>spread</a:t>
            </a:r>
            <a:r>
              <a:rPr lang="pl-PL" dirty="0" smtClean="0">
                <a:solidFill>
                  <a:schemeClr val="accent1"/>
                </a:solidFill>
              </a:rPr>
              <a:t>:</a:t>
            </a:r>
          </a:p>
          <a:p>
            <a:r>
              <a:rPr lang="pl-PL" dirty="0" smtClean="0">
                <a:solidFill>
                  <a:schemeClr val="accent1"/>
                </a:solidFill>
              </a:rPr>
              <a:t>    </a:t>
            </a:r>
            <a:r>
              <a:rPr lang="pl-PL" dirty="0" err="1" smtClean="0">
                <a:solidFill>
                  <a:schemeClr val="accent1"/>
                </a:solidFill>
              </a:rPr>
              <a:t>sim-&gt;Do</a:t>
            </a:r>
            <a:r>
              <a:rPr lang="pl-PL" dirty="0" smtClean="0">
                <a:solidFill>
                  <a:schemeClr val="accent1"/>
                </a:solidFill>
              </a:rPr>
              <a:t>("_</a:t>
            </a:r>
            <a:r>
              <a:rPr lang="pl-PL" dirty="0" err="1" smtClean="0">
                <a:solidFill>
                  <a:schemeClr val="accent1"/>
                </a:solidFill>
              </a:rPr>
              <a:t>beam_dp</a:t>
            </a:r>
            <a:r>
              <a:rPr lang="pl-PL" dirty="0" smtClean="0">
                <a:solidFill>
                  <a:schemeClr val="accent1"/>
                </a:solidFill>
              </a:rPr>
              <a:t> = 0.16*sampleFlat() - 0.08; "); //+- 8%</a:t>
            </a:r>
          </a:p>
          <a:p>
            <a:r>
              <a:rPr lang="pl-PL" dirty="0" smtClean="0"/>
              <a:t>    //</a:t>
            </a:r>
            <a:r>
              <a:rPr lang="pl-PL" dirty="0" err="1" smtClean="0"/>
              <a:t>sim-&gt;Do</a:t>
            </a:r>
            <a:r>
              <a:rPr lang="pl-PL" dirty="0" smtClean="0"/>
              <a:t>("_</a:t>
            </a:r>
            <a:r>
              <a:rPr lang="pl-PL" dirty="0" err="1" smtClean="0"/>
              <a:t>beam_dp</a:t>
            </a:r>
            <a:r>
              <a:rPr lang="pl-PL" dirty="0" smtClean="0"/>
              <a:t> = -0.08; ");</a:t>
            </a:r>
          </a:p>
          <a:p>
            <a:endParaRPr lang="pl-PL" dirty="0" smtClean="0"/>
          </a:p>
          <a:p>
            <a:r>
              <a:rPr lang="pl-PL" dirty="0" smtClean="0"/>
              <a:t>    //</a:t>
            </a:r>
            <a:r>
              <a:rPr lang="pl-PL" dirty="0" err="1" smtClean="0"/>
              <a:t>Add</a:t>
            </a:r>
            <a:r>
              <a:rPr lang="pl-PL" dirty="0" smtClean="0"/>
              <a:t> and </a:t>
            </a:r>
            <a:r>
              <a:rPr lang="pl-PL" dirty="0" err="1" smtClean="0"/>
              <a:t>enable</a:t>
            </a:r>
            <a:r>
              <a:rPr lang="pl-PL" dirty="0" smtClean="0"/>
              <a:t> module:</a:t>
            </a:r>
          </a:p>
          <a:p>
            <a:r>
              <a:rPr lang="pl-PL" dirty="0" smtClean="0"/>
              <a:t>    </a:t>
            </a:r>
            <a:r>
              <a:rPr lang="pl-PL" dirty="0" err="1" smtClean="0"/>
              <a:t>makeDistributionManager</a:t>
            </a:r>
            <a:r>
              <a:rPr lang="pl-PL" dirty="0" smtClean="0"/>
              <a:t>()-&gt;</a:t>
            </a:r>
            <a:r>
              <a:rPr lang="pl-PL" dirty="0" err="1" smtClean="0"/>
              <a:t>Add</a:t>
            </a:r>
            <a:r>
              <a:rPr lang="pl-PL" dirty="0" smtClean="0"/>
              <a:t>(</a:t>
            </a:r>
            <a:r>
              <a:rPr lang="pl-PL" dirty="0" err="1" smtClean="0"/>
              <a:t>sim</a:t>
            </a:r>
            <a:r>
              <a:rPr lang="pl-PL" dirty="0" smtClean="0"/>
              <a:t>);</a:t>
            </a:r>
          </a:p>
          <a:p>
            <a:endParaRPr lang="pl-PL" dirty="0" smtClean="0"/>
          </a:p>
          <a:p>
            <a:r>
              <a:rPr lang="pl-PL" dirty="0" smtClean="0"/>
              <a:t>    </a:t>
            </a:r>
            <a:r>
              <a:rPr lang="pl-PL" dirty="0" err="1" smtClean="0"/>
              <a:t>PReaction</a:t>
            </a:r>
            <a:r>
              <a:rPr lang="pl-PL" dirty="0" smtClean="0"/>
              <a:t> </a:t>
            </a:r>
            <a:r>
              <a:rPr lang="pl-PL" dirty="0" err="1" smtClean="0"/>
              <a:t>my_reaction</a:t>
            </a:r>
            <a:r>
              <a:rPr lang="pl-PL" dirty="0" smtClean="0"/>
              <a:t>("_T1 = 2.2","p","p","p p eta [</a:t>
            </a:r>
            <a:r>
              <a:rPr lang="pl-PL" dirty="0" err="1" smtClean="0"/>
              <a:t>dilepton</a:t>
            </a:r>
            <a:r>
              <a:rPr lang="pl-PL" dirty="0" smtClean="0"/>
              <a:t> [e+ </a:t>
            </a:r>
            <a:r>
              <a:rPr lang="pl-PL" dirty="0" err="1" smtClean="0"/>
              <a:t>e</a:t>
            </a:r>
            <a:r>
              <a:rPr lang="pl-PL" dirty="0" smtClean="0"/>
              <a:t>-] g]", "</a:t>
            </a:r>
            <a:r>
              <a:rPr lang="pl-PL" dirty="0" err="1" smtClean="0"/>
              <a:t>beam_line</a:t>
            </a:r>
            <a:r>
              <a:rPr lang="pl-PL" dirty="0" smtClean="0"/>
              <a:t>");</a:t>
            </a:r>
          </a:p>
          <a:p>
            <a:r>
              <a:rPr lang="pl-PL" dirty="0" smtClean="0"/>
              <a:t>    //</a:t>
            </a:r>
            <a:r>
              <a:rPr lang="pl-PL" dirty="0" err="1" smtClean="0"/>
              <a:t>PReaction</a:t>
            </a:r>
            <a:r>
              <a:rPr lang="pl-PL" dirty="0" smtClean="0"/>
              <a:t> </a:t>
            </a:r>
            <a:r>
              <a:rPr lang="pl-PL" dirty="0" err="1" smtClean="0"/>
              <a:t>my_reaction</a:t>
            </a:r>
            <a:r>
              <a:rPr lang="pl-PL" dirty="0" smtClean="0"/>
              <a:t>("_T1 = 2.2","p","p","p p", "</a:t>
            </a:r>
            <a:r>
              <a:rPr lang="pl-PL" dirty="0" err="1" smtClean="0"/>
              <a:t>beam_line</a:t>
            </a:r>
            <a:r>
              <a:rPr lang="pl-PL" dirty="0" smtClean="0"/>
              <a:t>");</a:t>
            </a:r>
          </a:p>
          <a:p>
            <a:endParaRPr lang="pl-PL" dirty="0" smtClean="0"/>
          </a:p>
          <a:p>
            <a:r>
              <a:rPr lang="pl-PL" dirty="0" smtClean="0"/>
              <a:t>    </a:t>
            </a:r>
            <a:r>
              <a:rPr lang="pl-PL" dirty="0" err="1" smtClean="0"/>
              <a:t>my_reaction.Print</a:t>
            </a:r>
            <a:r>
              <a:rPr lang="pl-PL" dirty="0" smtClean="0"/>
              <a:t>();   //</a:t>
            </a:r>
            <a:r>
              <a:rPr lang="pl-PL" dirty="0" err="1" smtClean="0"/>
              <a:t>The</a:t>
            </a:r>
            <a:r>
              <a:rPr lang="pl-PL" dirty="0" smtClean="0"/>
              <a:t> "</a:t>
            </a:r>
            <a:r>
              <a:rPr lang="pl-PL" dirty="0" err="1" smtClean="0"/>
              <a:t>Print</a:t>
            </a:r>
            <a:r>
              <a:rPr lang="pl-PL" dirty="0" smtClean="0"/>
              <a:t>()" </a:t>
            </a:r>
            <a:r>
              <a:rPr lang="pl-PL" dirty="0" err="1" smtClean="0"/>
              <a:t>statement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optional</a:t>
            </a:r>
            <a:endParaRPr lang="pl-PL" dirty="0" smtClean="0"/>
          </a:p>
          <a:p>
            <a:r>
              <a:rPr lang="pl-PL" dirty="0" smtClean="0"/>
              <a:t>    </a:t>
            </a:r>
            <a:r>
              <a:rPr lang="pl-PL" dirty="0" err="1" smtClean="0"/>
              <a:t>my_reaction.Loop</a:t>
            </a:r>
            <a:r>
              <a:rPr lang="pl-PL" dirty="0" smtClean="0"/>
              <a:t>(1000);</a:t>
            </a:r>
            <a:endParaRPr lang="pl-PL" dirty="0"/>
          </a:p>
        </p:txBody>
      </p:sp>
      <p:pic>
        <p:nvPicPr>
          <p:cNvPr id="1026" name="Picture 2" descr="C:\Users\Piotr Salabura\AppData\Local\Microsoft\Windows\Temporary Internet Files\Content.IE5\PJRZ24AV\c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96752"/>
            <a:ext cx="4572000" cy="311369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5508104" y="429309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units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Z and X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mm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6707088" cy="922114"/>
          </a:xfrm>
        </p:spPr>
        <p:txBody>
          <a:bodyPr>
            <a:normAutofit fontScale="90000"/>
          </a:bodyPr>
          <a:lstStyle/>
          <a:p>
            <a:r>
              <a:rPr lang="pl-PL" sz="3600" dirty="0"/>
              <a:t>P</a:t>
            </a:r>
            <a:r>
              <a:rPr lang="pl-PL" sz="3600" dirty="0" smtClean="0"/>
              <a:t>ion </a:t>
            </a:r>
            <a:r>
              <a:rPr lang="pl-PL" sz="3600" dirty="0" err="1" smtClean="0"/>
              <a:t>production</a:t>
            </a:r>
            <a:r>
              <a:rPr lang="pl-PL" sz="3600" dirty="0" smtClean="0"/>
              <a:t> point: X:1mm, Y:1 mm </a:t>
            </a:r>
            <a:endParaRPr lang="pl-PL" sz="3600" dirty="0"/>
          </a:p>
        </p:txBody>
      </p:sp>
      <p:sp>
        <p:nvSpPr>
          <p:cNvPr id="3074" name="AutoShape 2" descr="https://mail.uj.edu.pl/attach/xvsz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76" name="AutoShape 4" descr="https://mail.uj.edu.pl/attach/xvsz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1340768"/>
            <a:ext cx="413995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 </a:t>
            </a:r>
            <a:r>
              <a:rPr lang="pl-PL" sz="1200" dirty="0" smtClean="0"/>
              <a:t>//Beam profile </a:t>
            </a:r>
            <a:r>
              <a:rPr lang="pl-PL" sz="1200" dirty="0" err="1" smtClean="0"/>
              <a:t>at</a:t>
            </a:r>
            <a:r>
              <a:rPr lang="pl-PL" sz="1200" dirty="0" smtClean="0"/>
              <a:t> the </a:t>
            </a:r>
            <a:r>
              <a:rPr lang="pl-PL" sz="1200" dirty="0" err="1" smtClean="0"/>
              <a:t>production</a:t>
            </a:r>
            <a:r>
              <a:rPr lang="pl-PL" sz="1200" dirty="0" smtClean="0"/>
              <a:t> target    //</a:t>
            </a:r>
            <a:r>
              <a:rPr lang="pl-PL" sz="1200" dirty="0" err="1" smtClean="0"/>
              <a:t>position</a:t>
            </a:r>
            <a:r>
              <a:rPr lang="pl-PL" sz="1200" dirty="0" smtClean="0"/>
              <a:t> in mm:    </a:t>
            </a:r>
          </a:p>
          <a:p>
            <a:r>
              <a:rPr lang="pl-PL" sz="1200" dirty="0" err="1" smtClean="0"/>
              <a:t>sim-&gt;Do</a:t>
            </a:r>
            <a:r>
              <a:rPr lang="pl-PL" sz="1200" dirty="0" smtClean="0"/>
              <a:t>("_</a:t>
            </a:r>
            <a:r>
              <a:rPr lang="pl-PL" sz="1200" dirty="0" err="1" smtClean="0">
                <a:solidFill>
                  <a:schemeClr val="tx2"/>
                </a:solidFill>
              </a:rPr>
              <a:t>beam_x</a:t>
            </a:r>
            <a:r>
              <a:rPr lang="pl-PL" sz="1200" dirty="0" smtClean="0">
                <a:solidFill>
                  <a:schemeClr val="tx2"/>
                </a:solidFill>
              </a:rPr>
              <a:t> = 1.;  _</a:t>
            </a:r>
            <a:r>
              <a:rPr lang="pl-PL" sz="1200" dirty="0" err="1" smtClean="0">
                <a:solidFill>
                  <a:schemeClr val="tx2"/>
                </a:solidFill>
              </a:rPr>
              <a:t>beam_y</a:t>
            </a:r>
            <a:r>
              <a:rPr lang="pl-PL" sz="1200" dirty="0" smtClean="0">
                <a:solidFill>
                  <a:schemeClr val="tx2"/>
                </a:solidFill>
              </a:rPr>
              <a:t> = 1</a:t>
            </a:r>
            <a:r>
              <a:rPr lang="pl-PL" sz="1200" dirty="0" smtClean="0"/>
              <a:t>. ;    </a:t>
            </a:r>
          </a:p>
          <a:p>
            <a:r>
              <a:rPr lang="pl-PL" sz="1200" dirty="0" smtClean="0"/>
              <a:t>//</a:t>
            </a:r>
            <a:r>
              <a:rPr lang="pl-PL" sz="1200" dirty="0" err="1" smtClean="0"/>
              <a:t>divergence</a:t>
            </a:r>
            <a:r>
              <a:rPr lang="pl-PL" sz="1200" dirty="0" smtClean="0"/>
              <a:t> </a:t>
            </a:r>
            <a:r>
              <a:rPr lang="pl-PL" sz="1200" dirty="0" err="1" smtClean="0"/>
              <a:t>in</a:t>
            </a:r>
            <a:r>
              <a:rPr lang="pl-PL" sz="1200" dirty="0" smtClean="0"/>
              <a:t> </a:t>
            </a:r>
            <a:r>
              <a:rPr lang="pl-PL" sz="1200" dirty="0" err="1" smtClean="0"/>
              <a:t>px</a:t>
            </a:r>
            <a:r>
              <a:rPr lang="pl-PL" sz="1200" dirty="0" smtClean="0"/>
              <a:t>/</a:t>
            </a:r>
            <a:r>
              <a:rPr lang="pl-PL" sz="1200" dirty="0" err="1" smtClean="0"/>
              <a:t>pz</a:t>
            </a:r>
            <a:r>
              <a:rPr lang="pl-PL" sz="1200" dirty="0" smtClean="0"/>
              <a:t> and </a:t>
            </a:r>
            <a:r>
              <a:rPr lang="pl-PL" sz="1200" dirty="0" err="1" smtClean="0"/>
              <a:t>py</a:t>
            </a:r>
            <a:r>
              <a:rPr lang="pl-PL" sz="1200" dirty="0" smtClean="0"/>
              <a:t>/</a:t>
            </a:r>
            <a:r>
              <a:rPr lang="pl-PL" sz="1200" dirty="0" err="1" smtClean="0"/>
              <a:t>pz</a:t>
            </a:r>
            <a:r>
              <a:rPr lang="pl-PL" sz="1200" dirty="0" smtClean="0"/>
              <a:t>:                        </a:t>
            </a:r>
          </a:p>
          <a:p>
            <a:r>
              <a:rPr lang="pl-PL" sz="1200" dirty="0" smtClean="0"/>
              <a:t>//</a:t>
            </a:r>
            <a:r>
              <a:rPr lang="pl-PL" sz="1200" dirty="0" err="1" smtClean="0"/>
              <a:t>sim-&gt;Do</a:t>
            </a:r>
            <a:r>
              <a:rPr lang="pl-PL" sz="1200" dirty="0" smtClean="0"/>
              <a:t>("_</a:t>
            </a:r>
            <a:r>
              <a:rPr lang="pl-PL" sz="1200" dirty="0" err="1" smtClean="0"/>
              <a:t>beam_px</a:t>
            </a:r>
            <a:r>
              <a:rPr lang="pl-PL" sz="1200" dirty="0" smtClean="0"/>
              <a:t> = 0; _</a:t>
            </a:r>
            <a:r>
              <a:rPr lang="pl-PL" sz="1200" dirty="0" err="1" smtClean="0"/>
              <a:t>beam_py</a:t>
            </a:r>
            <a:r>
              <a:rPr lang="pl-PL" sz="1200" dirty="0" smtClean="0"/>
              <a:t> = 0.05;");    </a:t>
            </a:r>
          </a:p>
          <a:p>
            <a:r>
              <a:rPr lang="pl-PL" sz="1200" dirty="0" err="1" smtClean="0">
                <a:solidFill>
                  <a:schemeClr val="tx2"/>
                </a:solidFill>
              </a:rPr>
              <a:t>sim-&gt;Do</a:t>
            </a:r>
            <a:r>
              <a:rPr lang="pl-PL" sz="1200" dirty="0" smtClean="0">
                <a:solidFill>
                  <a:schemeClr val="tx2"/>
                </a:solidFill>
              </a:rPr>
              <a:t>("_</a:t>
            </a:r>
            <a:r>
              <a:rPr lang="pl-PL" sz="1200" dirty="0" err="1" smtClean="0">
                <a:solidFill>
                  <a:schemeClr val="tx2"/>
                </a:solidFill>
              </a:rPr>
              <a:t>beam_px</a:t>
            </a:r>
            <a:r>
              <a:rPr lang="pl-PL" sz="1200" dirty="0" smtClean="0">
                <a:solidFill>
                  <a:schemeClr val="tx2"/>
                </a:solidFill>
              </a:rPr>
              <a:t> = 0; _</a:t>
            </a:r>
            <a:r>
              <a:rPr lang="pl-PL" sz="1200" dirty="0" err="1" smtClean="0">
                <a:solidFill>
                  <a:schemeClr val="tx2"/>
                </a:solidFill>
              </a:rPr>
              <a:t>beam_py</a:t>
            </a:r>
            <a:r>
              <a:rPr lang="pl-PL" sz="1200" dirty="0" smtClean="0">
                <a:solidFill>
                  <a:schemeClr val="tx2"/>
                </a:solidFill>
              </a:rPr>
              <a:t> = 0;");    </a:t>
            </a:r>
          </a:p>
          <a:p>
            <a:r>
              <a:rPr lang="pl-PL" sz="1200" dirty="0" smtClean="0"/>
              <a:t>//</a:t>
            </a:r>
            <a:r>
              <a:rPr lang="pl-PL" sz="1200" dirty="0" err="1" smtClean="0"/>
              <a:t>momentum</a:t>
            </a:r>
            <a:r>
              <a:rPr lang="pl-PL" sz="1200" dirty="0" smtClean="0"/>
              <a:t> </a:t>
            </a:r>
            <a:r>
              <a:rPr lang="pl-PL" sz="1200" dirty="0" err="1" smtClean="0"/>
              <a:t>spread</a:t>
            </a:r>
            <a:r>
              <a:rPr lang="pl-PL" sz="1200" dirty="0" smtClean="0"/>
              <a:t>:    </a:t>
            </a:r>
          </a:p>
          <a:p>
            <a:r>
              <a:rPr lang="pl-PL" sz="1200" dirty="0" smtClean="0"/>
              <a:t>//</a:t>
            </a:r>
            <a:r>
              <a:rPr lang="pl-PL" sz="1200" dirty="0" err="1" smtClean="0"/>
              <a:t>sim-&gt;Do</a:t>
            </a:r>
            <a:r>
              <a:rPr lang="pl-PL" sz="1200" dirty="0" smtClean="0"/>
              <a:t>("_</a:t>
            </a:r>
            <a:r>
              <a:rPr lang="pl-PL" sz="1200" dirty="0" err="1" smtClean="0"/>
              <a:t>beam_dp</a:t>
            </a:r>
            <a:r>
              <a:rPr lang="pl-PL" sz="1200" dirty="0" smtClean="0"/>
              <a:t> = 0.16*sampleFlat() - 0.08; "); //+- 8%    </a:t>
            </a:r>
            <a:r>
              <a:rPr lang="pl-PL" sz="1200" dirty="0" err="1" smtClean="0">
                <a:solidFill>
                  <a:schemeClr val="tx2"/>
                </a:solidFill>
              </a:rPr>
              <a:t>sim-&gt;Do</a:t>
            </a:r>
            <a:r>
              <a:rPr lang="pl-PL" sz="1200" dirty="0" smtClean="0">
                <a:solidFill>
                  <a:schemeClr val="tx2"/>
                </a:solidFill>
              </a:rPr>
              <a:t>("_</a:t>
            </a:r>
            <a:r>
              <a:rPr lang="pl-PL" sz="1200" dirty="0" err="1" smtClean="0">
                <a:solidFill>
                  <a:schemeClr val="tx2"/>
                </a:solidFill>
              </a:rPr>
              <a:t>beam_dp</a:t>
            </a:r>
            <a:r>
              <a:rPr lang="pl-PL" sz="1200" dirty="0" smtClean="0">
                <a:solidFill>
                  <a:schemeClr val="tx2"/>
                </a:solidFill>
              </a:rPr>
              <a:t> = 0.00; </a:t>
            </a:r>
            <a:endParaRPr lang="pl-PL" sz="1200" dirty="0"/>
          </a:p>
        </p:txBody>
      </p:sp>
      <p:sp>
        <p:nvSpPr>
          <p:cNvPr id="3078" name="AutoShape 6" descr="https://mail.uj.edu.pl/attach/yvsz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80" name="AutoShape 8" descr="https://mail.uj.edu.pl/attach/yvsz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9" name="Obraz 8" descr="xvsz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5724" y="836712"/>
            <a:ext cx="4353432" cy="2952328"/>
          </a:xfrm>
          <a:prstGeom prst="rect">
            <a:avLst/>
          </a:prstGeom>
        </p:spPr>
      </p:pic>
      <p:pic>
        <p:nvPicPr>
          <p:cNvPr id="11" name="Obraz 10" descr="xvsz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861048"/>
            <a:ext cx="4419234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dirty="0" smtClean="0"/>
              <a:t>Pion </a:t>
            </a:r>
            <a:r>
              <a:rPr lang="pl-PL" sz="3600" dirty="0" err="1" smtClean="0"/>
              <a:t>emission</a:t>
            </a:r>
            <a:r>
              <a:rPr lang="pl-PL" sz="3600" dirty="0" smtClean="0"/>
              <a:t> </a:t>
            </a:r>
            <a:r>
              <a:rPr lang="pl-PL" sz="3600" dirty="0" err="1" smtClean="0"/>
              <a:t>angles</a:t>
            </a:r>
            <a:r>
              <a:rPr lang="pl-PL" sz="3600" dirty="0" smtClean="0"/>
              <a:t>: </a:t>
            </a:r>
            <a:r>
              <a:rPr lang="pl-PL" sz="3600" dirty="0" smtClean="0">
                <a:sym typeface="Symbol"/>
              </a:rPr>
              <a:t>=10, =20 </a:t>
            </a:r>
            <a:r>
              <a:rPr lang="pl-PL" sz="3600" dirty="0" err="1" smtClean="0">
                <a:sym typeface="Symbol"/>
              </a:rPr>
              <a:t>mrad</a:t>
            </a:r>
            <a:r>
              <a:rPr lang="pl-PL" sz="3600" dirty="0" smtClean="0"/>
              <a:t> </a:t>
            </a:r>
            <a:endParaRPr lang="pl-PL" sz="3600" dirty="0"/>
          </a:p>
        </p:txBody>
      </p:sp>
      <p:sp>
        <p:nvSpPr>
          <p:cNvPr id="4" name="Prostokąt 3"/>
          <p:cNvSpPr/>
          <p:nvPr/>
        </p:nvSpPr>
        <p:spPr>
          <a:xfrm>
            <a:off x="0" y="126876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400" dirty="0" smtClean="0"/>
              <a:t>//Beam profile </a:t>
            </a:r>
            <a:r>
              <a:rPr lang="pl-PL" sz="1400" dirty="0" err="1" smtClean="0"/>
              <a:t>at</a:t>
            </a:r>
            <a:r>
              <a:rPr lang="pl-PL" sz="1400" dirty="0" smtClean="0"/>
              <a:t> the </a:t>
            </a:r>
            <a:r>
              <a:rPr lang="pl-PL" sz="1400" dirty="0" err="1" smtClean="0"/>
              <a:t>production</a:t>
            </a:r>
            <a:r>
              <a:rPr lang="pl-PL" sz="1400" dirty="0" smtClean="0"/>
              <a:t> target    //</a:t>
            </a:r>
            <a:r>
              <a:rPr lang="pl-PL" sz="1400" dirty="0" err="1" smtClean="0"/>
              <a:t>position</a:t>
            </a:r>
            <a:r>
              <a:rPr lang="pl-PL" sz="1400" dirty="0" smtClean="0"/>
              <a:t> in mm:    </a:t>
            </a:r>
          </a:p>
          <a:p>
            <a:r>
              <a:rPr lang="pl-PL" sz="1400" dirty="0" err="1" smtClean="0"/>
              <a:t>sim-&gt;Do</a:t>
            </a:r>
            <a:r>
              <a:rPr lang="pl-PL" sz="1400" dirty="0" smtClean="0"/>
              <a:t>("_</a:t>
            </a:r>
            <a:r>
              <a:rPr lang="pl-PL" sz="1400" dirty="0" err="1" smtClean="0">
                <a:solidFill>
                  <a:schemeClr val="tx2"/>
                </a:solidFill>
              </a:rPr>
              <a:t>beam_x</a:t>
            </a:r>
            <a:r>
              <a:rPr lang="pl-PL" sz="1400" dirty="0" smtClean="0">
                <a:solidFill>
                  <a:schemeClr val="tx2"/>
                </a:solidFill>
              </a:rPr>
              <a:t> = 0..;  _</a:t>
            </a:r>
            <a:r>
              <a:rPr lang="pl-PL" sz="1400" dirty="0" err="1" smtClean="0">
                <a:solidFill>
                  <a:schemeClr val="tx2"/>
                </a:solidFill>
              </a:rPr>
              <a:t>beam_y</a:t>
            </a:r>
            <a:r>
              <a:rPr lang="pl-PL" sz="1400" dirty="0" smtClean="0">
                <a:solidFill>
                  <a:schemeClr val="tx2"/>
                </a:solidFill>
              </a:rPr>
              <a:t> = 0</a:t>
            </a:r>
            <a:r>
              <a:rPr lang="pl-PL" sz="1400" dirty="0" smtClean="0"/>
              <a:t>. ;    </a:t>
            </a:r>
          </a:p>
          <a:p>
            <a:r>
              <a:rPr lang="pl-PL" sz="1400" dirty="0" smtClean="0"/>
              <a:t>//</a:t>
            </a:r>
            <a:r>
              <a:rPr lang="pl-PL" sz="1400" dirty="0" err="1" smtClean="0"/>
              <a:t>divergence</a:t>
            </a:r>
            <a:r>
              <a:rPr lang="pl-PL" sz="1400" dirty="0" smtClean="0"/>
              <a:t> </a:t>
            </a:r>
            <a:r>
              <a:rPr lang="pl-PL" sz="1400" dirty="0" err="1" smtClean="0"/>
              <a:t>in</a:t>
            </a:r>
            <a:r>
              <a:rPr lang="pl-PL" sz="1400" dirty="0" smtClean="0"/>
              <a:t> </a:t>
            </a:r>
            <a:r>
              <a:rPr lang="pl-PL" sz="1400" dirty="0" err="1" smtClean="0"/>
              <a:t>px</a:t>
            </a:r>
            <a:r>
              <a:rPr lang="pl-PL" sz="1400" dirty="0" smtClean="0"/>
              <a:t>/</a:t>
            </a:r>
            <a:r>
              <a:rPr lang="pl-PL" sz="1400" dirty="0" err="1" smtClean="0"/>
              <a:t>pz</a:t>
            </a:r>
            <a:r>
              <a:rPr lang="pl-PL" sz="1400" dirty="0" smtClean="0"/>
              <a:t> and </a:t>
            </a:r>
            <a:r>
              <a:rPr lang="pl-PL" sz="1400" dirty="0" err="1" smtClean="0"/>
              <a:t>py</a:t>
            </a:r>
            <a:r>
              <a:rPr lang="pl-PL" sz="1400" dirty="0" smtClean="0"/>
              <a:t>/</a:t>
            </a:r>
            <a:r>
              <a:rPr lang="pl-PL" sz="1400" dirty="0" err="1" smtClean="0"/>
              <a:t>pz</a:t>
            </a:r>
            <a:r>
              <a:rPr lang="pl-PL" sz="1400" dirty="0" smtClean="0"/>
              <a:t>:                        </a:t>
            </a:r>
          </a:p>
          <a:p>
            <a:r>
              <a:rPr lang="pl-PL" sz="1400" dirty="0" smtClean="0"/>
              <a:t>//</a:t>
            </a:r>
            <a:r>
              <a:rPr lang="pl-PL" sz="1400" dirty="0" err="1" smtClean="0"/>
              <a:t>sim-&gt;Do</a:t>
            </a:r>
            <a:r>
              <a:rPr lang="pl-PL" sz="1400" dirty="0" smtClean="0"/>
              <a:t>("_</a:t>
            </a:r>
            <a:r>
              <a:rPr lang="pl-PL" sz="1400" dirty="0" err="1" smtClean="0"/>
              <a:t>beam_px</a:t>
            </a:r>
            <a:r>
              <a:rPr lang="pl-PL" sz="1400" dirty="0" smtClean="0"/>
              <a:t> = 0; _</a:t>
            </a:r>
            <a:r>
              <a:rPr lang="pl-PL" sz="1400" dirty="0" err="1" smtClean="0"/>
              <a:t>beam_py</a:t>
            </a:r>
            <a:r>
              <a:rPr lang="pl-PL" sz="1400" dirty="0" smtClean="0"/>
              <a:t> = 0.05;");    </a:t>
            </a:r>
          </a:p>
          <a:p>
            <a:r>
              <a:rPr lang="pl-PL" sz="1400" dirty="0" err="1" smtClean="0">
                <a:solidFill>
                  <a:schemeClr val="tx2"/>
                </a:solidFill>
              </a:rPr>
              <a:t>sim-&gt;Do</a:t>
            </a:r>
            <a:r>
              <a:rPr lang="pl-PL" sz="1400" dirty="0" smtClean="0">
                <a:solidFill>
                  <a:schemeClr val="tx2"/>
                </a:solidFill>
              </a:rPr>
              <a:t>("_</a:t>
            </a:r>
            <a:r>
              <a:rPr lang="pl-PL" sz="1400" dirty="0" err="1" smtClean="0">
                <a:solidFill>
                  <a:schemeClr val="tx2"/>
                </a:solidFill>
              </a:rPr>
              <a:t>beam_px</a:t>
            </a:r>
            <a:r>
              <a:rPr lang="pl-PL" sz="1400" dirty="0" smtClean="0">
                <a:solidFill>
                  <a:schemeClr val="tx2"/>
                </a:solidFill>
              </a:rPr>
              <a:t> = 10; _</a:t>
            </a:r>
            <a:r>
              <a:rPr lang="pl-PL" sz="1400" dirty="0" err="1" smtClean="0">
                <a:solidFill>
                  <a:schemeClr val="tx2"/>
                </a:solidFill>
              </a:rPr>
              <a:t>beam_py</a:t>
            </a:r>
            <a:r>
              <a:rPr lang="pl-PL" sz="1400" dirty="0" smtClean="0">
                <a:solidFill>
                  <a:schemeClr val="tx2"/>
                </a:solidFill>
              </a:rPr>
              <a:t> = 20;");  // </a:t>
            </a:r>
            <a:r>
              <a:rPr lang="pl-PL" sz="1400" dirty="0" err="1" smtClean="0">
                <a:solidFill>
                  <a:schemeClr val="tx2"/>
                </a:solidFill>
              </a:rPr>
              <a:t>mrad</a:t>
            </a:r>
            <a:r>
              <a:rPr lang="pl-PL" sz="1400" dirty="0" smtClean="0">
                <a:solidFill>
                  <a:schemeClr val="tx2"/>
                </a:solidFill>
              </a:rPr>
              <a:t>  !!    </a:t>
            </a:r>
          </a:p>
          <a:p>
            <a:r>
              <a:rPr lang="pl-PL" sz="1400" dirty="0" smtClean="0"/>
              <a:t>//</a:t>
            </a:r>
            <a:r>
              <a:rPr lang="pl-PL" sz="1400" dirty="0" err="1" smtClean="0"/>
              <a:t>momentum</a:t>
            </a:r>
            <a:r>
              <a:rPr lang="pl-PL" sz="1400" dirty="0" smtClean="0"/>
              <a:t> </a:t>
            </a:r>
            <a:r>
              <a:rPr lang="pl-PL" sz="1400" dirty="0" err="1" smtClean="0"/>
              <a:t>spread</a:t>
            </a:r>
            <a:r>
              <a:rPr lang="pl-PL" sz="1400" dirty="0" smtClean="0"/>
              <a:t>:    </a:t>
            </a:r>
          </a:p>
          <a:p>
            <a:r>
              <a:rPr lang="pl-PL" sz="1400" dirty="0" smtClean="0"/>
              <a:t>//</a:t>
            </a:r>
            <a:r>
              <a:rPr lang="pl-PL" sz="1400" dirty="0" err="1" smtClean="0"/>
              <a:t>sim-&gt;Do</a:t>
            </a:r>
            <a:r>
              <a:rPr lang="pl-PL" sz="1400" dirty="0" smtClean="0"/>
              <a:t>("_</a:t>
            </a:r>
            <a:r>
              <a:rPr lang="pl-PL" sz="1400" dirty="0" err="1" smtClean="0"/>
              <a:t>beam_dp</a:t>
            </a:r>
            <a:r>
              <a:rPr lang="pl-PL" sz="1400" dirty="0" smtClean="0"/>
              <a:t> = 0.16*sampleFlat() - 0.08; "); //+- 8%    </a:t>
            </a:r>
            <a:r>
              <a:rPr lang="pl-PL" sz="1400" dirty="0" err="1" smtClean="0">
                <a:solidFill>
                  <a:schemeClr val="tx2"/>
                </a:solidFill>
              </a:rPr>
              <a:t>sim-&gt;Do</a:t>
            </a:r>
            <a:r>
              <a:rPr lang="pl-PL" sz="1400" dirty="0" smtClean="0">
                <a:solidFill>
                  <a:schemeClr val="tx2"/>
                </a:solidFill>
              </a:rPr>
              <a:t>("_</a:t>
            </a:r>
            <a:r>
              <a:rPr lang="pl-PL" sz="1400" dirty="0" err="1" smtClean="0">
                <a:solidFill>
                  <a:schemeClr val="tx2"/>
                </a:solidFill>
              </a:rPr>
              <a:t>beam_dp</a:t>
            </a:r>
            <a:r>
              <a:rPr lang="pl-PL" sz="1400" dirty="0" smtClean="0">
                <a:solidFill>
                  <a:schemeClr val="tx2"/>
                </a:solidFill>
              </a:rPr>
              <a:t> = 0.00; </a:t>
            </a:r>
            <a:endParaRPr lang="pl-PL" sz="1400" dirty="0"/>
          </a:p>
        </p:txBody>
      </p:sp>
      <p:pic>
        <p:nvPicPr>
          <p:cNvPr id="5" name="Obraz 4" descr="xvsz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4386" y="980728"/>
            <a:ext cx="4459614" cy="3024336"/>
          </a:xfrm>
          <a:prstGeom prst="rect">
            <a:avLst/>
          </a:prstGeom>
        </p:spPr>
      </p:pic>
      <p:pic>
        <p:nvPicPr>
          <p:cNvPr id="6" name="Obraz 5" descr="yvsz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933056"/>
            <a:ext cx="4069724" cy="27599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>
            <a:normAutofit/>
          </a:bodyPr>
          <a:lstStyle/>
          <a:p>
            <a:r>
              <a:rPr lang="pl-PL" sz="3600" dirty="0" smtClean="0"/>
              <a:t>Dp=0.0, </a:t>
            </a:r>
            <a:r>
              <a:rPr lang="pl-PL" sz="3600" dirty="0" err="1" smtClean="0"/>
              <a:t>Full</a:t>
            </a:r>
            <a:r>
              <a:rPr lang="pl-PL" sz="3600" dirty="0" smtClean="0"/>
              <a:t> </a:t>
            </a:r>
            <a:r>
              <a:rPr lang="pl-PL" sz="3600" dirty="0" err="1" smtClean="0"/>
              <a:t>smearing</a:t>
            </a:r>
            <a:r>
              <a:rPr lang="pl-PL" sz="3600" dirty="0" smtClean="0"/>
              <a:t> </a:t>
            </a:r>
            <a:r>
              <a:rPr lang="pl-PL" sz="3600" dirty="0" err="1" smtClean="0">
                <a:sym typeface="Symbol"/>
              </a:rPr>
              <a:t>,</a:t>
            </a:r>
            <a:r>
              <a:rPr lang="pl-PL" sz="3600" dirty="0" smtClean="0">
                <a:sym typeface="Symbol"/>
              </a:rPr>
              <a:t> and X</a:t>
            </a:r>
            <a:r>
              <a:rPr lang="pl-PL" sz="3600" baseline="-25000" dirty="0" smtClean="0">
                <a:sym typeface="Symbol"/>
              </a:rPr>
              <a:t>0</a:t>
            </a:r>
            <a:r>
              <a:rPr lang="pl-PL" sz="3600" dirty="0" smtClean="0">
                <a:sym typeface="Symbol"/>
              </a:rPr>
              <a:t>Y</a:t>
            </a:r>
            <a:r>
              <a:rPr lang="pl-PL" sz="3600" baseline="-25000" dirty="0" smtClean="0">
                <a:sym typeface="Symbol"/>
              </a:rPr>
              <a:t>0</a:t>
            </a:r>
            <a:endParaRPr lang="pl-PL" sz="3600" dirty="0"/>
          </a:p>
        </p:txBody>
      </p:sp>
      <p:pic>
        <p:nvPicPr>
          <p:cNvPr id="4" name="Obraz 3" descr="xvsz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4034889" cy="2736304"/>
          </a:xfrm>
          <a:prstGeom prst="rect">
            <a:avLst/>
          </a:prstGeom>
        </p:spPr>
      </p:pic>
      <p:pic>
        <p:nvPicPr>
          <p:cNvPr id="5" name="Obraz 4" descr="yvsz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196752"/>
            <a:ext cx="4353433" cy="2952328"/>
          </a:xfrm>
          <a:prstGeom prst="rect">
            <a:avLst/>
          </a:prstGeom>
        </p:spPr>
      </p:pic>
      <p:pic>
        <p:nvPicPr>
          <p:cNvPr id="6" name="Obraz 5" descr="det1xvsy0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3993855"/>
            <a:ext cx="4223400" cy="28641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dirty="0" smtClean="0"/>
              <a:t>Dp=</a:t>
            </a:r>
            <a:r>
              <a:rPr lang="pl-PL" sz="3600" dirty="0" smtClean="0">
                <a:sym typeface="Symbol"/>
              </a:rPr>
              <a:t>3%</a:t>
            </a:r>
            <a:r>
              <a:rPr lang="pl-PL" sz="3600" dirty="0" smtClean="0"/>
              <a:t>, </a:t>
            </a:r>
            <a:r>
              <a:rPr lang="pl-PL" sz="3600" dirty="0" err="1" smtClean="0"/>
              <a:t>Full</a:t>
            </a:r>
            <a:r>
              <a:rPr lang="pl-PL" sz="3600" dirty="0" smtClean="0"/>
              <a:t> </a:t>
            </a:r>
            <a:r>
              <a:rPr lang="pl-PL" sz="3600" dirty="0" err="1" smtClean="0"/>
              <a:t>smearing</a:t>
            </a:r>
            <a:r>
              <a:rPr lang="pl-PL" sz="3600" dirty="0" smtClean="0"/>
              <a:t> </a:t>
            </a:r>
            <a:r>
              <a:rPr lang="pl-PL" sz="3600" dirty="0" err="1" smtClean="0">
                <a:sym typeface="Symbol"/>
              </a:rPr>
              <a:t>,</a:t>
            </a:r>
            <a:r>
              <a:rPr lang="pl-PL" sz="3600" dirty="0" smtClean="0">
                <a:sym typeface="Symbol"/>
              </a:rPr>
              <a:t> and X</a:t>
            </a:r>
            <a:r>
              <a:rPr lang="pl-PL" sz="3600" baseline="-25000" dirty="0" smtClean="0">
                <a:sym typeface="Symbol"/>
              </a:rPr>
              <a:t>0</a:t>
            </a:r>
            <a:r>
              <a:rPr lang="pl-PL" sz="3600" dirty="0" smtClean="0">
                <a:sym typeface="Symbol"/>
              </a:rPr>
              <a:t>Y</a:t>
            </a:r>
            <a:r>
              <a:rPr lang="pl-PL" sz="3600" baseline="-25000" dirty="0" smtClean="0">
                <a:sym typeface="Symbol"/>
              </a:rPr>
              <a:t>0</a:t>
            </a:r>
            <a:endParaRPr lang="pl-PL" sz="3600" dirty="0"/>
          </a:p>
        </p:txBody>
      </p:sp>
      <p:pic>
        <p:nvPicPr>
          <p:cNvPr id="4" name="Obraz 3" descr="xvsz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3925935" cy="2662416"/>
          </a:xfrm>
          <a:prstGeom prst="rect">
            <a:avLst/>
          </a:prstGeom>
        </p:spPr>
      </p:pic>
      <p:pic>
        <p:nvPicPr>
          <p:cNvPr id="5" name="Obraz 4" descr="xvsz03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980728"/>
            <a:ext cx="3935368" cy="266881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619672" y="141277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+3%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868144" y="13407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-3%</a:t>
            </a:r>
            <a:endParaRPr lang="pl-PL" dirty="0"/>
          </a:p>
        </p:txBody>
      </p:sp>
      <p:pic>
        <p:nvPicPr>
          <p:cNvPr id="8" name="Obraz 7" descr="yvsz0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645024"/>
            <a:ext cx="4104456" cy="2783482"/>
          </a:xfrm>
          <a:prstGeom prst="rect">
            <a:avLst/>
          </a:prstGeom>
        </p:spPr>
      </p:pic>
      <p:pic>
        <p:nvPicPr>
          <p:cNvPr id="9" name="Obraz 8" descr="yvsz03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717032"/>
            <a:ext cx="4034889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dirty="0" smtClean="0"/>
              <a:t>Dp=0%,</a:t>
            </a:r>
            <a:r>
              <a:rPr lang="pl-PL" sz="3600" dirty="0" smtClean="0">
                <a:sym typeface="Symbol"/>
              </a:rPr>
              <a:t>3%</a:t>
            </a:r>
            <a:r>
              <a:rPr lang="pl-PL" sz="3600" dirty="0" smtClean="0"/>
              <a:t>, </a:t>
            </a:r>
            <a:r>
              <a:rPr lang="pl-PL" sz="3600" dirty="0" err="1" smtClean="0"/>
              <a:t>Full</a:t>
            </a:r>
            <a:r>
              <a:rPr lang="pl-PL" sz="3600" dirty="0" smtClean="0"/>
              <a:t> </a:t>
            </a:r>
            <a:r>
              <a:rPr lang="pl-PL" sz="3600" dirty="0" err="1" smtClean="0"/>
              <a:t>smearing</a:t>
            </a:r>
            <a:r>
              <a:rPr lang="pl-PL" sz="3600" dirty="0" smtClean="0"/>
              <a:t> </a:t>
            </a:r>
            <a:r>
              <a:rPr lang="pl-PL" sz="3600" dirty="0" err="1" smtClean="0">
                <a:sym typeface="Symbol"/>
              </a:rPr>
              <a:t>,</a:t>
            </a:r>
            <a:r>
              <a:rPr lang="pl-PL" sz="3600" dirty="0" smtClean="0">
                <a:sym typeface="Symbol"/>
              </a:rPr>
              <a:t> and X</a:t>
            </a:r>
            <a:r>
              <a:rPr lang="pl-PL" sz="3600" baseline="-25000" dirty="0" smtClean="0">
                <a:sym typeface="Symbol"/>
              </a:rPr>
              <a:t>0</a:t>
            </a:r>
            <a:r>
              <a:rPr lang="pl-PL" sz="3600" dirty="0" smtClean="0">
                <a:sym typeface="Symbol"/>
              </a:rPr>
              <a:t>Y</a:t>
            </a:r>
            <a:r>
              <a:rPr lang="pl-PL" sz="3600" baseline="-25000" dirty="0" smtClean="0">
                <a:sym typeface="Symbol"/>
              </a:rPr>
              <a:t>0</a:t>
            </a:r>
            <a:endParaRPr lang="pl-PL" sz="3600" dirty="0"/>
          </a:p>
        </p:txBody>
      </p:sp>
      <p:pic>
        <p:nvPicPr>
          <p:cNvPr id="4" name="Obraz 3" descr="det1xvsy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312368" cy="3168352"/>
          </a:xfrm>
          <a:prstGeom prst="rect">
            <a:avLst/>
          </a:prstGeom>
        </p:spPr>
      </p:pic>
      <p:pic>
        <p:nvPicPr>
          <p:cNvPr id="5" name="Obraz 4" descr="det1xvsy03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2132856"/>
            <a:ext cx="3131840" cy="302433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067944" y="148478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0%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876256" y="16288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-3%</a:t>
            </a:r>
            <a:endParaRPr lang="pl-PL" dirty="0"/>
          </a:p>
        </p:txBody>
      </p:sp>
      <p:pic>
        <p:nvPicPr>
          <p:cNvPr id="8" name="Obraz 7" descr="det1xvsy0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988840"/>
            <a:ext cx="3203848" cy="331236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187624" y="148478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+3%</a:t>
            </a:r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err="1" smtClean="0"/>
              <a:t>Full</a:t>
            </a:r>
            <a:r>
              <a:rPr lang="pl-PL" sz="3600" dirty="0" smtClean="0"/>
              <a:t> </a:t>
            </a:r>
            <a:r>
              <a:rPr lang="pl-PL" sz="3600" dirty="0" err="1" smtClean="0"/>
              <a:t>smearing</a:t>
            </a:r>
            <a:r>
              <a:rPr lang="pl-PL" sz="3600" dirty="0" smtClean="0"/>
              <a:t> </a:t>
            </a:r>
            <a:r>
              <a:rPr lang="pl-PL" sz="3600" dirty="0" err="1" smtClean="0"/>
              <a:t>Dp</a:t>
            </a:r>
            <a:r>
              <a:rPr lang="pl-PL" sz="3600" dirty="0" smtClean="0"/>
              <a:t>, </a:t>
            </a:r>
            <a:r>
              <a:rPr lang="pl-PL" sz="3600" dirty="0" err="1" smtClean="0">
                <a:sym typeface="Symbol"/>
              </a:rPr>
              <a:t>,</a:t>
            </a:r>
            <a:r>
              <a:rPr lang="pl-PL" sz="3600" dirty="0" smtClean="0">
                <a:sym typeface="Symbol"/>
              </a:rPr>
              <a:t> and X</a:t>
            </a:r>
            <a:r>
              <a:rPr lang="pl-PL" sz="3600" baseline="-25000" dirty="0" smtClean="0">
                <a:sym typeface="Symbol"/>
              </a:rPr>
              <a:t>0</a:t>
            </a:r>
            <a:r>
              <a:rPr lang="pl-PL" sz="3600" dirty="0" smtClean="0">
                <a:sym typeface="Symbol"/>
              </a:rPr>
              <a:t>Y</a:t>
            </a:r>
            <a:r>
              <a:rPr lang="pl-PL" sz="3600" baseline="-25000" dirty="0" smtClean="0">
                <a:sym typeface="Symbol"/>
              </a:rPr>
              <a:t>0</a:t>
            </a:r>
            <a:endParaRPr lang="pl-PL" sz="3600" dirty="0"/>
          </a:p>
        </p:txBody>
      </p:sp>
      <p:sp>
        <p:nvSpPr>
          <p:cNvPr id="4" name="Prostokąt 3"/>
          <p:cNvSpPr/>
          <p:nvPr/>
        </p:nvSpPr>
        <p:spPr>
          <a:xfrm>
            <a:off x="107504" y="1340768"/>
            <a:ext cx="489654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 smtClean="0"/>
              <a:t> //Place (</a:t>
            </a:r>
            <a:r>
              <a:rPr lang="pl-PL" sz="1000" dirty="0" err="1" smtClean="0"/>
              <a:t>virtual</a:t>
            </a:r>
            <a:r>
              <a:rPr lang="pl-PL" sz="1000" dirty="0" smtClean="0"/>
              <a:t>) </a:t>
            </a:r>
            <a:r>
              <a:rPr lang="pl-PL" sz="1000" dirty="0" err="1" smtClean="0"/>
              <a:t>detector</a:t>
            </a:r>
            <a:r>
              <a:rPr lang="pl-PL" sz="1000" dirty="0" smtClean="0"/>
              <a:t> </a:t>
            </a:r>
            <a:r>
              <a:rPr lang="pl-PL" sz="1000" dirty="0" err="1" smtClean="0"/>
              <a:t>along</a:t>
            </a:r>
            <a:r>
              <a:rPr lang="pl-PL" sz="1000" dirty="0" smtClean="0"/>
              <a:t> the </a:t>
            </a:r>
            <a:r>
              <a:rPr lang="pl-PL" sz="1000" dirty="0" err="1" smtClean="0"/>
              <a:t>beam</a:t>
            </a:r>
            <a:r>
              <a:rPr lang="pl-PL" sz="1000" dirty="0" smtClean="0"/>
              <a:t> </a:t>
            </a:r>
            <a:r>
              <a:rPr lang="pl-PL" sz="1000" dirty="0" err="1" smtClean="0"/>
              <a:t>line</a:t>
            </a:r>
            <a:r>
              <a:rPr lang="pl-PL" sz="1000" dirty="0" smtClean="0"/>
              <a:t>. </a:t>
            </a:r>
            <a:r>
              <a:rPr lang="pl-PL" sz="1000" dirty="0" err="1" smtClean="0"/>
              <a:t>Units</a:t>
            </a:r>
            <a:r>
              <a:rPr lang="pl-PL" sz="1000" dirty="0" smtClean="0"/>
              <a:t> </a:t>
            </a:r>
            <a:r>
              <a:rPr lang="pl-PL" sz="1000" dirty="0" err="1" smtClean="0"/>
              <a:t>are</a:t>
            </a:r>
            <a:r>
              <a:rPr lang="pl-PL" sz="1000" dirty="0" smtClean="0"/>
              <a:t> </a:t>
            </a:r>
            <a:r>
              <a:rPr lang="pl-PL" sz="1000" dirty="0" err="1" smtClean="0"/>
              <a:t>in</a:t>
            </a:r>
            <a:r>
              <a:rPr lang="pl-PL" sz="1000" dirty="0" smtClean="0"/>
              <a:t> mm:    </a:t>
            </a:r>
          </a:p>
          <a:p>
            <a:r>
              <a:rPr lang="pl-PL" sz="1000" dirty="0" err="1" smtClean="0"/>
              <a:t>sim-&gt;AddDetector</a:t>
            </a:r>
            <a:r>
              <a:rPr lang="pl-PL" sz="1000" dirty="0" smtClean="0"/>
              <a:t>("det1", -18092.6);    </a:t>
            </a:r>
          </a:p>
          <a:p>
            <a:r>
              <a:rPr lang="pl-PL" sz="1000" dirty="0" err="1" smtClean="0"/>
              <a:t>sim-&gt;AddDetector</a:t>
            </a:r>
            <a:r>
              <a:rPr lang="pl-PL" sz="1000" dirty="0" smtClean="0"/>
              <a:t>("det2", -6310.0);    </a:t>
            </a:r>
          </a:p>
          <a:p>
            <a:r>
              <a:rPr lang="pl-PL" sz="1000" dirty="0" smtClean="0"/>
              <a:t>for (double </a:t>
            </a:r>
            <a:r>
              <a:rPr lang="pl-PL" sz="1000" dirty="0" err="1" smtClean="0"/>
              <a:t>dist</a:t>
            </a:r>
            <a:r>
              <a:rPr lang="pl-PL" sz="1000" dirty="0" smtClean="0"/>
              <a:t> = -30000; dist&lt;0; dist+=300)	</a:t>
            </a:r>
          </a:p>
          <a:p>
            <a:r>
              <a:rPr lang="pl-PL" sz="1000" dirty="0" err="1" smtClean="0"/>
              <a:t>sim-&gt;AddDetector</a:t>
            </a:r>
            <a:r>
              <a:rPr lang="pl-PL" sz="1000" dirty="0" smtClean="0"/>
              <a:t>("</a:t>
            </a:r>
            <a:r>
              <a:rPr lang="pl-PL" sz="1000" dirty="0" err="1" smtClean="0"/>
              <a:t>complete</a:t>
            </a:r>
            <a:r>
              <a:rPr lang="pl-PL" sz="1000" dirty="0" smtClean="0"/>
              <a:t>", </a:t>
            </a:r>
            <a:r>
              <a:rPr lang="pl-PL" sz="1000" dirty="0" err="1" smtClean="0"/>
              <a:t>dist</a:t>
            </a:r>
            <a:r>
              <a:rPr lang="pl-PL" sz="1000" dirty="0" smtClean="0"/>
              <a:t>);    </a:t>
            </a:r>
          </a:p>
          <a:p>
            <a:r>
              <a:rPr lang="pl-PL" sz="1000" dirty="0" smtClean="0"/>
              <a:t>//</a:t>
            </a:r>
            <a:r>
              <a:rPr lang="pl-PL" sz="1000" dirty="0" err="1" smtClean="0"/>
              <a:t>Choose</a:t>
            </a:r>
            <a:r>
              <a:rPr lang="pl-PL" sz="1000" dirty="0" smtClean="0"/>
              <a:t> </a:t>
            </a:r>
            <a:r>
              <a:rPr lang="pl-PL" sz="1000" dirty="0" err="1" smtClean="0"/>
              <a:t>which</a:t>
            </a:r>
            <a:r>
              <a:rPr lang="pl-PL" sz="1000" dirty="0" smtClean="0"/>
              <a:t> module </a:t>
            </a:r>
            <a:r>
              <a:rPr lang="pl-PL" sz="1000" dirty="0" err="1" smtClean="0"/>
              <a:t>should</a:t>
            </a:r>
            <a:r>
              <a:rPr lang="pl-PL" sz="1000" dirty="0" smtClean="0"/>
              <a:t> be </a:t>
            </a:r>
            <a:r>
              <a:rPr lang="pl-PL" sz="1000" dirty="0" err="1" smtClean="0"/>
              <a:t>the</a:t>
            </a:r>
            <a:r>
              <a:rPr lang="pl-PL" sz="1000" dirty="0" smtClean="0"/>
              <a:t> target:    </a:t>
            </a:r>
          </a:p>
          <a:p>
            <a:r>
              <a:rPr lang="pl-PL" sz="1000" dirty="0" err="1" smtClean="0"/>
              <a:t>sim-&gt;TargetIsElement</a:t>
            </a:r>
            <a:r>
              <a:rPr lang="pl-PL" sz="1000" dirty="0" smtClean="0"/>
              <a:t>(33);   </a:t>
            </a:r>
          </a:p>
          <a:p>
            <a:r>
              <a:rPr lang="pl-PL" sz="1000" dirty="0" smtClean="0"/>
              <a:t> //</a:t>
            </a:r>
            <a:r>
              <a:rPr lang="pl-PL" sz="1000" dirty="0" err="1" smtClean="0"/>
              <a:t>Select</a:t>
            </a:r>
            <a:r>
              <a:rPr lang="pl-PL" sz="1000" dirty="0" smtClean="0"/>
              <a:t> </a:t>
            </a:r>
            <a:r>
              <a:rPr lang="pl-PL" sz="1000" dirty="0" err="1" smtClean="0"/>
              <a:t>the</a:t>
            </a:r>
            <a:r>
              <a:rPr lang="pl-PL" sz="1000" dirty="0" smtClean="0"/>
              <a:t> global </a:t>
            </a:r>
            <a:r>
              <a:rPr lang="pl-PL" sz="1000" dirty="0" err="1" smtClean="0"/>
              <a:t>momentum</a:t>
            </a:r>
            <a:r>
              <a:rPr lang="pl-PL" sz="1000" dirty="0" smtClean="0"/>
              <a:t>:   </a:t>
            </a:r>
          </a:p>
          <a:p>
            <a:r>
              <a:rPr lang="pl-PL" sz="1000" dirty="0" smtClean="0"/>
              <a:t> </a:t>
            </a:r>
            <a:r>
              <a:rPr lang="pl-PL" sz="1000" dirty="0" err="1" smtClean="0"/>
              <a:t>sim-&gt;SetGlobalMomentum</a:t>
            </a:r>
            <a:r>
              <a:rPr lang="pl-PL" sz="1000" dirty="0" smtClean="0"/>
              <a:t>(3.0);    </a:t>
            </a:r>
          </a:p>
          <a:p>
            <a:r>
              <a:rPr lang="pl-PL" sz="1000" dirty="0" smtClean="0">
                <a:solidFill>
                  <a:schemeClr val="tx2"/>
                </a:solidFill>
              </a:rPr>
              <a:t>//Beam profile </a:t>
            </a:r>
            <a:r>
              <a:rPr lang="pl-PL" sz="1000" dirty="0" err="1" smtClean="0">
                <a:solidFill>
                  <a:schemeClr val="tx2"/>
                </a:solidFill>
              </a:rPr>
              <a:t>at</a:t>
            </a:r>
            <a:r>
              <a:rPr lang="pl-PL" sz="1000" dirty="0" smtClean="0">
                <a:solidFill>
                  <a:schemeClr val="tx2"/>
                </a:solidFill>
              </a:rPr>
              <a:t> the </a:t>
            </a:r>
            <a:r>
              <a:rPr lang="pl-PL" sz="1000" dirty="0" err="1" smtClean="0">
                <a:solidFill>
                  <a:schemeClr val="tx2"/>
                </a:solidFill>
              </a:rPr>
              <a:t>production</a:t>
            </a:r>
            <a:r>
              <a:rPr lang="pl-PL" sz="1000" dirty="0" smtClean="0">
                <a:solidFill>
                  <a:schemeClr val="tx2"/>
                </a:solidFill>
              </a:rPr>
              <a:t> target    //</a:t>
            </a:r>
            <a:r>
              <a:rPr lang="pl-PL" sz="1000" dirty="0" err="1" smtClean="0">
                <a:solidFill>
                  <a:schemeClr val="tx2"/>
                </a:solidFill>
              </a:rPr>
              <a:t>position</a:t>
            </a:r>
            <a:r>
              <a:rPr lang="pl-PL" sz="1000" dirty="0" smtClean="0">
                <a:solidFill>
                  <a:schemeClr val="tx2"/>
                </a:solidFill>
              </a:rPr>
              <a:t> in mm:   </a:t>
            </a:r>
          </a:p>
          <a:p>
            <a:r>
              <a:rPr lang="pl-PL" sz="1000" dirty="0" err="1" smtClean="0">
                <a:solidFill>
                  <a:schemeClr val="tx2"/>
                </a:solidFill>
              </a:rPr>
              <a:t>sim-&gt;Do</a:t>
            </a:r>
            <a:r>
              <a:rPr lang="pl-PL" sz="1000" dirty="0" smtClean="0">
                <a:solidFill>
                  <a:schemeClr val="tx2"/>
                </a:solidFill>
              </a:rPr>
              <a:t>("_</a:t>
            </a:r>
            <a:r>
              <a:rPr lang="pl-PL" sz="1000" dirty="0" err="1" smtClean="0">
                <a:solidFill>
                  <a:schemeClr val="tx2"/>
                </a:solidFill>
              </a:rPr>
              <a:t>beam_x</a:t>
            </a:r>
            <a:r>
              <a:rPr lang="pl-PL" sz="1000" dirty="0" smtClean="0">
                <a:solidFill>
                  <a:schemeClr val="tx2"/>
                </a:solidFill>
              </a:rPr>
              <a:t> = 1.*sampleFlat()-0.5;  _</a:t>
            </a:r>
            <a:r>
              <a:rPr lang="pl-PL" sz="1000" dirty="0" err="1" smtClean="0">
                <a:solidFill>
                  <a:schemeClr val="tx2"/>
                </a:solidFill>
              </a:rPr>
              <a:t>beam_y</a:t>
            </a:r>
            <a:r>
              <a:rPr lang="pl-PL" sz="1000" dirty="0" smtClean="0">
                <a:solidFill>
                  <a:schemeClr val="tx2"/>
                </a:solidFill>
              </a:rPr>
              <a:t> = 1.0*sampleFlat()-0.5;"); //+- 1mm    //</a:t>
            </a:r>
            <a:r>
              <a:rPr lang="pl-PL" sz="1000" dirty="0" err="1" smtClean="0">
                <a:solidFill>
                  <a:schemeClr val="tx2"/>
                </a:solidFill>
              </a:rPr>
              <a:t>divergence</a:t>
            </a:r>
            <a:r>
              <a:rPr lang="pl-PL" sz="1000" dirty="0" smtClean="0">
                <a:solidFill>
                  <a:schemeClr val="tx2"/>
                </a:solidFill>
              </a:rPr>
              <a:t> </a:t>
            </a:r>
            <a:r>
              <a:rPr lang="pl-PL" sz="1000" dirty="0" err="1" smtClean="0">
                <a:solidFill>
                  <a:schemeClr val="tx2"/>
                </a:solidFill>
              </a:rPr>
              <a:t>in</a:t>
            </a:r>
            <a:r>
              <a:rPr lang="pl-PL" sz="1000" dirty="0" smtClean="0">
                <a:solidFill>
                  <a:schemeClr val="tx2"/>
                </a:solidFill>
              </a:rPr>
              <a:t> </a:t>
            </a:r>
            <a:r>
              <a:rPr lang="pl-PL" sz="1000" dirty="0" err="1" smtClean="0">
                <a:solidFill>
                  <a:schemeClr val="tx2"/>
                </a:solidFill>
              </a:rPr>
              <a:t>px</a:t>
            </a:r>
            <a:r>
              <a:rPr lang="pl-PL" sz="1000" dirty="0" smtClean="0">
                <a:solidFill>
                  <a:schemeClr val="tx2"/>
                </a:solidFill>
              </a:rPr>
              <a:t>/</a:t>
            </a:r>
            <a:r>
              <a:rPr lang="pl-PL" sz="1000" dirty="0" err="1" smtClean="0">
                <a:solidFill>
                  <a:schemeClr val="tx2"/>
                </a:solidFill>
              </a:rPr>
              <a:t>pz</a:t>
            </a:r>
            <a:r>
              <a:rPr lang="pl-PL" sz="1000" dirty="0" smtClean="0">
                <a:solidFill>
                  <a:schemeClr val="tx2"/>
                </a:solidFill>
              </a:rPr>
              <a:t> and </a:t>
            </a:r>
            <a:r>
              <a:rPr lang="pl-PL" sz="1000" dirty="0" err="1" smtClean="0">
                <a:solidFill>
                  <a:schemeClr val="tx2"/>
                </a:solidFill>
              </a:rPr>
              <a:t>py</a:t>
            </a:r>
            <a:r>
              <a:rPr lang="pl-PL" sz="1000" dirty="0" smtClean="0">
                <a:solidFill>
                  <a:schemeClr val="tx2"/>
                </a:solidFill>
              </a:rPr>
              <a:t>/</a:t>
            </a:r>
            <a:r>
              <a:rPr lang="pl-PL" sz="1000" dirty="0" err="1" smtClean="0">
                <a:solidFill>
                  <a:schemeClr val="tx2"/>
                </a:solidFill>
              </a:rPr>
              <a:t>pz</a:t>
            </a:r>
            <a:r>
              <a:rPr lang="pl-PL" sz="1000" dirty="0" smtClean="0">
                <a:solidFill>
                  <a:schemeClr val="tx2"/>
                </a:solidFill>
              </a:rPr>
              <a:t>:       </a:t>
            </a:r>
          </a:p>
          <a:p>
            <a:r>
              <a:rPr lang="pl-PL" sz="1000" dirty="0" err="1" smtClean="0">
                <a:solidFill>
                  <a:schemeClr val="tx2"/>
                </a:solidFill>
              </a:rPr>
              <a:t>sim-&gt;Do</a:t>
            </a:r>
            <a:r>
              <a:rPr lang="pl-PL" sz="1000" dirty="0" smtClean="0">
                <a:solidFill>
                  <a:schemeClr val="tx2"/>
                </a:solidFill>
              </a:rPr>
              <a:t>("_</a:t>
            </a:r>
            <a:r>
              <a:rPr lang="pl-PL" sz="1000" dirty="0" err="1" smtClean="0">
                <a:solidFill>
                  <a:schemeClr val="tx2"/>
                </a:solidFill>
              </a:rPr>
              <a:t>beam_px</a:t>
            </a:r>
            <a:r>
              <a:rPr lang="pl-PL" sz="1000" dirty="0" smtClean="0">
                <a:solidFill>
                  <a:schemeClr val="tx2"/>
                </a:solidFill>
              </a:rPr>
              <a:t> = 20.*sampleFlat()-10.; _</a:t>
            </a:r>
            <a:r>
              <a:rPr lang="pl-PL" sz="1000" dirty="0" err="1" smtClean="0">
                <a:solidFill>
                  <a:schemeClr val="tx2"/>
                </a:solidFill>
              </a:rPr>
              <a:t>beam_py</a:t>
            </a:r>
            <a:r>
              <a:rPr lang="pl-PL" sz="1000" dirty="0" smtClean="0">
                <a:solidFill>
                  <a:schemeClr val="tx2"/>
                </a:solidFill>
              </a:rPr>
              <a:t> = 100.*sampleFlat()-50.;");    </a:t>
            </a:r>
          </a:p>
          <a:p>
            <a:r>
              <a:rPr lang="pl-PL" sz="1000" dirty="0" smtClean="0">
                <a:solidFill>
                  <a:schemeClr val="tx2"/>
                </a:solidFill>
              </a:rPr>
              <a:t>//</a:t>
            </a:r>
            <a:r>
              <a:rPr lang="pl-PL" sz="1000" dirty="0" err="1" smtClean="0">
                <a:solidFill>
                  <a:schemeClr val="tx2"/>
                </a:solidFill>
              </a:rPr>
              <a:t>momentum</a:t>
            </a:r>
            <a:r>
              <a:rPr lang="pl-PL" sz="1000" dirty="0" smtClean="0">
                <a:solidFill>
                  <a:schemeClr val="tx2"/>
                </a:solidFill>
              </a:rPr>
              <a:t> </a:t>
            </a:r>
            <a:r>
              <a:rPr lang="pl-PL" sz="1000" dirty="0" err="1" smtClean="0">
                <a:solidFill>
                  <a:schemeClr val="tx2"/>
                </a:solidFill>
              </a:rPr>
              <a:t>spread</a:t>
            </a:r>
            <a:r>
              <a:rPr lang="pl-PL" sz="1000" dirty="0" smtClean="0">
                <a:solidFill>
                  <a:schemeClr val="tx2"/>
                </a:solidFill>
              </a:rPr>
              <a:t>:    </a:t>
            </a:r>
          </a:p>
          <a:p>
            <a:r>
              <a:rPr lang="pl-PL" sz="1000" dirty="0" smtClean="0">
                <a:solidFill>
                  <a:schemeClr val="tx2"/>
                </a:solidFill>
              </a:rPr>
              <a:t> </a:t>
            </a:r>
            <a:r>
              <a:rPr lang="pl-PL" sz="1000" dirty="0" err="1" smtClean="0">
                <a:solidFill>
                  <a:schemeClr val="tx2"/>
                </a:solidFill>
              </a:rPr>
              <a:t>sim-&gt;Do</a:t>
            </a:r>
            <a:r>
              <a:rPr lang="pl-PL" sz="1000" dirty="0" smtClean="0">
                <a:solidFill>
                  <a:schemeClr val="tx2"/>
                </a:solidFill>
              </a:rPr>
              <a:t>("_</a:t>
            </a:r>
            <a:r>
              <a:rPr lang="pl-PL" sz="1000" dirty="0" err="1" smtClean="0">
                <a:solidFill>
                  <a:schemeClr val="tx2"/>
                </a:solidFill>
              </a:rPr>
              <a:t>beam_dp</a:t>
            </a:r>
            <a:r>
              <a:rPr lang="pl-PL" sz="1000" dirty="0" smtClean="0">
                <a:solidFill>
                  <a:schemeClr val="tx2"/>
                </a:solidFill>
              </a:rPr>
              <a:t> = 0.12*sampleFlat() - 0.06; "); //+- 6%    </a:t>
            </a:r>
          </a:p>
        </p:txBody>
      </p:sp>
      <p:pic>
        <p:nvPicPr>
          <p:cNvPr id="5" name="Obraz 4" descr="xvsz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96749" y="1196752"/>
            <a:ext cx="4247251" cy="2880320"/>
          </a:xfrm>
          <a:prstGeom prst="rect">
            <a:avLst/>
          </a:prstGeom>
        </p:spPr>
      </p:pic>
      <p:pic>
        <p:nvPicPr>
          <p:cNvPr id="6" name="Obraz 5" descr="yvsz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952780"/>
            <a:ext cx="4283968" cy="2905220"/>
          </a:xfrm>
          <a:prstGeom prst="rect">
            <a:avLst/>
          </a:prstGeom>
        </p:spPr>
      </p:pic>
      <p:pic>
        <p:nvPicPr>
          <p:cNvPr id="7" name="Obraz 6" descr="det1xvs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05064"/>
            <a:ext cx="4206872" cy="2852936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987824" y="378904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something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wrong</a:t>
            </a:r>
            <a:r>
              <a:rPr lang="pl-PL" dirty="0" smtClean="0"/>
              <a:t>..</a:t>
            </a:r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715</Words>
  <Application>Microsoft Office PowerPoint</Application>
  <PresentationFormat>Pokaz na ekranie (4:3)</PresentationFormat>
  <Paragraphs>168</Paragraphs>
  <Slides>18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0" baseType="lpstr">
      <vt:lpstr>Motyw pakietu Office</vt:lpstr>
      <vt:lpstr>Arkusz programu Microsoft Office Excel</vt:lpstr>
      <vt:lpstr>Beam transport: Checks in PLUTO</vt:lpstr>
      <vt:lpstr>Element positions along the beam line</vt:lpstr>
      <vt:lpstr>Effect of Dp/p =+-8% </vt:lpstr>
      <vt:lpstr>Pion production point: X:1mm, Y:1 mm </vt:lpstr>
      <vt:lpstr>Pion emission angles: =10, =20 mrad </vt:lpstr>
      <vt:lpstr>Dp=0.0, Full smearing , and X0Y0</vt:lpstr>
      <vt:lpstr>Dp=3%, Full smearing , and X0Y0</vt:lpstr>
      <vt:lpstr>Dp=0%,3%, Full smearing , and X0Y0</vt:lpstr>
      <vt:lpstr>Full smearing Dp, , and X0Y0</vt:lpstr>
      <vt:lpstr>Full smearing Dp, , and X0Y0</vt:lpstr>
      <vt:lpstr>Test of mementum reconstruction</vt:lpstr>
      <vt:lpstr>New Simulation</vt:lpstr>
      <vt:lpstr>Results</vt:lpstr>
      <vt:lpstr>Momentum reconstruction at HADES target</vt:lpstr>
      <vt:lpstr>Acceptance cut</vt:lpstr>
      <vt:lpstr>Results</vt:lpstr>
      <vt:lpstr>Neutron mass calculations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Checks in PLUTO simulations</dc:title>
  <dc:creator>Piotr Salabura</dc:creator>
  <cp:lastModifiedBy>Piotr Salabura</cp:lastModifiedBy>
  <cp:revision>27</cp:revision>
  <dcterms:created xsi:type="dcterms:W3CDTF">2013-06-25T11:11:19Z</dcterms:created>
  <dcterms:modified xsi:type="dcterms:W3CDTF">2013-07-22T11:36:23Z</dcterms:modified>
</cp:coreProperties>
</file>